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88"/>
  </p:notesMasterIdLst>
  <p:handoutMasterIdLst>
    <p:handoutMasterId r:id="rId289"/>
  </p:handoutMasterIdLst>
  <p:sldIdLst>
    <p:sldId id="353" r:id="rId3"/>
    <p:sldId id="352" r:id="rId4"/>
    <p:sldId id="354" r:id="rId5"/>
    <p:sldId id="355" r:id="rId6"/>
    <p:sldId id="356" r:id="rId7"/>
    <p:sldId id="357" r:id="rId8"/>
    <p:sldId id="358" r:id="rId9"/>
    <p:sldId id="391"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3" r:id="rId35"/>
    <p:sldId id="384" r:id="rId36"/>
    <p:sldId id="385" r:id="rId37"/>
    <p:sldId id="386" r:id="rId38"/>
    <p:sldId id="387" r:id="rId39"/>
    <p:sldId id="388" r:id="rId40"/>
    <p:sldId id="389" r:id="rId41"/>
    <p:sldId id="390" r:id="rId42"/>
    <p:sldId id="392" r:id="rId43"/>
    <p:sldId id="393" r:id="rId44"/>
    <p:sldId id="541" r:id="rId45"/>
    <p:sldId id="542" r:id="rId46"/>
    <p:sldId id="543" r:id="rId47"/>
    <p:sldId id="545" r:id="rId48"/>
    <p:sldId id="547" r:id="rId49"/>
    <p:sldId id="496" r:id="rId50"/>
    <p:sldId id="260" r:id="rId51"/>
    <p:sldId id="497" r:id="rId52"/>
    <p:sldId id="469" r:id="rId53"/>
    <p:sldId id="516" r:id="rId54"/>
    <p:sldId id="508" r:id="rId55"/>
    <p:sldId id="510" r:id="rId56"/>
    <p:sldId id="512" r:id="rId57"/>
    <p:sldId id="514" r:id="rId58"/>
    <p:sldId id="525" r:id="rId59"/>
    <p:sldId id="536" r:id="rId60"/>
    <p:sldId id="493" r:id="rId61"/>
    <p:sldId id="474" r:id="rId62"/>
    <p:sldId id="544" r:id="rId63"/>
    <p:sldId id="258" r:id="rId64"/>
    <p:sldId id="265" r:id="rId65"/>
    <p:sldId id="549" r:id="rId66"/>
    <p:sldId id="548" r:id="rId67"/>
    <p:sldId id="551" r:id="rId68"/>
    <p:sldId id="272" r:id="rId69"/>
    <p:sldId id="268" r:id="rId70"/>
    <p:sldId id="554" r:id="rId71"/>
    <p:sldId id="273" r:id="rId72"/>
    <p:sldId id="555" r:id="rId73"/>
    <p:sldId id="550" r:id="rId74"/>
    <p:sldId id="552" r:id="rId75"/>
    <p:sldId id="556" r:id="rId76"/>
    <p:sldId id="557" r:id="rId77"/>
    <p:sldId id="558" r:id="rId78"/>
    <p:sldId id="559" r:id="rId79"/>
    <p:sldId id="400" r:id="rId80"/>
    <p:sldId id="560" r:id="rId81"/>
    <p:sldId id="561" r:id="rId82"/>
    <p:sldId id="562" r:id="rId83"/>
    <p:sldId id="563" r:id="rId84"/>
    <p:sldId id="564" r:id="rId85"/>
    <p:sldId id="565" r:id="rId86"/>
    <p:sldId id="566" r:id="rId87"/>
    <p:sldId id="567" r:id="rId88"/>
    <p:sldId id="568" r:id="rId89"/>
    <p:sldId id="569" r:id="rId90"/>
    <p:sldId id="570" r:id="rId91"/>
    <p:sldId id="571" r:id="rId92"/>
    <p:sldId id="572" r:id="rId93"/>
    <p:sldId id="573" r:id="rId94"/>
    <p:sldId id="404" r:id="rId95"/>
    <p:sldId id="574" r:id="rId96"/>
    <p:sldId id="575" r:id="rId97"/>
    <p:sldId id="576" r:id="rId98"/>
    <p:sldId id="577" r:id="rId99"/>
    <p:sldId id="578" r:id="rId100"/>
    <p:sldId id="579" r:id="rId101"/>
    <p:sldId id="403" r:id="rId102"/>
    <p:sldId id="580" r:id="rId103"/>
    <p:sldId id="581" r:id="rId104"/>
    <p:sldId id="582" r:id="rId105"/>
    <p:sldId id="583" r:id="rId106"/>
    <p:sldId id="402" r:id="rId107"/>
    <p:sldId id="584" r:id="rId108"/>
    <p:sldId id="585" r:id="rId109"/>
    <p:sldId id="586" r:id="rId110"/>
    <p:sldId id="587" r:id="rId111"/>
    <p:sldId id="588" r:id="rId112"/>
    <p:sldId id="589" r:id="rId113"/>
    <p:sldId id="405" r:id="rId114"/>
    <p:sldId id="590" r:id="rId115"/>
    <p:sldId id="591" r:id="rId116"/>
    <p:sldId id="592" r:id="rId117"/>
    <p:sldId id="593" r:id="rId118"/>
    <p:sldId id="594" r:id="rId119"/>
    <p:sldId id="595" r:id="rId120"/>
    <p:sldId id="596" r:id="rId121"/>
    <p:sldId id="597" r:id="rId122"/>
    <p:sldId id="401" r:id="rId123"/>
    <p:sldId id="598" r:id="rId124"/>
    <p:sldId id="394" r:id="rId125"/>
    <p:sldId id="395" r:id="rId126"/>
    <p:sldId id="396" r:id="rId127"/>
    <p:sldId id="397" r:id="rId128"/>
    <p:sldId id="398" r:id="rId129"/>
    <p:sldId id="399" r:id="rId130"/>
    <p:sldId id="599" r:id="rId131"/>
    <p:sldId id="600" r:id="rId132"/>
    <p:sldId id="601" r:id="rId133"/>
    <p:sldId id="407" r:id="rId134"/>
    <p:sldId id="602" r:id="rId135"/>
    <p:sldId id="603" r:id="rId136"/>
    <p:sldId id="604" r:id="rId137"/>
    <p:sldId id="412" r:id="rId138"/>
    <p:sldId id="406" r:id="rId139"/>
    <p:sldId id="408" r:id="rId140"/>
    <p:sldId id="409" r:id="rId141"/>
    <p:sldId id="410" r:id="rId142"/>
    <p:sldId id="411" r:id="rId143"/>
    <p:sldId id="605" r:id="rId144"/>
    <p:sldId id="606" r:id="rId145"/>
    <p:sldId id="607" r:id="rId146"/>
    <p:sldId id="608" r:id="rId147"/>
    <p:sldId id="414" r:id="rId148"/>
    <p:sldId id="609" r:id="rId149"/>
    <p:sldId id="610" r:id="rId150"/>
    <p:sldId id="611" r:id="rId151"/>
    <p:sldId id="612" r:id="rId152"/>
    <p:sldId id="613" r:id="rId153"/>
    <p:sldId id="614" r:id="rId154"/>
    <p:sldId id="615" r:id="rId155"/>
    <p:sldId id="616" r:id="rId156"/>
    <p:sldId id="617" r:id="rId157"/>
    <p:sldId id="618" r:id="rId158"/>
    <p:sldId id="619" r:id="rId159"/>
    <p:sldId id="620" r:id="rId160"/>
    <p:sldId id="621" r:id="rId161"/>
    <p:sldId id="413" r:id="rId162"/>
    <p:sldId id="622" r:id="rId163"/>
    <p:sldId id="623" r:id="rId164"/>
    <p:sldId id="624" r:id="rId165"/>
    <p:sldId id="625" r:id="rId166"/>
    <p:sldId id="626" r:id="rId167"/>
    <p:sldId id="627" r:id="rId168"/>
    <p:sldId id="628" r:id="rId169"/>
    <p:sldId id="629" r:id="rId170"/>
    <p:sldId id="630" r:id="rId171"/>
    <p:sldId id="631" r:id="rId172"/>
    <p:sldId id="632" r:id="rId173"/>
    <p:sldId id="633" r:id="rId174"/>
    <p:sldId id="417" r:id="rId175"/>
    <p:sldId id="634" r:id="rId176"/>
    <p:sldId id="635" r:id="rId177"/>
    <p:sldId id="636" r:id="rId178"/>
    <p:sldId id="418" r:id="rId179"/>
    <p:sldId id="637" r:id="rId180"/>
    <p:sldId id="638" r:id="rId181"/>
    <p:sldId id="639" r:id="rId182"/>
    <p:sldId id="640" r:id="rId183"/>
    <p:sldId id="641" r:id="rId184"/>
    <p:sldId id="642" r:id="rId185"/>
    <p:sldId id="643" r:id="rId186"/>
    <p:sldId id="644" r:id="rId187"/>
    <p:sldId id="645" r:id="rId188"/>
    <p:sldId id="646" r:id="rId189"/>
    <p:sldId id="647" r:id="rId190"/>
    <p:sldId id="648" r:id="rId191"/>
    <p:sldId id="649" r:id="rId192"/>
    <p:sldId id="650" r:id="rId193"/>
    <p:sldId id="651" r:id="rId194"/>
    <p:sldId id="652" r:id="rId195"/>
    <p:sldId id="653" r:id="rId196"/>
    <p:sldId id="654" r:id="rId197"/>
    <p:sldId id="655" r:id="rId198"/>
    <p:sldId id="656" r:id="rId199"/>
    <p:sldId id="657" r:id="rId200"/>
    <p:sldId id="658" r:id="rId201"/>
    <p:sldId id="659" r:id="rId202"/>
    <p:sldId id="660" r:id="rId203"/>
    <p:sldId id="661" r:id="rId204"/>
    <p:sldId id="662" r:id="rId205"/>
    <p:sldId id="415" r:id="rId206"/>
    <p:sldId id="663" r:id="rId207"/>
    <p:sldId id="664" r:id="rId208"/>
    <p:sldId id="665" r:id="rId209"/>
    <p:sldId id="666" r:id="rId210"/>
    <p:sldId id="667" r:id="rId211"/>
    <p:sldId id="668" r:id="rId212"/>
    <p:sldId id="669" r:id="rId213"/>
    <p:sldId id="416" r:id="rId214"/>
    <p:sldId id="670" r:id="rId215"/>
    <p:sldId id="671" r:id="rId216"/>
    <p:sldId id="672" r:id="rId217"/>
    <p:sldId id="673" r:id="rId218"/>
    <p:sldId id="674" r:id="rId219"/>
    <p:sldId id="675" r:id="rId220"/>
    <p:sldId id="676" r:id="rId221"/>
    <p:sldId id="677" r:id="rId222"/>
    <p:sldId id="678" r:id="rId223"/>
    <p:sldId id="679" r:id="rId224"/>
    <p:sldId id="680" r:id="rId225"/>
    <p:sldId id="681" r:id="rId226"/>
    <p:sldId id="682" r:id="rId227"/>
    <p:sldId id="683" r:id="rId228"/>
    <p:sldId id="684" r:id="rId229"/>
    <p:sldId id="685" r:id="rId230"/>
    <p:sldId id="686" r:id="rId231"/>
    <p:sldId id="687" r:id="rId232"/>
    <p:sldId id="688" r:id="rId233"/>
    <p:sldId id="689" r:id="rId234"/>
    <p:sldId id="690" r:id="rId235"/>
    <p:sldId id="691" r:id="rId236"/>
    <p:sldId id="692" r:id="rId237"/>
    <p:sldId id="693" r:id="rId238"/>
    <p:sldId id="694" r:id="rId239"/>
    <p:sldId id="695" r:id="rId240"/>
    <p:sldId id="696" r:id="rId241"/>
    <p:sldId id="697" r:id="rId242"/>
    <p:sldId id="698" r:id="rId243"/>
    <p:sldId id="699" r:id="rId244"/>
    <p:sldId id="700" r:id="rId245"/>
    <p:sldId id="701" r:id="rId246"/>
    <p:sldId id="702" r:id="rId247"/>
    <p:sldId id="703" r:id="rId248"/>
    <p:sldId id="704" r:id="rId249"/>
    <p:sldId id="705" r:id="rId250"/>
    <p:sldId id="706" r:id="rId251"/>
    <p:sldId id="707" r:id="rId252"/>
    <p:sldId id="708" r:id="rId253"/>
    <p:sldId id="709" r:id="rId254"/>
    <p:sldId id="710" r:id="rId255"/>
    <p:sldId id="711" r:id="rId256"/>
    <p:sldId id="419" r:id="rId257"/>
    <p:sldId id="420" r:id="rId258"/>
    <p:sldId id="712" r:id="rId259"/>
    <p:sldId id="421" r:id="rId260"/>
    <p:sldId id="422" r:id="rId261"/>
    <p:sldId id="423" r:id="rId262"/>
    <p:sldId id="713" r:id="rId263"/>
    <p:sldId id="714" r:id="rId264"/>
    <p:sldId id="715" r:id="rId265"/>
    <p:sldId id="716" r:id="rId266"/>
    <p:sldId id="717" r:id="rId267"/>
    <p:sldId id="718" r:id="rId268"/>
    <p:sldId id="719" r:id="rId269"/>
    <p:sldId id="720" r:id="rId270"/>
    <p:sldId id="721" r:id="rId271"/>
    <p:sldId id="722" r:id="rId272"/>
    <p:sldId id="723" r:id="rId273"/>
    <p:sldId id="724" r:id="rId274"/>
    <p:sldId id="725" r:id="rId275"/>
    <p:sldId id="726" r:id="rId276"/>
    <p:sldId id="727" r:id="rId277"/>
    <p:sldId id="728" r:id="rId278"/>
    <p:sldId id="729" r:id="rId279"/>
    <p:sldId id="730" r:id="rId280"/>
    <p:sldId id="731" r:id="rId281"/>
    <p:sldId id="732" r:id="rId282"/>
    <p:sldId id="733" r:id="rId283"/>
    <p:sldId id="734" r:id="rId284"/>
    <p:sldId id="735" r:id="rId285"/>
    <p:sldId id="736" r:id="rId286"/>
    <p:sldId id="737" r:id="rId28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340" userDrawn="1">
          <p15:clr>
            <a:srgbClr val="A4A3A4"/>
          </p15:clr>
        </p15:guide>
        <p15:guide id="3" orient="horz" pos="3974" userDrawn="1">
          <p15:clr>
            <a:srgbClr val="A4A3A4"/>
          </p15:clr>
        </p15:guide>
        <p15:guide id="4" orient="horz" pos="4319">
          <p15:clr>
            <a:srgbClr val="A4A3A4"/>
          </p15:clr>
        </p15:guide>
        <p15:guide id="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96395" autoAdjust="0"/>
  </p:normalViewPr>
  <p:slideViewPr>
    <p:cSldViewPr snapToGrid="0" snapToObjects="1">
      <p:cViewPr varScale="1">
        <p:scale>
          <a:sx n="96" d="100"/>
          <a:sy n="96" d="100"/>
        </p:scale>
        <p:origin x="1640" y="64"/>
      </p:cViewPr>
      <p:guideLst>
        <p:guide orient="horz" pos="4156"/>
        <p:guide pos="340"/>
        <p:guide orient="horz" pos="3974"/>
        <p:guide orient="horz" pos="4319"/>
        <p:guide/>
      </p:guideLst>
    </p:cSldViewPr>
  </p:slideViewPr>
  <p:outlineViewPr>
    <p:cViewPr>
      <p:scale>
        <a:sx n="33" d="100"/>
        <a:sy n="33" d="100"/>
      </p:scale>
      <p:origin x="0" y="-1733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commentAuthors" Target="commentAuthors.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presProps" Target="presProps.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92" Type="http://schemas.openxmlformats.org/officeDocument/2006/relationships/viewProps" Target="viewProps.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slide" Target="slides/slide285.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14127-D29F-42A1-BC68-295B22172843}" type="doc">
      <dgm:prSet loTypeId="urn:microsoft.com/office/officeart/2005/8/layout/StepDownProcess" loCatId="process" qsTypeId="urn:microsoft.com/office/officeart/2005/8/quickstyle/simple1" qsCatId="simple" csTypeId="urn:microsoft.com/office/officeart/2005/8/colors/colorful1" csCatId="colorful" phldr="1"/>
      <dgm:spPr/>
    </dgm:pt>
    <dgm:pt modelId="{25DF8E85-30F1-4160-81CB-0A80E57CFFC9}">
      <dgm:prSet phldrT="[Text]"/>
      <dgm:spPr/>
      <dgm:t>
        <a:bodyPr/>
        <a:lstStyle/>
        <a:p>
          <a:r>
            <a:rPr lang="en-US" dirty="0"/>
            <a:t>Define data </a:t>
          </a:r>
          <a:r>
            <a:rPr lang="en-US" dirty="0" err="1"/>
            <a:t>reqs</a:t>
          </a:r>
          <a:endParaRPr lang="en-US" dirty="0"/>
        </a:p>
      </dgm:t>
    </dgm:pt>
    <dgm:pt modelId="{CB31F0CC-EA77-46B3-B646-4B85EBF3D10A}" type="parTrans" cxnId="{C0391E9A-B9AB-49FD-8027-D660E6998E4D}">
      <dgm:prSet/>
      <dgm:spPr/>
      <dgm:t>
        <a:bodyPr/>
        <a:lstStyle/>
        <a:p>
          <a:endParaRPr lang="en-US"/>
        </a:p>
      </dgm:t>
    </dgm:pt>
    <dgm:pt modelId="{0B2CCC54-DAA6-4FF3-9883-03B29B1D1581}" type="sibTrans" cxnId="{C0391E9A-B9AB-49FD-8027-D660E6998E4D}">
      <dgm:prSet/>
      <dgm:spPr/>
      <dgm:t>
        <a:bodyPr/>
        <a:lstStyle/>
        <a:p>
          <a:endParaRPr lang="en-US"/>
        </a:p>
      </dgm:t>
    </dgm:pt>
    <dgm:pt modelId="{6112FF86-6990-4F5A-AA36-A069EDCD761A}">
      <dgm:prSet phldrT="[Text]"/>
      <dgm:spPr/>
      <dgm:t>
        <a:bodyPr/>
        <a:lstStyle/>
        <a:p>
          <a:r>
            <a:rPr lang="en-US" dirty="0"/>
            <a:t>Conceptual data model</a:t>
          </a:r>
        </a:p>
      </dgm:t>
    </dgm:pt>
    <dgm:pt modelId="{A90B0000-53BC-409C-B415-243361B92B31}" type="parTrans" cxnId="{6798DEDE-9276-4B27-AE1E-91281FD362B4}">
      <dgm:prSet/>
      <dgm:spPr/>
      <dgm:t>
        <a:bodyPr/>
        <a:lstStyle/>
        <a:p>
          <a:endParaRPr lang="en-US"/>
        </a:p>
      </dgm:t>
    </dgm:pt>
    <dgm:pt modelId="{835EBCF9-14B7-4916-A1D8-278959BEE6DF}" type="sibTrans" cxnId="{6798DEDE-9276-4B27-AE1E-91281FD362B4}">
      <dgm:prSet/>
      <dgm:spPr/>
      <dgm:t>
        <a:bodyPr/>
        <a:lstStyle/>
        <a:p>
          <a:endParaRPr lang="en-US"/>
        </a:p>
      </dgm:t>
    </dgm:pt>
    <dgm:pt modelId="{0AEEDBA6-38DC-493B-8C99-2C4B5AFAAF96}">
      <dgm:prSet phldrT="[Text]"/>
      <dgm:spPr/>
      <dgm:t>
        <a:bodyPr/>
        <a:lstStyle/>
        <a:p>
          <a:r>
            <a:rPr lang="en-US" dirty="0"/>
            <a:t>Logical DB design</a:t>
          </a:r>
        </a:p>
      </dgm:t>
    </dgm:pt>
    <dgm:pt modelId="{2635DAB1-7FB3-45F8-A47C-98A2E5FDF095}" type="parTrans" cxnId="{E2EF50A4-FE2C-48B6-AF8A-BB440BFA4B49}">
      <dgm:prSet/>
      <dgm:spPr/>
      <dgm:t>
        <a:bodyPr/>
        <a:lstStyle/>
        <a:p>
          <a:endParaRPr lang="en-US"/>
        </a:p>
      </dgm:t>
    </dgm:pt>
    <dgm:pt modelId="{67ACB383-527A-4C52-A3DA-B8400CE0F1A0}" type="sibTrans" cxnId="{E2EF50A4-FE2C-48B6-AF8A-BB440BFA4B49}">
      <dgm:prSet/>
      <dgm:spPr/>
      <dgm:t>
        <a:bodyPr/>
        <a:lstStyle/>
        <a:p>
          <a:endParaRPr lang="en-US"/>
        </a:p>
      </dgm:t>
    </dgm:pt>
    <dgm:pt modelId="{1E74531D-61DE-4A6E-A7B6-91B237C095B6}">
      <dgm:prSet phldrT="[Text]"/>
      <dgm:spPr/>
      <dgm:t>
        <a:bodyPr/>
        <a:lstStyle/>
        <a:p>
          <a:r>
            <a:rPr lang="en-US" dirty="0"/>
            <a:t>Distributed DB design</a:t>
          </a:r>
        </a:p>
      </dgm:t>
    </dgm:pt>
    <dgm:pt modelId="{34DA369D-5DD0-48DE-98A9-D1BC026FF88C}" type="parTrans" cxnId="{C45E1B04-2353-4301-AA6B-94CB745F744C}">
      <dgm:prSet/>
      <dgm:spPr/>
      <dgm:t>
        <a:bodyPr/>
        <a:lstStyle/>
        <a:p>
          <a:endParaRPr lang="en-US"/>
        </a:p>
      </dgm:t>
    </dgm:pt>
    <dgm:pt modelId="{7A605698-8571-416A-8CE8-9DDE3AC82BF3}" type="sibTrans" cxnId="{C45E1B04-2353-4301-AA6B-94CB745F744C}">
      <dgm:prSet/>
      <dgm:spPr/>
      <dgm:t>
        <a:bodyPr/>
        <a:lstStyle/>
        <a:p>
          <a:endParaRPr lang="en-US"/>
        </a:p>
      </dgm:t>
    </dgm:pt>
    <dgm:pt modelId="{1A5BDD83-3A33-459E-912C-233909E6D9B7}">
      <dgm:prSet phldrT="[Text]"/>
      <dgm:spPr/>
      <dgm:t>
        <a:bodyPr/>
        <a:lstStyle/>
        <a:p>
          <a:r>
            <a:rPr lang="en-US" dirty="0"/>
            <a:t>Physical DB design</a:t>
          </a:r>
        </a:p>
      </dgm:t>
    </dgm:pt>
    <dgm:pt modelId="{118CBFF7-83D2-4705-8456-FD0452D73ED8}" type="parTrans" cxnId="{EC7C9BA5-74A7-4C01-B8EF-EC6AD3C6BAEE}">
      <dgm:prSet/>
      <dgm:spPr/>
      <dgm:t>
        <a:bodyPr/>
        <a:lstStyle/>
        <a:p>
          <a:endParaRPr lang="en-US"/>
        </a:p>
      </dgm:t>
    </dgm:pt>
    <dgm:pt modelId="{DED62D58-D74E-4B90-A275-3E8671291D66}" type="sibTrans" cxnId="{EC7C9BA5-74A7-4C01-B8EF-EC6AD3C6BAEE}">
      <dgm:prSet/>
      <dgm:spPr/>
      <dgm:t>
        <a:bodyPr/>
        <a:lstStyle/>
        <a:p>
          <a:endParaRPr lang="en-US"/>
        </a:p>
      </dgm:t>
    </dgm:pt>
    <dgm:pt modelId="{7DAB4CD2-E7AA-4998-9556-45D30B98BBAB}" type="pres">
      <dgm:prSet presAssocID="{15514127-D29F-42A1-BC68-295B22172843}" presName="rootnode" presStyleCnt="0">
        <dgm:presLayoutVars>
          <dgm:chMax/>
          <dgm:chPref/>
          <dgm:dir/>
          <dgm:animLvl val="lvl"/>
        </dgm:presLayoutVars>
      </dgm:prSet>
      <dgm:spPr/>
    </dgm:pt>
    <dgm:pt modelId="{B60B9532-9974-4EF1-B346-F3746ADE3558}" type="pres">
      <dgm:prSet presAssocID="{25DF8E85-30F1-4160-81CB-0A80E57CFFC9}" presName="composite" presStyleCnt="0"/>
      <dgm:spPr/>
    </dgm:pt>
    <dgm:pt modelId="{6CCB283E-30DE-4ED0-8E3A-F4DBC3C8D916}" type="pres">
      <dgm:prSet presAssocID="{25DF8E85-30F1-4160-81CB-0A80E57CFFC9}" presName="bentUpArrow1" presStyleLbl="alignImgPlace1" presStyleIdx="0" presStyleCnt="4"/>
      <dgm:spPr/>
    </dgm:pt>
    <dgm:pt modelId="{09F59E70-59D9-4B40-AD70-8DB2ACD9DB61}" type="pres">
      <dgm:prSet presAssocID="{25DF8E85-30F1-4160-81CB-0A80E57CFFC9}" presName="ParentText" presStyleLbl="node1" presStyleIdx="0" presStyleCnt="5">
        <dgm:presLayoutVars>
          <dgm:chMax val="1"/>
          <dgm:chPref val="1"/>
          <dgm:bulletEnabled val="1"/>
        </dgm:presLayoutVars>
      </dgm:prSet>
      <dgm:spPr/>
    </dgm:pt>
    <dgm:pt modelId="{2A998004-B58A-4D65-A451-5BA099F98A7D}" type="pres">
      <dgm:prSet presAssocID="{25DF8E85-30F1-4160-81CB-0A80E57CFFC9}" presName="ChildText" presStyleLbl="revTx" presStyleIdx="0" presStyleCnt="4">
        <dgm:presLayoutVars>
          <dgm:chMax val="0"/>
          <dgm:chPref val="0"/>
          <dgm:bulletEnabled val="1"/>
        </dgm:presLayoutVars>
      </dgm:prSet>
      <dgm:spPr/>
    </dgm:pt>
    <dgm:pt modelId="{AB7201F1-C0A0-4E6B-B2C3-DAC49CD1592F}" type="pres">
      <dgm:prSet presAssocID="{0B2CCC54-DAA6-4FF3-9883-03B29B1D1581}" presName="sibTrans" presStyleCnt="0"/>
      <dgm:spPr/>
    </dgm:pt>
    <dgm:pt modelId="{21D7179C-EB2F-4255-BAC9-38448AD781BD}" type="pres">
      <dgm:prSet presAssocID="{6112FF86-6990-4F5A-AA36-A069EDCD761A}" presName="composite" presStyleCnt="0"/>
      <dgm:spPr/>
    </dgm:pt>
    <dgm:pt modelId="{F5A08A2F-AD1D-42D0-A84F-BFDDF250C2E5}" type="pres">
      <dgm:prSet presAssocID="{6112FF86-6990-4F5A-AA36-A069EDCD761A}" presName="bentUpArrow1" presStyleLbl="alignImgPlace1" presStyleIdx="1" presStyleCnt="4"/>
      <dgm:spPr/>
    </dgm:pt>
    <dgm:pt modelId="{7347E3DC-0E76-4FE4-9BCC-6A39B3EE503B}" type="pres">
      <dgm:prSet presAssocID="{6112FF86-6990-4F5A-AA36-A069EDCD761A}" presName="ParentText" presStyleLbl="node1" presStyleIdx="1" presStyleCnt="5">
        <dgm:presLayoutVars>
          <dgm:chMax val="1"/>
          <dgm:chPref val="1"/>
          <dgm:bulletEnabled val="1"/>
        </dgm:presLayoutVars>
      </dgm:prSet>
      <dgm:spPr/>
    </dgm:pt>
    <dgm:pt modelId="{105911A0-8D5F-4721-AD8B-9A5B75FDB003}" type="pres">
      <dgm:prSet presAssocID="{6112FF86-6990-4F5A-AA36-A069EDCD761A}" presName="ChildText" presStyleLbl="revTx" presStyleIdx="1" presStyleCnt="4">
        <dgm:presLayoutVars>
          <dgm:chMax val="0"/>
          <dgm:chPref val="0"/>
          <dgm:bulletEnabled val="1"/>
        </dgm:presLayoutVars>
      </dgm:prSet>
      <dgm:spPr/>
    </dgm:pt>
    <dgm:pt modelId="{E9F09853-094E-48F1-97FA-01BF5CA16578}" type="pres">
      <dgm:prSet presAssocID="{835EBCF9-14B7-4916-A1D8-278959BEE6DF}" presName="sibTrans" presStyleCnt="0"/>
      <dgm:spPr/>
    </dgm:pt>
    <dgm:pt modelId="{E457B9BC-D988-4D29-936F-6669664CCD83}" type="pres">
      <dgm:prSet presAssocID="{0AEEDBA6-38DC-493B-8C99-2C4B5AFAAF96}" presName="composite" presStyleCnt="0"/>
      <dgm:spPr/>
    </dgm:pt>
    <dgm:pt modelId="{ABA53DD8-D2D0-4490-8BF8-24677E24EB21}" type="pres">
      <dgm:prSet presAssocID="{0AEEDBA6-38DC-493B-8C99-2C4B5AFAAF96}" presName="bentUpArrow1" presStyleLbl="alignImgPlace1" presStyleIdx="2" presStyleCnt="4"/>
      <dgm:spPr/>
    </dgm:pt>
    <dgm:pt modelId="{3E1E1966-842C-415D-B7D7-82850ECC1A7B}" type="pres">
      <dgm:prSet presAssocID="{0AEEDBA6-38DC-493B-8C99-2C4B5AFAAF96}" presName="ParentText" presStyleLbl="node1" presStyleIdx="2" presStyleCnt="5">
        <dgm:presLayoutVars>
          <dgm:chMax val="1"/>
          <dgm:chPref val="1"/>
          <dgm:bulletEnabled val="1"/>
        </dgm:presLayoutVars>
      </dgm:prSet>
      <dgm:spPr/>
    </dgm:pt>
    <dgm:pt modelId="{15FC3004-9C17-4426-BE53-F53EE87E4F0A}" type="pres">
      <dgm:prSet presAssocID="{0AEEDBA6-38DC-493B-8C99-2C4B5AFAAF96}" presName="ChildText" presStyleLbl="revTx" presStyleIdx="2" presStyleCnt="4">
        <dgm:presLayoutVars>
          <dgm:chMax val="0"/>
          <dgm:chPref val="0"/>
          <dgm:bulletEnabled val="1"/>
        </dgm:presLayoutVars>
      </dgm:prSet>
      <dgm:spPr/>
    </dgm:pt>
    <dgm:pt modelId="{DD142586-E1F5-476F-AEEA-1C5520CD09AD}" type="pres">
      <dgm:prSet presAssocID="{67ACB383-527A-4C52-A3DA-B8400CE0F1A0}" presName="sibTrans" presStyleCnt="0"/>
      <dgm:spPr/>
    </dgm:pt>
    <dgm:pt modelId="{805F133A-BF76-47C6-A204-EBA82DB96607}" type="pres">
      <dgm:prSet presAssocID="{1E74531D-61DE-4A6E-A7B6-91B237C095B6}" presName="composite" presStyleCnt="0"/>
      <dgm:spPr/>
    </dgm:pt>
    <dgm:pt modelId="{72DB7CF0-14B4-49D2-BBF3-BCD8DD02215C}" type="pres">
      <dgm:prSet presAssocID="{1E74531D-61DE-4A6E-A7B6-91B237C095B6}" presName="bentUpArrow1" presStyleLbl="alignImgPlace1" presStyleIdx="3" presStyleCnt="4"/>
      <dgm:spPr/>
    </dgm:pt>
    <dgm:pt modelId="{64052E27-4E36-478B-B948-919BCB68672C}" type="pres">
      <dgm:prSet presAssocID="{1E74531D-61DE-4A6E-A7B6-91B237C095B6}" presName="ParentText" presStyleLbl="node1" presStyleIdx="3" presStyleCnt="5">
        <dgm:presLayoutVars>
          <dgm:chMax val="1"/>
          <dgm:chPref val="1"/>
          <dgm:bulletEnabled val="1"/>
        </dgm:presLayoutVars>
      </dgm:prSet>
      <dgm:spPr/>
    </dgm:pt>
    <dgm:pt modelId="{2A3D0727-CC29-4B29-99EC-ED640342FF7D}" type="pres">
      <dgm:prSet presAssocID="{1E74531D-61DE-4A6E-A7B6-91B237C095B6}" presName="ChildText" presStyleLbl="revTx" presStyleIdx="3" presStyleCnt="4">
        <dgm:presLayoutVars>
          <dgm:chMax val="0"/>
          <dgm:chPref val="0"/>
          <dgm:bulletEnabled val="1"/>
        </dgm:presLayoutVars>
      </dgm:prSet>
      <dgm:spPr/>
    </dgm:pt>
    <dgm:pt modelId="{70A49445-059D-4D3C-91AA-E9A3E263909A}" type="pres">
      <dgm:prSet presAssocID="{7A605698-8571-416A-8CE8-9DDE3AC82BF3}" presName="sibTrans" presStyleCnt="0"/>
      <dgm:spPr/>
    </dgm:pt>
    <dgm:pt modelId="{65091640-5701-4C66-A338-9659D5ED3660}" type="pres">
      <dgm:prSet presAssocID="{1A5BDD83-3A33-459E-912C-233909E6D9B7}" presName="composite" presStyleCnt="0"/>
      <dgm:spPr/>
    </dgm:pt>
    <dgm:pt modelId="{153AC887-0AA9-49CE-BBC4-9120B6198CC8}" type="pres">
      <dgm:prSet presAssocID="{1A5BDD83-3A33-459E-912C-233909E6D9B7}" presName="ParentText" presStyleLbl="node1" presStyleIdx="4" presStyleCnt="5">
        <dgm:presLayoutVars>
          <dgm:chMax val="1"/>
          <dgm:chPref val="1"/>
          <dgm:bulletEnabled val="1"/>
        </dgm:presLayoutVars>
      </dgm:prSet>
      <dgm:spPr/>
    </dgm:pt>
  </dgm:ptLst>
  <dgm:cxnLst>
    <dgm:cxn modelId="{C45E1B04-2353-4301-AA6B-94CB745F744C}" srcId="{15514127-D29F-42A1-BC68-295B22172843}" destId="{1E74531D-61DE-4A6E-A7B6-91B237C095B6}" srcOrd="3" destOrd="0" parTransId="{34DA369D-5DD0-48DE-98A9-D1BC026FF88C}" sibTransId="{7A605698-8571-416A-8CE8-9DDE3AC82BF3}"/>
    <dgm:cxn modelId="{3DA7B21A-F605-45AC-A7F9-FC7178B6EE8E}" type="presOf" srcId="{6112FF86-6990-4F5A-AA36-A069EDCD761A}" destId="{7347E3DC-0E76-4FE4-9BCC-6A39B3EE503B}" srcOrd="0" destOrd="0" presId="urn:microsoft.com/office/officeart/2005/8/layout/StepDownProcess"/>
    <dgm:cxn modelId="{EACAE035-7056-4A28-8AB5-B11D9EBED128}" type="presOf" srcId="{0AEEDBA6-38DC-493B-8C99-2C4B5AFAAF96}" destId="{3E1E1966-842C-415D-B7D7-82850ECC1A7B}" srcOrd="0" destOrd="0" presId="urn:microsoft.com/office/officeart/2005/8/layout/StepDownProcess"/>
    <dgm:cxn modelId="{D3018652-BA0D-4D1E-AAA0-72B8F6D49815}" type="presOf" srcId="{25DF8E85-30F1-4160-81CB-0A80E57CFFC9}" destId="{09F59E70-59D9-4B40-AD70-8DB2ACD9DB61}" srcOrd="0" destOrd="0" presId="urn:microsoft.com/office/officeart/2005/8/layout/StepDownProcess"/>
    <dgm:cxn modelId="{74B50D89-8918-4936-8FFE-4DFAC186511A}" type="presOf" srcId="{15514127-D29F-42A1-BC68-295B22172843}" destId="{7DAB4CD2-E7AA-4998-9556-45D30B98BBAB}" srcOrd="0" destOrd="0" presId="urn:microsoft.com/office/officeart/2005/8/layout/StepDownProcess"/>
    <dgm:cxn modelId="{AD0AE48A-CD37-4E55-9D1C-9136CC978BE8}" type="presOf" srcId="{1A5BDD83-3A33-459E-912C-233909E6D9B7}" destId="{153AC887-0AA9-49CE-BBC4-9120B6198CC8}" srcOrd="0" destOrd="0" presId="urn:microsoft.com/office/officeart/2005/8/layout/StepDownProcess"/>
    <dgm:cxn modelId="{C0391E9A-B9AB-49FD-8027-D660E6998E4D}" srcId="{15514127-D29F-42A1-BC68-295B22172843}" destId="{25DF8E85-30F1-4160-81CB-0A80E57CFFC9}" srcOrd="0" destOrd="0" parTransId="{CB31F0CC-EA77-46B3-B646-4B85EBF3D10A}" sibTransId="{0B2CCC54-DAA6-4FF3-9883-03B29B1D1581}"/>
    <dgm:cxn modelId="{E2EF50A4-FE2C-48B6-AF8A-BB440BFA4B49}" srcId="{15514127-D29F-42A1-BC68-295B22172843}" destId="{0AEEDBA6-38DC-493B-8C99-2C4B5AFAAF96}" srcOrd="2" destOrd="0" parTransId="{2635DAB1-7FB3-45F8-A47C-98A2E5FDF095}" sibTransId="{67ACB383-527A-4C52-A3DA-B8400CE0F1A0}"/>
    <dgm:cxn modelId="{EC7C9BA5-74A7-4C01-B8EF-EC6AD3C6BAEE}" srcId="{15514127-D29F-42A1-BC68-295B22172843}" destId="{1A5BDD83-3A33-459E-912C-233909E6D9B7}" srcOrd="4" destOrd="0" parTransId="{118CBFF7-83D2-4705-8456-FD0452D73ED8}" sibTransId="{DED62D58-D74E-4B90-A275-3E8671291D66}"/>
    <dgm:cxn modelId="{39E259CF-ABE5-4623-9CD0-88A352C102CA}" type="presOf" srcId="{1E74531D-61DE-4A6E-A7B6-91B237C095B6}" destId="{64052E27-4E36-478B-B948-919BCB68672C}" srcOrd="0" destOrd="0" presId="urn:microsoft.com/office/officeart/2005/8/layout/StepDownProcess"/>
    <dgm:cxn modelId="{6798DEDE-9276-4B27-AE1E-91281FD362B4}" srcId="{15514127-D29F-42A1-BC68-295B22172843}" destId="{6112FF86-6990-4F5A-AA36-A069EDCD761A}" srcOrd="1" destOrd="0" parTransId="{A90B0000-53BC-409C-B415-243361B92B31}" sibTransId="{835EBCF9-14B7-4916-A1D8-278959BEE6DF}"/>
    <dgm:cxn modelId="{EB43AB8B-7BD2-40D1-8508-671212EAB54B}" type="presParOf" srcId="{7DAB4CD2-E7AA-4998-9556-45D30B98BBAB}" destId="{B60B9532-9974-4EF1-B346-F3746ADE3558}" srcOrd="0" destOrd="0" presId="urn:microsoft.com/office/officeart/2005/8/layout/StepDownProcess"/>
    <dgm:cxn modelId="{6337F4BD-2B3A-4629-9F39-7B9B78095FFC}" type="presParOf" srcId="{B60B9532-9974-4EF1-B346-F3746ADE3558}" destId="{6CCB283E-30DE-4ED0-8E3A-F4DBC3C8D916}" srcOrd="0" destOrd="0" presId="urn:microsoft.com/office/officeart/2005/8/layout/StepDownProcess"/>
    <dgm:cxn modelId="{0D8E240C-2192-4B94-AC78-304A330D340A}" type="presParOf" srcId="{B60B9532-9974-4EF1-B346-F3746ADE3558}" destId="{09F59E70-59D9-4B40-AD70-8DB2ACD9DB61}" srcOrd="1" destOrd="0" presId="urn:microsoft.com/office/officeart/2005/8/layout/StepDownProcess"/>
    <dgm:cxn modelId="{390D75E8-47BF-4592-BD28-C389966DB8CE}" type="presParOf" srcId="{B60B9532-9974-4EF1-B346-F3746ADE3558}" destId="{2A998004-B58A-4D65-A451-5BA099F98A7D}" srcOrd="2" destOrd="0" presId="urn:microsoft.com/office/officeart/2005/8/layout/StepDownProcess"/>
    <dgm:cxn modelId="{418C2E8C-641C-4277-B47B-9186B1496422}" type="presParOf" srcId="{7DAB4CD2-E7AA-4998-9556-45D30B98BBAB}" destId="{AB7201F1-C0A0-4E6B-B2C3-DAC49CD1592F}" srcOrd="1" destOrd="0" presId="urn:microsoft.com/office/officeart/2005/8/layout/StepDownProcess"/>
    <dgm:cxn modelId="{C3B576BE-7AFA-45BD-A974-97A6657DBE23}" type="presParOf" srcId="{7DAB4CD2-E7AA-4998-9556-45D30B98BBAB}" destId="{21D7179C-EB2F-4255-BAC9-38448AD781BD}" srcOrd="2" destOrd="0" presId="urn:microsoft.com/office/officeart/2005/8/layout/StepDownProcess"/>
    <dgm:cxn modelId="{1814F90F-A360-4138-B411-285AD474961D}" type="presParOf" srcId="{21D7179C-EB2F-4255-BAC9-38448AD781BD}" destId="{F5A08A2F-AD1D-42D0-A84F-BFDDF250C2E5}" srcOrd="0" destOrd="0" presId="urn:microsoft.com/office/officeart/2005/8/layout/StepDownProcess"/>
    <dgm:cxn modelId="{4F410544-8A1F-4F57-A435-452F05A2BDA4}" type="presParOf" srcId="{21D7179C-EB2F-4255-BAC9-38448AD781BD}" destId="{7347E3DC-0E76-4FE4-9BCC-6A39B3EE503B}" srcOrd="1" destOrd="0" presId="urn:microsoft.com/office/officeart/2005/8/layout/StepDownProcess"/>
    <dgm:cxn modelId="{C3C975B4-1E1B-4E51-BDE6-595135227159}" type="presParOf" srcId="{21D7179C-EB2F-4255-BAC9-38448AD781BD}" destId="{105911A0-8D5F-4721-AD8B-9A5B75FDB003}" srcOrd="2" destOrd="0" presId="urn:microsoft.com/office/officeart/2005/8/layout/StepDownProcess"/>
    <dgm:cxn modelId="{A174A1D9-1439-4A30-AC1E-31AFE1F19D5B}" type="presParOf" srcId="{7DAB4CD2-E7AA-4998-9556-45D30B98BBAB}" destId="{E9F09853-094E-48F1-97FA-01BF5CA16578}" srcOrd="3" destOrd="0" presId="urn:microsoft.com/office/officeart/2005/8/layout/StepDownProcess"/>
    <dgm:cxn modelId="{6225D48B-ACFB-419C-A419-7A55F0A0C515}" type="presParOf" srcId="{7DAB4CD2-E7AA-4998-9556-45D30B98BBAB}" destId="{E457B9BC-D988-4D29-936F-6669664CCD83}" srcOrd="4" destOrd="0" presId="urn:microsoft.com/office/officeart/2005/8/layout/StepDownProcess"/>
    <dgm:cxn modelId="{25E628DA-8182-4334-920A-C6A11582C828}" type="presParOf" srcId="{E457B9BC-D988-4D29-936F-6669664CCD83}" destId="{ABA53DD8-D2D0-4490-8BF8-24677E24EB21}" srcOrd="0" destOrd="0" presId="urn:microsoft.com/office/officeart/2005/8/layout/StepDownProcess"/>
    <dgm:cxn modelId="{DDA93571-F5D0-408C-907A-F309A54DCC96}" type="presParOf" srcId="{E457B9BC-D988-4D29-936F-6669664CCD83}" destId="{3E1E1966-842C-415D-B7D7-82850ECC1A7B}" srcOrd="1" destOrd="0" presId="urn:microsoft.com/office/officeart/2005/8/layout/StepDownProcess"/>
    <dgm:cxn modelId="{6D21A2B8-D9D2-47F3-882D-C31C0800346E}" type="presParOf" srcId="{E457B9BC-D988-4D29-936F-6669664CCD83}" destId="{15FC3004-9C17-4426-BE53-F53EE87E4F0A}" srcOrd="2" destOrd="0" presId="urn:microsoft.com/office/officeart/2005/8/layout/StepDownProcess"/>
    <dgm:cxn modelId="{DE3D9586-423F-47A6-AB92-C7EDE761D3E5}" type="presParOf" srcId="{7DAB4CD2-E7AA-4998-9556-45D30B98BBAB}" destId="{DD142586-E1F5-476F-AEEA-1C5520CD09AD}" srcOrd="5" destOrd="0" presId="urn:microsoft.com/office/officeart/2005/8/layout/StepDownProcess"/>
    <dgm:cxn modelId="{E2225B98-F289-4D86-9AB2-A00F4ADD3356}" type="presParOf" srcId="{7DAB4CD2-E7AA-4998-9556-45D30B98BBAB}" destId="{805F133A-BF76-47C6-A204-EBA82DB96607}" srcOrd="6" destOrd="0" presId="urn:microsoft.com/office/officeart/2005/8/layout/StepDownProcess"/>
    <dgm:cxn modelId="{936C1C89-24AC-4392-A35A-05CC123F3EE6}" type="presParOf" srcId="{805F133A-BF76-47C6-A204-EBA82DB96607}" destId="{72DB7CF0-14B4-49D2-BBF3-BCD8DD02215C}" srcOrd="0" destOrd="0" presId="urn:microsoft.com/office/officeart/2005/8/layout/StepDownProcess"/>
    <dgm:cxn modelId="{E50408D6-5629-4ED9-9A6A-3F5720709698}" type="presParOf" srcId="{805F133A-BF76-47C6-A204-EBA82DB96607}" destId="{64052E27-4E36-478B-B948-919BCB68672C}" srcOrd="1" destOrd="0" presId="urn:microsoft.com/office/officeart/2005/8/layout/StepDownProcess"/>
    <dgm:cxn modelId="{F8574B21-7B5B-4E3E-8C3B-278BF113BDBC}" type="presParOf" srcId="{805F133A-BF76-47C6-A204-EBA82DB96607}" destId="{2A3D0727-CC29-4B29-99EC-ED640342FF7D}" srcOrd="2" destOrd="0" presId="urn:microsoft.com/office/officeart/2005/8/layout/StepDownProcess"/>
    <dgm:cxn modelId="{DB33F65C-014D-4FC2-B318-E4A8ED087835}" type="presParOf" srcId="{7DAB4CD2-E7AA-4998-9556-45D30B98BBAB}" destId="{70A49445-059D-4D3C-91AA-E9A3E263909A}" srcOrd="7" destOrd="0" presId="urn:microsoft.com/office/officeart/2005/8/layout/StepDownProcess"/>
    <dgm:cxn modelId="{068BB1E9-148B-4EE1-86A8-E0B8106D28E7}" type="presParOf" srcId="{7DAB4CD2-E7AA-4998-9556-45D30B98BBAB}" destId="{65091640-5701-4C66-A338-9659D5ED3660}" srcOrd="8" destOrd="0" presId="urn:microsoft.com/office/officeart/2005/8/layout/StepDownProcess"/>
    <dgm:cxn modelId="{816DE3EE-376F-4B3B-833C-792E199BAE1D}" type="presParOf" srcId="{65091640-5701-4C66-A338-9659D5ED3660}" destId="{153AC887-0AA9-49CE-BBC4-9120B6198CC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B283E-30DE-4ED0-8E3A-F4DBC3C8D916}">
      <dsp:nvSpPr>
        <dsp:cNvPr id="0" name=""/>
        <dsp:cNvSpPr/>
      </dsp:nvSpPr>
      <dsp:spPr>
        <a:xfrm rot="5400000">
          <a:off x="1243803" y="777626"/>
          <a:ext cx="676756" cy="770463"/>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F59E70-59D9-4B40-AD70-8DB2ACD9DB61}">
      <dsp:nvSpPr>
        <dsp:cNvPr id="0" name=""/>
        <dsp:cNvSpPr/>
      </dsp:nvSpPr>
      <dsp:spPr>
        <a:xfrm>
          <a:off x="1064504" y="27428"/>
          <a:ext cx="1139259" cy="797444"/>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data </a:t>
          </a:r>
          <a:r>
            <a:rPr lang="en-US" sz="1400" kern="1200" dirty="0" err="1"/>
            <a:t>reqs</a:t>
          </a:r>
          <a:endParaRPr lang="en-US" sz="1400" kern="1200" dirty="0"/>
        </a:p>
      </dsp:txBody>
      <dsp:txXfrm>
        <a:off x="1103439" y="66363"/>
        <a:ext cx="1061389" cy="719574"/>
      </dsp:txXfrm>
    </dsp:sp>
    <dsp:sp modelId="{2A998004-B58A-4D65-A451-5BA099F98A7D}">
      <dsp:nvSpPr>
        <dsp:cNvPr id="0" name=""/>
        <dsp:cNvSpPr/>
      </dsp:nvSpPr>
      <dsp:spPr>
        <a:xfrm>
          <a:off x="2203763" y="103482"/>
          <a:ext cx="828588" cy="644529"/>
        </a:xfrm>
        <a:prstGeom prst="rect">
          <a:avLst/>
        </a:prstGeom>
        <a:noFill/>
        <a:ln>
          <a:noFill/>
        </a:ln>
        <a:effectLst/>
      </dsp:spPr>
      <dsp:style>
        <a:lnRef idx="0">
          <a:scrgbClr r="0" g="0" b="0"/>
        </a:lnRef>
        <a:fillRef idx="0">
          <a:scrgbClr r="0" g="0" b="0"/>
        </a:fillRef>
        <a:effectRef idx="0">
          <a:scrgbClr r="0" g="0" b="0"/>
        </a:effectRef>
        <a:fontRef idx="minor"/>
      </dsp:style>
    </dsp:sp>
    <dsp:sp modelId="{F5A08A2F-AD1D-42D0-A84F-BFDDF250C2E5}">
      <dsp:nvSpPr>
        <dsp:cNvPr id="0" name=""/>
        <dsp:cNvSpPr/>
      </dsp:nvSpPr>
      <dsp:spPr>
        <a:xfrm rot="5400000">
          <a:off x="2188370" y="1673419"/>
          <a:ext cx="676756" cy="770463"/>
        </a:xfrm>
        <a:prstGeom prst="bentUpArrow">
          <a:avLst>
            <a:gd name="adj1" fmla="val 32840"/>
            <a:gd name="adj2" fmla="val 25000"/>
            <a:gd name="adj3" fmla="val 35780"/>
          </a:avLst>
        </a:prstGeom>
        <a:solidFill>
          <a:schemeClr val="accent1">
            <a:tint val="50000"/>
            <a:hueOff val="-1102693"/>
            <a:satOff val="-995"/>
            <a:lumOff val="48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47E3DC-0E76-4FE4-9BCC-6A39B3EE503B}">
      <dsp:nvSpPr>
        <dsp:cNvPr id="0" name=""/>
        <dsp:cNvSpPr/>
      </dsp:nvSpPr>
      <dsp:spPr>
        <a:xfrm>
          <a:off x="2009071" y="923221"/>
          <a:ext cx="1139259" cy="797444"/>
        </a:xfrm>
        <a:prstGeom prst="roundRect">
          <a:avLst>
            <a:gd name="adj" fmla="val 166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Conceptual data model</a:t>
          </a:r>
        </a:p>
      </dsp:txBody>
      <dsp:txXfrm>
        <a:off x="2048006" y="962156"/>
        <a:ext cx="1061389" cy="719574"/>
      </dsp:txXfrm>
    </dsp:sp>
    <dsp:sp modelId="{105911A0-8D5F-4721-AD8B-9A5B75FDB003}">
      <dsp:nvSpPr>
        <dsp:cNvPr id="0" name=""/>
        <dsp:cNvSpPr/>
      </dsp:nvSpPr>
      <dsp:spPr>
        <a:xfrm>
          <a:off x="3148331" y="999276"/>
          <a:ext cx="828588" cy="644529"/>
        </a:xfrm>
        <a:prstGeom prst="rect">
          <a:avLst/>
        </a:prstGeom>
        <a:noFill/>
        <a:ln>
          <a:noFill/>
        </a:ln>
        <a:effectLst/>
      </dsp:spPr>
      <dsp:style>
        <a:lnRef idx="0">
          <a:scrgbClr r="0" g="0" b="0"/>
        </a:lnRef>
        <a:fillRef idx="0">
          <a:scrgbClr r="0" g="0" b="0"/>
        </a:fillRef>
        <a:effectRef idx="0">
          <a:scrgbClr r="0" g="0" b="0"/>
        </a:effectRef>
        <a:fontRef idx="minor"/>
      </dsp:style>
    </dsp:sp>
    <dsp:sp modelId="{ABA53DD8-D2D0-4490-8BF8-24677E24EB21}">
      <dsp:nvSpPr>
        <dsp:cNvPr id="0" name=""/>
        <dsp:cNvSpPr/>
      </dsp:nvSpPr>
      <dsp:spPr>
        <a:xfrm rot="5400000">
          <a:off x="3132938" y="2569213"/>
          <a:ext cx="676756" cy="770463"/>
        </a:xfrm>
        <a:prstGeom prst="bentUpArrow">
          <a:avLst>
            <a:gd name="adj1" fmla="val 32840"/>
            <a:gd name="adj2" fmla="val 25000"/>
            <a:gd name="adj3" fmla="val 35780"/>
          </a:avLst>
        </a:prstGeom>
        <a:solidFill>
          <a:schemeClr val="accent1">
            <a:tint val="50000"/>
            <a:hueOff val="-2205386"/>
            <a:satOff val="-1989"/>
            <a:lumOff val="97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1E1966-842C-415D-B7D7-82850ECC1A7B}">
      <dsp:nvSpPr>
        <dsp:cNvPr id="0" name=""/>
        <dsp:cNvSpPr/>
      </dsp:nvSpPr>
      <dsp:spPr>
        <a:xfrm>
          <a:off x="2953638" y="1819015"/>
          <a:ext cx="1139259" cy="797444"/>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Logical DB design</a:t>
          </a:r>
        </a:p>
      </dsp:txBody>
      <dsp:txXfrm>
        <a:off x="2992573" y="1857950"/>
        <a:ext cx="1061389" cy="719574"/>
      </dsp:txXfrm>
    </dsp:sp>
    <dsp:sp modelId="{15FC3004-9C17-4426-BE53-F53EE87E4F0A}">
      <dsp:nvSpPr>
        <dsp:cNvPr id="0" name=""/>
        <dsp:cNvSpPr/>
      </dsp:nvSpPr>
      <dsp:spPr>
        <a:xfrm>
          <a:off x="4092898" y="1895069"/>
          <a:ext cx="828588" cy="644529"/>
        </a:xfrm>
        <a:prstGeom prst="rect">
          <a:avLst/>
        </a:prstGeom>
        <a:noFill/>
        <a:ln>
          <a:noFill/>
        </a:ln>
        <a:effectLst/>
      </dsp:spPr>
      <dsp:style>
        <a:lnRef idx="0">
          <a:scrgbClr r="0" g="0" b="0"/>
        </a:lnRef>
        <a:fillRef idx="0">
          <a:scrgbClr r="0" g="0" b="0"/>
        </a:fillRef>
        <a:effectRef idx="0">
          <a:scrgbClr r="0" g="0" b="0"/>
        </a:effectRef>
        <a:fontRef idx="minor"/>
      </dsp:style>
    </dsp:sp>
    <dsp:sp modelId="{72DB7CF0-14B4-49D2-BBF3-BCD8DD02215C}">
      <dsp:nvSpPr>
        <dsp:cNvPr id="0" name=""/>
        <dsp:cNvSpPr/>
      </dsp:nvSpPr>
      <dsp:spPr>
        <a:xfrm rot="5400000">
          <a:off x="4077505" y="3465006"/>
          <a:ext cx="676756" cy="770463"/>
        </a:xfrm>
        <a:prstGeom prst="bentUpArrow">
          <a:avLst>
            <a:gd name="adj1" fmla="val 32840"/>
            <a:gd name="adj2" fmla="val 25000"/>
            <a:gd name="adj3" fmla="val 35780"/>
          </a:avLst>
        </a:prstGeom>
        <a:solidFill>
          <a:schemeClr val="accent1">
            <a:tint val="50000"/>
            <a:hueOff val="-3308080"/>
            <a:satOff val="-2984"/>
            <a:lumOff val="146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052E27-4E36-478B-B948-919BCB68672C}">
      <dsp:nvSpPr>
        <dsp:cNvPr id="0" name=""/>
        <dsp:cNvSpPr/>
      </dsp:nvSpPr>
      <dsp:spPr>
        <a:xfrm>
          <a:off x="3898205" y="2714808"/>
          <a:ext cx="1139259" cy="797444"/>
        </a:xfrm>
        <a:prstGeom prst="roundRect">
          <a:avLst>
            <a:gd name="adj" fmla="val 166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Distributed DB design</a:t>
          </a:r>
        </a:p>
      </dsp:txBody>
      <dsp:txXfrm>
        <a:off x="3937140" y="2753743"/>
        <a:ext cx="1061389" cy="719574"/>
      </dsp:txXfrm>
    </dsp:sp>
    <dsp:sp modelId="{2A3D0727-CC29-4B29-99EC-ED640342FF7D}">
      <dsp:nvSpPr>
        <dsp:cNvPr id="0" name=""/>
        <dsp:cNvSpPr/>
      </dsp:nvSpPr>
      <dsp:spPr>
        <a:xfrm>
          <a:off x="5037465" y="2790863"/>
          <a:ext cx="828588" cy="644529"/>
        </a:xfrm>
        <a:prstGeom prst="rect">
          <a:avLst/>
        </a:prstGeom>
        <a:noFill/>
        <a:ln>
          <a:noFill/>
        </a:ln>
        <a:effectLst/>
      </dsp:spPr>
      <dsp:style>
        <a:lnRef idx="0">
          <a:scrgbClr r="0" g="0" b="0"/>
        </a:lnRef>
        <a:fillRef idx="0">
          <a:scrgbClr r="0" g="0" b="0"/>
        </a:fillRef>
        <a:effectRef idx="0">
          <a:scrgbClr r="0" g="0" b="0"/>
        </a:effectRef>
        <a:fontRef idx="minor"/>
      </dsp:style>
    </dsp:sp>
    <dsp:sp modelId="{153AC887-0AA9-49CE-BBC4-9120B6198CC8}">
      <dsp:nvSpPr>
        <dsp:cNvPr id="0" name=""/>
        <dsp:cNvSpPr/>
      </dsp:nvSpPr>
      <dsp:spPr>
        <a:xfrm>
          <a:off x="4842773" y="3610602"/>
          <a:ext cx="1139259" cy="797444"/>
        </a:xfrm>
        <a:prstGeom prst="roundRect">
          <a:avLst>
            <a:gd name="adj" fmla="val 166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Physical DB design</a:t>
          </a:r>
        </a:p>
      </dsp:txBody>
      <dsp:txXfrm>
        <a:off x="4881708" y="3649537"/>
        <a:ext cx="1061389" cy="71957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10/28/2021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Text Box 1">
            <a:extLst>
              <a:ext uri="{FF2B5EF4-FFF2-40B4-BE49-F238E27FC236}">
                <a16:creationId xmlns:a16="http://schemas.microsoft.com/office/drawing/2014/main" id="{A55E5A45-0913-4FA5-A0CE-907FF72B45AB}"/>
              </a:ext>
            </a:extLst>
          </p:cNvPr>
          <p:cNvSpPr txBox="1">
            <a:spLocks noChangeArrowheads="1"/>
          </p:cNvSpPr>
          <p:nvPr/>
        </p:nvSpPr>
        <p:spPr bwMode="auto">
          <a:xfrm>
            <a:off x="1168400" y="692150"/>
            <a:ext cx="4519613" cy="3416300"/>
          </a:xfrm>
          <a:prstGeom prst="rect">
            <a:avLst/>
          </a:prstGeom>
          <a:solidFill>
            <a:srgbClr val="FFFFFF"/>
          </a:solidFill>
          <a:ln w="9360">
            <a:solidFill>
              <a:srgbClr val="000000"/>
            </a:solidFill>
            <a:miter lim="800000"/>
            <a:headEnd/>
            <a:tailEnd/>
          </a:ln>
        </p:spPr>
        <p:txBody>
          <a:bodyPr wrap="none" lIns="89922" tIns="44961" rIns="89922" bIns="44961"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IN" altLang="vi-VN" sz="1800">
              <a:latin typeface="Tahoma" panose="020B0604030504040204" pitchFamily="34" charset="0"/>
            </a:endParaRPr>
          </a:p>
        </p:txBody>
      </p:sp>
      <p:sp>
        <p:nvSpPr>
          <p:cNvPr id="52227" name="Text Box 2">
            <a:extLst>
              <a:ext uri="{FF2B5EF4-FFF2-40B4-BE49-F238E27FC236}">
                <a16:creationId xmlns:a16="http://schemas.microsoft.com/office/drawing/2014/main" id="{C86DE0BD-9421-435A-968C-F174CACC01E7}"/>
              </a:ext>
            </a:extLst>
          </p:cNvPr>
          <p:cNvSpPr>
            <a:spLocks noGrp="1" noChangeArrowheads="1"/>
          </p:cNvSpPr>
          <p:nvPr>
            <p:ph type="body"/>
          </p:nvPr>
        </p:nvSpPr>
        <p:spPr>
          <a:xfrm>
            <a:off x="1079500" y="4622800"/>
            <a:ext cx="4649788" cy="4075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674" tIns="41421" rIns="85674" bIns="41421"/>
          <a:lstStyle/>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The purpose of the transition phase is to transition the software product to the user community. Once the product has been given to the end user, issues usually arise that require you to develop new releases, correct some problems, or finish the features that were postponed.</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The transition phase is entered when a baseline is mature enough to be deployed in the end-user domain.</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This typically requires that some usable subset of the system has been completed to an acceptable level of quality</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and that user documentation is available so that the transition to the user will provide positive results for all parties.</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The transition phase focuses on the activities required to place the software into the hands of the users. Typically,</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this phase includes several iterations, including beta releases, general availability releases, as well as bug-fix and</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enhancement releases. Considerable effort is expended in developing user-oriented documentation, training users,</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supporting users in their initial product use, and reacting to user feedback. At this point in the lifecycle, however,</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user feedback should be confined primarily to product tuning, configuring, installation, and usability issues.</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endParaRPr lang="en-GB" altLang="vi-VN" sz="800">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Text Box 1">
            <a:extLst>
              <a:ext uri="{FF2B5EF4-FFF2-40B4-BE49-F238E27FC236}">
                <a16:creationId xmlns:a16="http://schemas.microsoft.com/office/drawing/2014/main" id="{9AA536B7-5546-4046-AFCF-D46A7B56706F}"/>
              </a:ext>
            </a:extLst>
          </p:cNvPr>
          <p:cNvSpPr txBox="1">
            <a:spLocks noChangeArrowheads="1"/>
          </p:cNvSpPr>
          <p:nvPr/>
        </p:nvSpPr>
        <p:spPr bwMode="auto">
          <a:xfrm>
            <a:off x="1168400" y="692150"/>
            <a:ext cx="4519613" cy="3416300"/>
          </a:xfrm>
          <a:prstGeom prst="rect">
            <a:avLst/>
          </a:prstGeom>
          <a:solidFill>
            <a:srgbClr val="FFFFFF"/>
          </a:solidFill>
          <a:ln w="9360">
            <a:solidFill>
              <a:srgbClr val="000000"/>
            </a:solidFill>
            <a:miter lim="800000"/>
            <a:headEnd/>
            <a:tailEnd/>
          </a:ln>
        </p:spPr>
        <p:txBody>
          <a:bodyPr wrap="none" lIns="89922" tIns="44961" rIns="89922" bIns="44961"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IN" altLang="vi-VN" sz="1800">
              <a:latin typeface="Tahoma" panose="020B0604030504040204" pitchFamily="34" charset="0"/>
            </a:endParaRPr>
          </a:p>
        </p:txBody>
      </p:sp>
      <p:sp>
        <p:nvSpPr>
          <p:cNvPr id="74755" name="Text Box 2">
            <a:extLst>
              <a:ext uri="{FF2B5EF4-FFF2-40B4-BE49-F238E27FC236}">
                <a16:creationId xmlns:a16="http://schemas.microsoft.com/office/drawing/2014/main" id="{98D273B7-EA44-469C-8182-6344D921B729}"/>
              </a:ext>
            </a:extLst>
          </p:cNvPr>
          <p:cNvSpPr>
            <a:spLocks noGrp="1" noChangeArrowheads="1"/>
          </p:cNvSpPr>
          <p:nvPr>
            <p:ph type="body"/>
          </p:nvPr>
        </p:nvSpPr>
        <p:spPr>
          <a:xfrm>
            <a:off x="1079500" y="4622800"/>
            <a:ext cx="4649788" cy="4075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674" tIns="41421" rIns="85674" bIns="41421"/>
          <a:lstStyle/>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all process elements—roles, activities, artifacts, and the associated concepts, guidelines, and templates—are grouped into logical containers called Disciplines. There are nine disciplines in the standard RUP product </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Each discipline may have one or more Workflow detail inside itself . Which are related to the goal and content</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which that discipline determine. </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Within a workflow detail, activities may be performed in parallel, and each activity may affect more than one artifact , so each discipline may define change on more than one artifact in project domain</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endParaRPr lang="en-GB" altLang="vi-VN" sz="800">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Text Box 1">
            <a:extLst>
              <a:ext uri="{FF2B5EF4-FFF2-40B4-BE49-F238E27FC236}">
                <a16:creationId xmlns:a16="http://schemas.microsoft.com/office/drawing/2014/main" id="{6F2B0CCC-04D5-430D-9552-3625A2CD1964}"/>
              </a:ext>
            </a:extLst>
          </p:cNvPr>
          <p:cNvSpPr txBox="1">
            <a:spLocks noChangeArrowheads="1"/>
          </p:cNvSpPr>
          <p:nvPr/>
        </p:nvSpPr>
        <p:spPr bwMode="auto">
          <a:xfrm>
            <a:off x="1168400" y="692150"/>
            <a:ext cx="4519613" cy="3416300"/>
          </a:xfrm>
          <a:prstGeom prst="rect">
            <a:avLst/>
          </a:prstGeom>
          <a:solidFill>
            <a:srgbClr val="FFFFFF"/>
          </a:solidFill>
          <a:ln w="9360">
            <a:solidFill>
              <a:srgbClr val="000000"/>
            </a:solidFill>
            <a:miter lim="800000"/>
            <a:headEnd/>
            <a:tailEnd/>
          </a:ln>
        </p:spPr>
        <p:txBody>
          <a:bodyPr wrap="none" lIns="89922" tIns="44961" rIns="89922" bIns="44961"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IN" altLang="vi-VN" sz="1800">
              <a:latin typeface="Tahoma" panose="020B0604030504040204" pitchFamily="34" charset="0"/>
            </a:endParaRPr>
          </a:p>
        </p:txBody>
      </p:sp>
      <p:sp>
        <p:nvSpPr>
          <p:cNvPr id="97283" name="Text Box 2">
            <a:extLst>
              <a:ext uri="{FF2B5EF4-FFF2-40B4-BE49-F238E27FC236}">
                <a16:creationId xmlns:a16="http://schemas.microsoft.com/office/drawing/2014/main" id="{1234F704-0D30-406C-A373-0FD151B262CE}"/>
              </a:ext>
            </a:extLst>
          </p:cNvPr>
          <p:cNvSpPr>
            <a:spLocks noGrp="1" noChangeArrowheads="1"/>
          </p:cNvSpPr>
          <p:nvPr>
            <p:ph type="body"/>
          </p:nvPr>
        </p:nvSpPr>
        <p:spPr>
          <a:xfrm>
            <a:off x="1079500" y="4622800"/>
            <a:ext cx="4649788" cy="4075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674" tIns="41421" rIns="85674" bIns="41421"/>
          <a:lstStyle/>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Here this illustration shows the goal and content of each Discipline.</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You can see how workflows shape models and artifact during project life cycle. The first involved workflow is Business modeling , which most of it happens in inception ,maximum peak, and elaboration  phases.</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Usually business modeling start fading in middle of  inception phase and end at middle of elaboration.</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Usually requirement workflow and business modeling workflows are two parallel workflows at the start of project lifecycle requirement start a bit after business modeling. and both of them lose their peak maximum at the end of elaboration. but consider that requirement workflows have bigger bulb at construction phase than business modeling workflows.</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Analyze and design mostly happen in elaboration construction phase , it bulb will fade in middle end of transition phase and start of inception phase.</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Implementation workflows bulb are in peak during construction and elaboration it will fade by starting of transition and is almost off during inception phase.</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r>
              <a:rPr lang="en-GB" altLang="vi-VN" sz="800">
                <a:latin typeface="Arial" panose="020B0604020202020204" pitchFamily="34" charset="0"/>
                <a:cs typeface="Arial" panose="020B0604020202020204" pitchFamily="34" charset="0"/>
              </a:rPr>
              <a:t>Test workflow is always in twitching , but most of it happens at the end of construction which project will undergo all other major tests like Acceptance and wide QA test.</a:t>
            </a:r>
          </a:p>
          <a:p>
            <a:pPr eaLnBrk="1" hangingPunct="1">
              <a:lnSpc>
                <a:spcPct val="89000"/>
              </a:lnSpc>
              <a:spcBef>
                <a:spcPct val="0"/>
              </a:spcBef>
              <a:tabLst>
                <a:tab pos="0" algn="l"/>
                <a:tab pos="449263" algn="l"/>
                <a:tab pos="898525" algn="l"/>
                <a:tab pos="1347788" algn="l"/>
                <a:tab pos="1797050" algn="l"/>
                <a:tab pos="2247900" algn="l"/>
                <a:tab pos="2697163" algn="l"/>
                <a:tab pos="3146425" algn="l"/>
                <a:tab pos="3595688" algn="l"/>
                <a:tab pos="4044950" algn="l"/>
                <a:tab pos="4495800" algn="l"/>
                <a:tab pos="4945063" algn="l"/>
                <a:tab pos="5394325" algn="l"/>
                <a:tab pos="5843588" algn="l"/>
                <a:tab pos="6294438" algn="l"/>
                <a:tab pos="6743700" algn="l"/>
                <a:tab pos="7192963" algn="l"/>
                <a:tab pos="7642225" algn="l"/>
                <a:tab pos="8091488" algn="l"/>
                <a:tab pos="8542338" algn="l"/>
                <a:tab pos="8991600" algn="l"/>
              </a:tabLst>
            </a:pPr>
            <a:endParaRPr lang="en-GB" altLang="vi-VN" sz="800">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993913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61922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endParaRPr lang="en-US" altLang="en-US"/>
          </a:p>
        </p:txBody>
      </p:sp>
    </p:spTree>
    <p:extLst>
      <p:ext uri="{BB962C8B-B14F-4D97-AF65-F5344CB8AC3E}">
        <p14:creationId xmlns:p14="http://schemas.microsoft.com/office/powerpoint/2010/main" val="81793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23291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0DCA5B0E-0504-44A4-BF65-55907FBCFE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91DFFC3-21EE-4DAE-A768-A3E26F9458E7}" type="slidenum">
              <a:rPr lang="ar-SA" altLang="vi-VN" smtClean="0"/>
              <a:pPr>
                <a:spcBef>
                  <a:spcPct val="0"/>
                </a:spcBef>
              </a:pPr>
              <a:t>48</a:t>
            </a:fld>
            <a:endParaRPr lang="en-US" altLang="vi-VN"/>
          </a:p>
        </p:txBody>
      </p:sp>
      <p:sp>
        <p:nvSpPr>
          <p:cNvPr id="24579" name="Rectangle 2">
            <a:extLst>
              <a:ext uri="{FF2B5EF4-FFF2-40B4-BE49-F238E27FC236}">
                <a16:creationId xmlns:a16="http://schemas.microsoft.com/office/drawing/2014/main" id="{3F5A45D1-683F-43AB-942C-B494174D497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93967662-67B6-4DF0-8958-C86BF8D437F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500"/>
              </a:spcBef>
              <a:spcAft>
                <a:spcPts val="500"/>
              </a:spcAft>
            </a:pPr>
            <a:r>
              <a:rPr lang="en-US" altLang="vi-VN" sz="1000">
                <a:latin typeface="Arial" panose="020B0604020202020204" pitchFamily="34" charset="0"/>
                <a:cs typeface="Arial" panose="020B0604020202020204" pitchFamily="34" charset="0"/>
              </a:rPr>
              <a:t>The Rational Unified Process</a:t>
            </a:r>
            <a:r>
              <a:rPr lang="en-US" altLang="vi-VN" sz="1000" baseline="30000">
                <a:latin typeface="Arial" panose="020B0604020202020204" pitchFamily="34" charset="0"/>
                <a:cs typeface="Arial" panose="020B0604020202020204" pitchFamily="34" charset="0"/>
              </a:rPr>
              <a:t>™</a:t>
            </a:r>
            <a:r>
              <a:rPr lang="en-US" altLang="vi-VN" sz="1000">
                <a:latin typeface="Arial" panose="020B0604020202020204" pitchFamily="34" charset="0"/>
                <a:cs typeface="Arial" panose="020B0604020202020204" pitchFamily="34" charset="0"/>
              </a:rPr>
              <a:t> (RUP) is a Web-enabled software engineering process that enhances team productivity and delivers software best practices to all team members. This e-coach makes process practical by providing prescriptive guidelines, templates and examples for all critical e-development activities. RUP is a customizable framework, which can easily be adapted to work the way you work. It is tightly integrated with Rational tools, allowing development teams to gain the full benefits of the Unified Modeling Language</a:t>
            </a:r>
            <a:r>
              <a:rPr lang="en-US" altLang="vi-VN" sz="1000" baseline="30000">
                <a:latin typeface="Arial" panose="020B0604020202020204" pitchFamily="34" charset="0"/>
                <a:cs typeface="Arial" panose="020B0604020202020204" pitchFamily="34" charset="0"/>
              </a:rPr>
              <a:t>™</a:t>
            </a:r>
            <a:r>
              <a:rPr lang="en-US" altLang="vi-VN" sz="1000">
                <a:latin typeface="Arial" panose="020B0604020202020204" pitchFamily="34" charset="0"/>
                <a:cs typeface="Arial" panose="020B0604020202020204" pitchFamily="34" charset="0"/>
              </a:rPr>
              <a:t> (UML), software automation, and other industry best practices. </a:t>
            </a:r>
          </a:p>
          <a:p>
            <a:pPr eaLnBrk="1" hangingPunct="1">
              <a:spcBef>
                <a:spcPts val="500"/>
              </a:spcBef>
              <a:spcAft>
                <a:spcPts val="500"/>
              </a:spcAft>
            </a:pPr>
            <a:endParaRPr lang="en-US" altLang="vi-VN" sz="1000">
              <a:latin typeface="Arial" panose="020B0604020202020204" pitchFamily="34" charset="0"/>
              <a:cs typeface="Arial" panose="020B0604020202020204" pitchFamily="34" charset="0"/>
            </a:endParaRPr>
          </a:p>
          <a:p>
            <a:pPr eaLnBrk="1" hangingPunct="1"/>
            <a:r>
              <a:rPr lang="en-US" altLang="vi-VN" sz="1000">
                <a:latin typeface="Arial" panose="020B0604020202020204" pitchFamily="34" charset="0"/>
                <a:cs typeface="Arial" panose="020B0604020202020204" pitchFamily="34" charset="0"/>
              </a:rPr>
              <a:t>TOOL MENTORS:Oddly enough, they’re all Rational software products...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3ACB2FDA-3E82-4292-8EA2-1FBF32B2D1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4C75FE0-7F6E-4971-BBC3-2D17E2A53BDB}" type="slidenum">
              <a:rPr lang="ar-SA" altLang="vi-VN" smtClean="0"/>
              <a:pPr>
                <a:spcBef>
                  <a:spcPct val="0"/>
                </a:spcBef>
              </a:pPr>
              <a:t>49</a:t>
            </a:fld>
            <a:endParaRPr lang="en-US" altLang="vi-VN"/>
          </a:p>
        </p:txBody>
      </p:sp>
      <p:sp>
        <p:nvSpPr>
          <p:cNvPr id="26627" name="Rectangle 2">
            <a:extLst>
              <a:ext uri="{FF2B5EF4-FFF2-40B4-BE49-F238E27FC236}">
                <a16:creationId xmlns:a16="http://schemas.microsoft.com/office/drawing/2014/main" id="{35E99767-7CAD-4A2C-8F6E-7F525CFA6514}"/>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F73F0F99-09F4-413F-9E00-48DFCE9748A0}"/>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500"/>
              </a:spcBef>
              <a:spcAft>
                <a:spcPts val="500"/>
              </a:spcAft>
            </a:pPr>
            <a:r>
              <a:rPr lang="en-US" altLang="vi-VN" sz="1000" b="1">
                <a:latin typeface="Arial" panose="020B0604020202020204" pitchFamily="34" charset="0"/>
                <a:cs typeface="Arial" panose="020B0604020202020204" pitchFamily="34" charset="0"/>
              </a:rPr>
              <a:t>The RUP offers:</a:t>
            </a:r>
          </a:p>
          <a:p>
            <a:pPr eaLnBrk="1" hangingPunct="1">
              <a:spcBef>
                <a:spcPts val="500"/>
              </a:spcBef>
              <a:spcAft>
                <a:spcPts val="500"/>
              </a:spcAft>
            </a:pPr>
            <a:r>
              <a:rPr lang="en-US" altLang="vi-VN" sz="1000" b="1">
                <a:latin typeface="Arial" panose="020B0604020202020204" pitchFamily="34" charset="0"/>
                <a:cs typeface="Arial" panose="020B0604020202020204" pitchFamily="34" charset="0"/>
              </a:rPr>
              <a:t>A Team-Unifying Approach</a:t>
            </a:r>
            <a:r>
              <a:rPr lang="en-US" altLang="vi-VN" sz="1000">
                <a:latin typeface="Arial" panose="020B0604020202020204" pitchFamily="34" charset="0"/>
                <a:cs typeface="Arial" panose="020B0604020202020204" pitchFamily="34" charset="0"/>
              </a:rPr>
              <a:t> </a:t>
            </a:r>
          </a:p>
          <a:p>
            <a:pPr eaLnBrk="1" hangingPunct="1">
              <a:spcBef>
                <a:spcPts val="500"/>
              </a:spcBef>
              <a:spcAft>
                <a:spcPts val="500"/>
              </a:spcAft>
            </a:pPr>
            <a:r>
              <a:rPr lang="en-US" altLang="vi-VN" sz="1000">
                <a:latin typeface="Arial" panose="020B0604020202020204" pitchFamily="34" charset="0"/>
                <a:cs typeface="Arial" panose="020B0604020202020204" pitchFamily="34" charset="0"/>
              </a:rPr>
              <a:t>The Rational Unified Process unifies the entire software development team and enhances team communication by providing each team member with one knowledge base, one modeling language and one view of how to develop software.</a:t>
            </a:r>
          </a:p>
          <a:p>
            <a:pPr eaLnBrk="1" hangingPunct="1">
              <a:spcBef>
                <a:spcPts val="500"/>
              </a:spcBef>
              <a:spcAft>
                <a:spcPts val="500"/>
              </a:spcAft>
            </a:pPr>
            <a:endParaRPr lang="en-US" altLang="vi-VN" sz="1000">
              <a:latin typeface="Arial" panose="020B0604020202020204" pitchFamily="34" charset="0"/>
              <a:cs typeface="Arial" panose="020B0604020202020204" pitchFamily="34" charset="0"/>
            </a:endParaRPr>
          </a:p>
          <a:p>
            <a:pPr eaLnBrk="1" hangingPunct="1">
              <a:spcBef>
                <a:spcPts val="500"/>
              </a:spcBef>
              <a:spcAft>
                <a:spcPts val="500"/>
              </a:spcAft>
            </a:pPr>
            <a:r>
              <a:rPr lang="en-US" altLang="vi-VN" sz="1000">
                <a:latin typeface="Arial" panose="020B0604020202020204" pitchFamily="34" charset="0"/>
                <a:cs typeface="Arial" panose="020B0604020202020204" pitchFamily="34" charset="0"/>
              </a:rPr>
              <a:t>Everybody is involved; their roles and activities are well documented and are publishable over an intranet…</a:t>
            </a:r>
          </a:p>
          <a:p>
            <a:pPr eaLnBrk="1" hangingPunct="1">
              <a:spcBef>
                <a:spcPts val="500"/>
              </a:spcBef>
              <a:spcAft>
                <a:spcPts val="500"/>
              </a:spcAft>
            </a:pPr>
            <a:endParaRPr lang="en-US" altLang="vi-VN" sz="1000">
              <a:latin typeface="Arial" panose="020B0604020202020204" pitchFamily="34" charset="0"/>
              <a:cs typeface="Arial" panose="020B0604020202020204" pitchFamily="34" charset="0"/>
            </a:endParaRPr>
          </a:p>
          <a:p>
            <a:pPr eaLnBrk="1" hangingPunct="1">
              <a:spcBef>
                <a:spcPts val="500"/>
              </a:spcBef>
              <a:spcAft>
                <a:spcPts val="500"/>
              </a:spcAft>
            </a:pPr>
            <a:r>
              <a:rPr lang="en-US" altLang="vi-VN" sz="1000">
                <a:latin typeface="Arial" panose="020B0604020202020204" pitchFamily="34" charset="0"/>
                <a:cs typeface="Arial" panose="020B0604020202020204" pitchFamily="34" charset="0"/>
              </a:rPr>
              <a:t>Re-iterate the HHGTTG and the Tower of Babel...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E56D3AB-FDBB-4A9B-9F85-70EF8990FB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F6A26C1-CEE6-481F-B4D7-9E27C6ECB9CA}" type="slidenum">
              <a:rPr lang="ar-SA" altLang="vi-VN" smtClean="0"/>
              <a:pPr>
                <a:spcBef>
                  <a:spcPct val="0"/>
                </a:spcBef>
              </a:pPr>
              <a:t>50</a:t>
            </a:fld>
            <a:endParaRPr lang="en-US" altLang="vi-VN"/>
          </a:p>
        </p:txBody>
      </p:sp>
      <p:sp>
        <p:nvSpPr>
          <p:cNvPr id="28675" name="Rectangle 2">
            <a:extLst>
              <a:ext uri="{FF2B5EF4-FFF2-40B4-BE49-F238E27FC236}">
                <a16:creationId xmlns:a16="http://schemas.microsoft.com/office/drawing/2014/main" id="{51AF7C46-2C67-4254-A962-39E010A36801}"/>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B0DBD873-FF01-4447-BBD0-31BA28065D2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500"/>
              </a:spcBef>
              <a:spcAft>
                <a:spcPts val="500"/>
              </a:spcAft>
            </a:pPr>
            <a:r>
              <a:rPr lang="en-US" altLang="vi-VN" sz="1000" b="1">
                <a:latin typeface="Arial" panose="020B0604020202020204" pitchFamily="34" charset="0"/>
                <a:cs typeface="Arial" panose="020B0604020202020204" pitchFamily="34" charset="0"/>
              </a:rPr>
              <a:t>The RUP offers:</a:t>
            </a:r>
          </a:p>
          <a:p>
            <a:pPr eaLnBrk="1" hangingPunct="1">
              <a:spcBef>
                <a:spcPts val="500"/>
              </a:spcBef>
              <a:spcAft>
                <a:spcPts val="500"/>
              </a:spcAft>
            </a:pPr>
            <a:r>
              <a:rPr lang="en-US" altLang="vi-VN" sz="1000" b="1">
                <a:latin typeface="Arial" panose="020B0604020202020204" pitchFamily="34" charset="0"/>
                <a:cs typeface="Arial" panose="020B0604020202020204" pitchFamily="34" charset="0"/>
              </a:rPr>
              <a:t>A Team-Unifying Approach</a:t>
            </a:r>
            <a:r>
              <a:rPr lang="en-US" altLang="vi-VN" sz="1000">
                <a:latin typeface="Arial" panose="020B0604020202020204" pitchFamily="34" charset="0"/>
                <a:cs typeface="Arial" panose="020B0604020202020204" pitchFamily="34" charset="0"/>
              </a:rPr>
              <a:t> </a:t>
            </a:r>
          </a:p>
          <a:p>
            <a:pPr eaLnBrk="1" hangingPunct="1">
              <a:spcBef>
                <a:spcPts val="500"/>
              </a:spcBef>
              <a:spcAft>
                <a:spcPts val="500"/>
              </a:spcAft>
            </a:pPr>
            <a:r>
              <a:rPr lang="en-US" altLang="vi-VN" sz="1000">
                <a:latin typeface="Arial" panose="020B0604020202020204" pitchFamily="34" charset="0"/>
                <a:cs typeface="Arial" panose="020B0604020202020204" pitchFamily="34" charset="0"/>
              </a:rPr>
              <a:t>The Rational Unified Process unifies the entire software development team and enhances team communication by providing each team member with one knowledge base, one modeling language and one view of how to develop software.</a:t>
            </a:r>
          </a:p>
          <a:p>
            <a:pPr eaLnBrk="1" hangingPunct="1">
              <a:spcBef>
                <a:spcPts val="500"/>
              </a:spcBef>
              <a:spcAft>
                <a:spcPts val="500"/>
              </a:spcAft>
            </a:pPr>
            <a:endParaRPr lang="en-US" altLang="vi-VN" sz="1000">
              <a:latin typeface="Arial" panose="020B0604020202020204" pitchFamily="34" charset="0"/>
              <a:cs typeface="Arial" panose="020B0604020202020204" pitchFamily="34" charset="0"/>
            </a:endParaRPr>
          </a:p>
          <a:p>
            <a:pPr eaLnBrk="1" hangingPunct="1">
              <a:spcBef>
                <a:spcPts val="500"/>
              </a:spcBef>
              <a:spcAft>
                <a:spcPts val="500"/>
              </a:spcAft>
            </a:pPr>
            <a:r>
              <a:rPr lang="en-US" altLang="vi-VN" sz="1000">
                <a:latin typeface="Arial" panose="020B0604020202020204" pitchFamily="34" charset="0"/>
                <a:cs typeface="Arial" panose="020B0604020202020204" pitchFamily="34" charset="0"/>
              </a:rPr>
              <a:t>Everybody is involved; their roles and activities are well documented and are publishable over an intranet…</a:t>
            </a:r>
          </a:p>
          <a:p>
            <a:pPr eaLnBrk="1" hangingPunct="1">
              <a:spcBef>
                <a:spcPts val="500"/>
              </a:spcBef>
              <a:spcAft>
                <a:spcPts val="500"/>
              </a:spcAft>
            </a:pPr>
            <a:endParaRPr lang="en-US" altLang="vi-VN" sz="1000">
              <a:latin typeface="Arial" panose="020B0604020202020204" pitchFamily="34" charset="0"/>
              <a:cs typeface="Arial" panose="020B0604020202020204" pitchFamily="34" charset="0"/>
            </a:endParaRPr>
          </a:p>
          <a:p>
            <a:pPr eaLnBrk="1" hangingPunct="1">
              <a:spcBef>
                <a:spcPts val="500"/>
              </a:spcBef>
              <a:spcAft>
                <a:spcPts val="500"/>
              </a:spcAft>
            </a:pPr>
            <a:r>
              <a:rPr lang="en-US" altLang="vi-VN" sz="1000">
                <a:latin typeface="Arial" panose="020B0604020202020204" pitchFamily="34" charset="0"/>
                <a:cs typeface="Arial" panose="020B0604020202020204" pitchFamily="34" charset="0"/>
              </a:rPr>
              <a:t>Re-iterate the HHGTTG and the Tower of Babel...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6E8E9FB-AB39-4770-B6B1-D55706250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CF5679C-C56C-47D3-9EBC-C0ED4F5CB7D1}" type="slidenum">
              <a:rPr lang="ar-SA" altLang="vi-VN" smtClean="0"/>
              <a:pPr>
                <a:spcBef>
                  <a:spcPct val="0"/>
                </a:spcBef>
              </a:pPr>
              <a:t>51</a:t>
            </a:fld>
            <a:endParaRPr lang="en-US" altLang="vi-VN"/>
          </a:p>
        </p:txBody>
      </p:sp>
      <p:sp>
        <p:nvSpPr>
          <p:cNvPr id="30723" name="Rectangle 2">
            <a:extLst>
              <a:ext uri="{FF2B5EF4-FFF2-40B4-BE49-F238E27FC236}">
                <a16:creationId xmlns:a16="http://schemas.microsoft.com/office/drawing/2014/main" id="{5CE04FFB-5641-4878-B891-B0E7BFDDCC8C}"/>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1583B5D0-170B-43CA-ACA4-AF696FCB76D9}"/>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vi-VN" b="1">
                <a:latin typeface="Arial" panose="020B0604020202020204" pitchFamily="34" charset="0"/>
                <a:cs typeface="Arial" panose="020B0604020202020204" pitchFamily="34" charset="0"/>
              </a:rPr>
              <a:t>Inception </a:t>
            </a:r>
            <a:r>
              <a:rPr lang="en-US" altLang="vi-VN">
                <a:latin typeface="Arial" panose="020B0604020202020204" pitchFamily="34" charset="0"/>
                <a:cs typeface="Arial" panose="020B0604020202020204" pitchFamily="34" charset="0"/>
              </a:rPr>
              <a:t>Defines the scope of the project.  A business plan is often created to determine whether resources should be committed or not.  The model is 20% complete.</a:t>
            </a:r>
          </a:p>
          <a:p>
            <a:pPr eaLnBrk="1" hangingPunct="1"/>
            <a:r>
              <a:rPr lang="en-US" altLang="vi-VN" b="1">
                <a:latin typeface="Arial" panose="020B0604020202020204" pitchFamily="34" charset="0"/>
                <a:cs typeface="Arial" panose="020B0604020202020204" pitchFamily="34" charset="0"/>
              </a:rPr>
              <a:t>Elaboration</a:t>
            </a:r>
            <a:r>
              <a:rPr lang="en-US" altLang="vi-VN">
                <a:latin typeface="Arial" panose="020B0604020202020204" pitchFamily="34" charset="0"/>
                <a:cs typeface="Arial" panose="020B0604020202020204" pitchFamily="34" charset="0"/>
              </a:rPr>
              <a:t> Plan project, specify features, baseline architecture.   Requirements are firmed up, we’re now 80% complete.  A detailed cost/resource estimation can be drawn up.</a:t>
            </a:r>
          </a:p>
          <a:p>
            <a:pPr eaLnBrk="1" hangingPunct="1"/>
            <a:r>
              <a:rPr lang="en-US" altLang="vi-VN" b="1">
                <a:latin typeface="Arial" panose="020B0604020202020204" pitchFamily="34" charset="0"/>
                <a:cs typeface="Arial" panose="020B0604020202020204" pitchFamily="34" charset="0"/>
              </a:rPr>
              <a:t>Construction</a:t>
            </a:r>
            <a:r>
              <a:rPr lang="en-US" altLang="vi-VN">
                <a:latin typeface="Arial" panose="020B0604020202020204" pitchFamily="34" charset="0"/>
                <a:cs typeface="Arial" panose="020B0604020202020204" pitchFamily="34" charset="0"/>
              </a:rPr>
              <a:t> Build the product.  Several iterations.</a:t>
            </a:r>
          </a:p>
          <a:p>
            <a:pPr eaLnBrk="1" hangingPunct="1"/>
            <a:r>
              <a:rPr lang="en-US" altLang="vi-VN" b="1">
                <a:latin typeface="Arial" panose="020B0604020202020204" pitchFamily="34" charset="0"/>
                <a:cs typeface="Arial" panose="020B0604020202020204" pitchFamily="34" charset="0"/>
              </a:rPr>
              <a:t>Transition</a:t>
            </a:r>
            <a:r>
              <a:rPr lang="en-US" altLang="vi-VN">
                <a:latin typeface="Arial" panose="020B0604020202020204" pitchFamily="34" charset="0"/>
                <a:cs typeface="Arial" panose="020B0604020202020204" pitchFamily="34" charset="0"/>
              </a:rPr>
              <a:t> Move the product into and end user environment.  Training, installation and support.</a:t>
            </a:r>
          </a:p>
          <a:p>
            <a:pPr eaLnBrk="1" hangingPunct="1"/>
            <a:endParaRPr lang="en-US" altLang="vi-VN">
              <a:latin typeface="Arial" panose="020B0604020202020204" pitchFamily="34" charset="0"/>
              <a:cs typeface="Arial" panose="020B0604020202020204" pitchFamily="34" charset="0"/>
            </a:endParaRPr>
          </a:p>
          <a:p>
            <a:pPr eaLnBrk="1" hangingPunct="1"/>
            <a:r>
              <a:rPr lang="en-US" altLang="vi-VN">
                <a:latin typeface="Arial" panose="020B0604020202020204" pitchFamily="34" charset="0"/>
                <a:cs typeface="Arial" panose="020B0604020202020204" pitchFamily="34" charset="0"/>
              </a:rPr>
              <a:t>An </a:t>
            </a:r>
            <a:r>
              <a:rPr lang="en-US" altLang="vi-VN" b="1">
                <a:latin typeface="Arial" panose="020B0604020202020204" pitchFamily="34" charset="0"/>
                <a:cs typeface="Arial" panose="020B0604020202020204" pitchFamily="34" charset="0"/>
              </a:rPr>
              <a:t>iteration</a:t>
            </a:r>
            <a:r>
              <a:rPr lang="en-US" altLang="vi-VN">
                <a:latin typeface="Arial" panose="020B0604020202020204" pitchFamily="34" charset="0"/>
                <a:cs typeface="Arial" panose="020B0604020202020204" pitchFamily="34" charset="0"/>
              </a:rPr>
              <a:t> is a distinct sequence of activities based on an established plan and evaluation criteria, resulting in an executable release (internal or external)</a:t>
            </a:r>
          </a:p>
          <a:p>
            <a:pPr eaLnBrk="1" hangingPunct="1"/>
            <a:endParaRPr lang="en-US" altLang="vi-VN">
              <a:latin typeface="Arial" panose="020B0604020202020204" pitchFamily="34" charset="0"/>
              <a:cs typeface="Arial" panose="020B0604020202020204" pitchFamily="34" charset="0"/>
            </a:endParaRPr>
          </a:p>
          <a:p>
            <a:pPr eaLnBrk="1" hangingPunct="1"/>
            <a:r>
              <a:rPr lang="en-US" altLang="vi-VN">
                <a:latin typeface="Arial" panose="020B0604020202020204" pitchFamily="34" charset="0"/>
                <a:cs typeface="Arial" panose="020B0604020202020204" pitchFamily="34" charset="0"/>
              </a:rPr>
              <a:t>A workflow shows all the activities you might go through to produce a particular set of artifacts – more later.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Text Box 1">
            <a:extLst>
              <a:ext uri="{FF2B5EF4-FFF2-40B4-BE49-F238E27FC236}">
                <a16:creationId xmlns:a16="http://schemas.microsoft.com/office/drawing/2014/main" id="{68BE2DCC-A656-456F-B757-E07C3B9ADE46}"/>
              </a:ext>
            </a:extLst>
          </p:cNvPr>
          <p:cNvSpPr txBox="1">
            <a:spLocks noChangeArrowheads="1"/>
          </p:cNvSpPr>
          <p:nvPr/>
        </p:nvSpPr>
        <p:spPr bwMode="auto">
          <a:xfrm>
            <a:off x="1168400" y="692150"/>
            <a:ext cx="4519613" cy="3416300"/>
          </a:xfrm>
          <a:prstGeom prst="rect">
            <a:avLst/>
          </a:prstGeom>
          <a:solidFill>
            <a:srgbClr val="FFFFFF"/>
          </a:solidFill>
          <a:ln w="9360">
            <a:solidFill>
              <a:srgbClr val="000000"/>
            </a:solidFill>
            <a:miter lim="800000"/>
            <a:headEnd/>
            <a:tailEnd/>
          </a:ln>
        </p:spPr>
        <p:txBody>
          <a:bodyPr wrap="none" lIns="89922" tIns="44961" rIns="89922" bIns="44961"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IN" altLang="vi-VN" sz="1800">
              <a:latin typeface="Tahoma" panose="020B0604030504040204" pitchFamily="34" charset="0"/>
            </a:endParaRPr>
          </a:p>
        </p:txBody>
      </p:sp>
      <p:sp>
        <p:nvSpPr>
          <p:cNvPr id="38915" name="Rectangle 2">
            <a:extLst>
              <a:ext uri="{FF2B5EF4-FFF2-40B4-BE49-F238E27FC236}">
                <a16:creationId xmlns:a16="http://schemas.microsoft.com/office/drawing/2014/main" id="{A081575A-6467-40A4-823F-2086463CB256}"/>
              </a:ext>
            </a:extLst>
          </p:cNvPr>
          <p:cNvSpPr>
            <a:spLocks noGrp="1" noChangeArrowheads="1"/>
          </p:cNvSpPr>
          <p:nvPr>
            <p:ph type="body"/>
          </p:nvPr>
        </p:nvSpPr>
        <p:spPr>
          <a:xfrm>
            <a:off x="1079500" y="4622800"/>
            <a:ext cx="4646613" cy="4071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vi-VN" altLang="vi-VN">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Text Box 1">
            <a:extLst>
              <a:ext uri="{FF2B5EF4-FFF2-40B4-BE49-F238E27FC236}">
                <a16:creationId xmlns:a16="http://schemas.microsoft.com/office/drawing/2014/main" id="{513AC934-5EF6-4E7A-94A4-B635CAC3555B}"/>
              </a:ext>
            </a:extLst>
          </p:cNvPr>
          <p:cNvSpPr txBox="1">
            <a:spLocks noChangeArrowheads="1"/>
          </p:cNvSpPr>
          <p:nvPr/>
        </p:nvSpPr>
        <p:spPr bwMode="auto">
          <a:xfrm>
            <a:off x="1168400" y="692150"/>
            <a:ext cx="4519613" cy="3416300"/>
          </a:xfrm>
          <a:prstGeom prst="rect">
            <a:avLst/>
          </a:prstGeom>
          <a:solidFill>
            <a:srgbClr val="FFFFFF"/>
          </a:solidFill>
          <a:ln w="9360">
            <a:solidFill>
              <a:srgbClr val="000000"/>
            </a:solidFill>
            <a:miter lim="800000"/>
            <a:headEnd/>
            <a:tailEnd/>
          </a:ln>
        </p:spPr>
        <p:txBody>
          <a:bodyPr wrap="none" lIns="89922" tIns="44961" rIns="89922" bIns="44961"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IN" altLang="vi-VN" sz="1800">
              <a:latin typeface="Tahoma" panose="020B0604030504040204" pitchFamily="34" charset="0"/>
            </a:endParaRPr>
          </a:p>
        </p:txBody>
      </p:sp>
      <p:sp>
        <p:nvSpPr>
          <p:cNvPr id="44035" name="Text Box 2">
            <a:extLst>
              <a:ext uri="{FF2B5EF4-FFF2-40B4-BE49-F238E27FC236}">
                <a16:creationId xmlns:a16="http://schemas.microsoft.com/office/drawing/2014/main" id="{FCEA5914-0C8E-4201-B3CB-752DECB2BA36}"/>
              </a:ext>
            </a:extLst>
          </p:cNvPr>
          <p:cNvSpPr>
            <a:spLocks noGrp="1" noChangeArrowheads="1"/>
          </p:cNvSpPr>
          <p:nvPr>
            <p:ph type="body"/>
          </p:nvPr>
        </p:nvSpPr>
        <p:spPr>
          <a:xfrm>
            <a:off x="1079500" y="4622800"/>
            <a:ext cx="4649788" cy="4075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674" tIns="41421" rIns="85674" bIns="41421"/>
          <a:lstStyle/>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The purpose of the elaboration phase is to analyze the problem domain, establish a sound architectural foundation,</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develop the project plan, and eliminate the highest risk elements of the project. To accomplish these objectives, you must have the “mile wide and inch deep” view of the system. Architectural decisions have to be made with an understanding of the whole system: its scope, major functionality and nonfunctional requirements such as performance requirements.</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It is easy to argue that the elaboration phase is the most critical of the four phases. At the end of this phase, the hard “engineering” is considered complete and the project undergoes its most important day of reckoning: the decision on whether or not to commit to the construction and transition phases. For most projects, this also corresponds to the transition from a mobile, light and nimble, low-risk operation to a high-cost, high-risk operation with substantial inertia. While the process must always accommodate changes, the elaboration phase activities ensure that the architecture, requirements and plans are stable enough, and the risks are sufficiently mitigated, so you can predictably determine the cost and schedule for the completion of the development. Conceptually, this level of fidelity would correspond to the level necessary for an organization to commit to a fixed-price construction phase.</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endParaRPr lang="en-GB" altLang="vi-VN" sz="80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Text Box 1">
            <a:extLst>
              <a:ext uri="{FF2B5EF4-FFF2-40B4-BE49-F238E27FC236}">
                <a16:creationId xmlns:a16="http://schemas.microsoft.com/office/drawing/2014/main" id="{14A38270-D95C-4BA8-97E5-FA386EBCFD35}"/>
              </a:ext>
            </a:extLst>
          </p:cNvPr>
          <p:cNvSpPr txBox="1">
            <a:spLocks noChangeArrowheads="1"/>
          </p:cNvSpPr>
          <p:nvPr/>
        </p:nvSpPr>
        <p:spPr bwMode="auto">
          <a:xfrm>
            <a:off x="1168400" y="692150"/>
            <a:ext cx="4519613" cy="3416300"/>
          </a:xfrm>
          <a:prstGeom prst="rect">
            <a:avLst/>
          </a:prstGeom>
          <a:solidFill>
            <a:srgbClr val="FFFFFF"/>
          </a:solidFill>
          <a:ln w="9360">
            <a:solidFill>
              <a:srgbClr val="000000"/>
            </a:solidFill>
            <a:miter lim="800000"/>
            <a:headEnd/>
            <a:tailEnd/>
          </a:ln>
        </p:spPr>
        <p:txBody>
          <a:bodyPr wrap="none" lIns="89922" tIns="44961" rIns="89922" bIns="44961" anchor="ct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IN" altLang="vi-VN" sz="1800">
              <a:latin typeface="Tahoma" panose="020B0604030504040204" pitchFamily="34" charset="0"/>
            </a:endParaRPr>
          </a:p>
        </p:txBody>
      </p:sp>
      <p:sp>
        <p:nvSpPr>
          <p:cNvPr id="48131" name="Text Box 2">
            <a:extLst>
              <a:ext uri="{FF2B5EF4-FFF2-40B4-BE49-F238E27FC236}">
                <a16:creationId xmlns:a16="http://schemas.microsoft.com/office/drawing/2014/main" id="{D8EA0F79-D22A-44CF-9892-172C9BC478FA}"/>
              </a:ext>
            </a:extLst>
          </p:cNvPr>
          <p:cNvSpPr>
            <a:spLocks noGrp="1" noChangeArrowheads="1"/>
          </p:cNvSpPr>
          <p:nvPr>
            <p:ph type="body"/>
          </p:nvPr>
        </p:nvSpPr>
        <p:spPr>
          <a:xfrm>
            <a:off x="1079500" y="4622800"/>
            <a:ext cx="4649788" cy="4075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674" tIns="41421" rIns="85674" bIns="41421"/>
          <a:lstStyle/>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During the construction phase, all remaining components and application features are developed and integrated into</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the product, and all features are thoroughly tested. The construction phase is, in one sense, a manufacturing process</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where emphasis is placed on managing resources and controlling operations to optimize costs, schedules, and</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quality. In this sense, the management mindset undergoes a transition from the development of intellectual property</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during inception and elaboration, to the development of deployable products during construction and transition.</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Many projects are large enough that parallel construction increments can be spawned. These parallel activities can</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significantly accelerate the availability of deployable releases; they can also increase the complexity of resource</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management and workflow synchronization. A robust architecture and an understandable plan are highly correlated.</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In other words, one of the critical qualities of the architecture is its ease of construction. This is one reason why the</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balanced development of the architecture and the plan is stressed during the elaboration phase. The outcome of the</a:t>
            </a:r>
          </a:p>
          <a:p>
            <a:pPr marL="147638" indent="-144463" eaLnBrk="1" hangingPunct="1">
              <a:lnSpc>
                <a:spcPct val="89000"/>
              </a:lnSpc>
              <a:spcBef>
                <a:spcPct val="0"/>
              </a:spcBef>
              <a:tabLst>
                <a:tab pos="147638" algn="l"/>
                <a:tab pos="596900" algn="l"/>
                <a:tab pos="1046163" algn="l"/>
                <a:tab pos="1497013" algn="l"/>
                <a:tab pos="1946275" algn="l"/>
                <a:tab pos="2395538" algn="l"/>
                <a:tab pos="2844800" algn="l"/>
                <a:tab pos="3294063" algn="l"/>
                <a:tab pos="3744913" algn="l"/>
                <a:tab pos="4194175" algn="l"/>
                <a:tab pos="4643438" algn="l"/>
                <a:tab pos="5092700" algn="l"/>
                <a:tab pos="5543550" algn="l"/>
                <a:tab pos="5992813" algn="l"/>
                <a:tab pos="6442075" algn="l"/>
                <a:tab pos="6891338" algn="l"/>
                <a:tab pos="7340600" algn="l"/>
                <a:tab pos="7791450" algn="l"/>
                <a:tab pos="8240713" algn="l"/>
                <a:tab pos="8689975" algn="l"/>
                <a:tab pos="9139238" algn="l"/>
              </a:tabLst>
            </a:pPr>
            <a:r>
              <a:rPr lang="en-GB" altLang="vi-VN" sz="800">
                <a:latin typeface="Arial" panose="020B0604020202020204" pitchFamily="34" charset="0"/>
                <a:cs typeface="Arial" panose="020B0604020202020204" pitchFamily="34" charset="0"/>
              </a:rPr>
              <a:t>construction phase is a product ready to put in hands of its end-users.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10/28/2021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6728935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62286415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pPr lvl="0"/>
            <a:r>
              <a:rPr lang="en-US"/>
              <a:t>Click to edit Master text styles</a:t>
            </a: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185818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62423A-D9AA-4A76-88A5-CE07F6301DC5}" type="slidenum">
              <a:rPr lang="ar-SA" altLang="vi-VN" smtClean="0"/>
              <a:pPr>
                <a:defRPr/>
              </a:pPr>
              <a:t>‹#›</a:t>
            </a:fld>
            <a:endParaRPr lang="en-US" altLang="vi-VN">
              <a:latin typeface="Gill Sans MT" panose="020B0502020104020203" pitchFamily="34" charset="0"/>
            </a:endParaRPr>
          </a:p>
        </p:txBody>
      </p:sp>
    </p:spTree>
    <p:extLst>
      <p:ext uri="{BB962C8B-B14F-4D97-AF65-F5344CB8AC3E}">
        <p14:creationId xmlns:p14="http://schemas.microsoft.com/office/powerpoint/2010/main" val="3042145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33446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367814749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300" b="1" i="0">
                <a:solidFill>
                  <a:srgbClr val="00AFF0"/>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a:lstStyle>
            <a:lvl1pPr>
              <a:defRPr/>
            </a:lvl1pPr>
          </a:lstStyle>
          <a:p>
            <a:endParaRPr/>
          </a:p>
        </p:txBody>
      </p:sp>
      <p:sp>
        <p:nvSpPr>
          <p:cNvPr id="4" name="Holder 4"/>
          <p:cNvSpPr>
            <a:spLocks noGrp="1"/>
          </p:cNvSpPr>
          <p:nvPr>
            <p:ph sz="half" idx="3"/>
          </p:nvPr>
        </p:nvSpPr>
        <p:spPr>
          <a:xfrm>
            <a:off x="4709159" y="1577340"/>
            <a:ext cx="3977640" cy="4526280"/>
          </a:xfrm>
          <a:prstGeom prst="rect">
            <a:avLst/>
          </a:prstGeom>
        </p:spPr>
        <p:txBody>
          <a:bodyPr/>
          <a:lstStyle>
            <a:lvl1pPr>
              <a:defRPr/>
            </a:lvl1pPr>
          </a:lstStyle>
          <a:p>
            <a:endParaRPr/>
          </a:p>
        </p:txBody>
      </p:sp>
      <p:sp>
        <p:nvSpPr>
          <p:cNvPr id="5" name="Holder 4"/>
          <p:cNvSpPr>
            <a:spLocks noGrp="1"/>
          </p:cNvSpPr>
          <p:nvPr>
            <p:ph type="ftr" sz="quarter" idx="10"/>
          </p:nvPr>
        </p:nvSpPr>
        <p:spPr>
          <a:xfrm>
            <a:off x="3108326" y="6378575"/>
            <a:ext cx="2927350" cy="342900"/>
          </a:xfrm>
          <a:prstGeom prst="rect">
            <a:avLst/>
          </a:prstGeom>
        </p:spPr>
        <p:txBody>
          <a:bodyPr/>
          <a:lstStyle>
            <a:lvl1pPr>
              <a:defRPr/>
            </a:lvl1pPr>
          </a:lstStyle>
          <a:p>
            <a:endParaRPr lang="en-US" altLang="en-US"/>
          </a:p>
        </p:txBody>
      </p:sp>
      <p:sp>
        <p:nvSpPr>
          <p:cNvPr id="6" name="Holder 5"/>
          <p:cNvSpPr>
            <a:spLocks noGrp="1"/>
          </p:cNvSpPr>
          <p:nvPr>
            <p:ph type="dt" sz="half" idx="11"/>
          </p:nvPr>
        </p:nvSpPr>
        <p:spPr>
          <a:xfrm>
            <a:off x="457200" y="6378575"/>
            <a:ext cx="2103438" cy="342900"/>
          </a:xfrm>
          <a:prstGeom prst="rect">
            <a:avLst/>
          </a:prstGeom>
        </p:spPr>
        <p:txBody>
          <a:bodyPr/>
          <a:lstStyle>
            <a:lvl1pPr>
              <a:defRPr/>
            </a:lvl1pPr>
          </a:lstStyle>
          <a:p>
            <a:fld id="{3BBCC6C8-1200-0C40-A2B0-A86992397FD4}" type="datetimeFigureOut">
              <a:rPr lang="en-US" altLang="en-US"/>
              <a:pPr/>
              <a:t>10/28/2021</a:t>
            </a:fld>
            <a:endParaRPr lang="en-US" altLang="en-US"/>
          </a:p>
        </p:txBody>
      </p:sp>
      <p:sp>
        <p:nvSpPr>
          <p:cNvPr id="7" name="Holder 6"/>
          <p:cNvSpPr>
            <a:spLocks noGrp="1"/>
          </p:cNvSpPr>
          <p:nvPr>
            <p:ph type="sldNum" sz="quarter" idx="12"/>
          </p:nvPr>
        </p:nvSpPr>
        <p:spPr>
          <a:xfrm>
            <a:off x="6583365" y="6378575"/>
            <a:ext cx="2103437" cy="342900"/>
          </a:xfrm>
          <a:prstGeom prst="rect">
            <a:avLst/>
          </a:prstGeom>
        </p:spPr>
        <p:txBody>
          <a:bodyPr/>
          <a:lstStyle>
            <a:lvl1pPr>
              <a:defRPr/>
            </a:lvl1pPr>
          </a:lstStyle>
          <a:p>
            <a:fld id="{DFFCDADF-EC82-3C41-A9F1-91B4E4C0D4CE}" type="slidenum">
              <a:rPr lang="en-US" altLang="en-US"/>
              <a:pPr/>
              <a:t>‹#›</a:t>
            </a:fld>
            <a:endParaRPr lang="en-US" altLang="en-US"/>
          </a:p>
        </p:txBody>
      </p:sp>
    </p:spTree>
    <p:extLst>
      <p:ext uri="{BB962C8B-B14F-4D97-AF65-F5344CB8AC3E}">
        <p14:creationId xmlns:p14="http://schemas.microsoft.com/office/powerpoint/2010/main" val="2489519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4"/>
          <p:cNvSpPr>
            <a:spLocks noGrp="1"/>
          </p:cNvSpPr>
          <p:nvPr>
            <p:ph type="ftr" sz="quarter" idx="10"/>
          </p:nvPr>
        </p:nvSpPr>
        <p:spPr>
          <a:xfrm>
            <a:off x="4055270" y="6459539"/>
            <a:ext cx="1033463" cy="177800"/>
          </a:xfrm>
          <a:prstGeom prst="rect">
            <a:avLst/>
          </a:prstGeom>
        </p:spPr>
        <p:txBody>
          <a:bodyPr/>
          <a:lstStyle>
            <a:lvl1pPr>
              <a:defRPr/>
            </a:lvl1pPr>
          </a:lstStyle>
          <a:p>
            <a:pPr>
              <a:defRPr/>
            </a:pPr>
            <a:r>
              <a:t>©</a:t>
            </a:r>
            <a:r>
              <a:rPr spc="26">
                <a:latin typeface="Times New Roman"/>
                <a:cs typeface="Times New Roman"/>
              </a:rPr>
              <a:t> </a:t>
            </a:r>
            <a:r>
              <a:rPr spc="4"/>
              <a:t>2</a:t>
            </a:r>
            <a:r>
              <a:rPr spc="0"/>
              <a:t>016</a:t>
            </a:r>
            <a:r>
              <a:rPr spc="8">
                <a:latin typeface="Times New Roman"/>
                <a:cs typeface="Times New Roman"/>
              </a:rPr>
              <a:t> </a:t>
            </a:r>
            <a:r>
              <a:rPr spc="0"/>
              <a:t>beL</a:t>
            </a:r>
            <a:r>
              <a:rPr spc="-4"/>
              <a:t>it</a:t>
            </a:r>
            <a:r>
              <a:rPr spc="0"/>
              <a:t>he</a:t>
            </a:r>
            <a:r>
              <a:rPr spc="-4">
                <a:latin typeface="Times New Roman"/>
                <a:cs typeface="Times New Roman"/>
              </a:rPr>
              <a:t> </a:t>
            </a:r>
            <a:r>
              <a:rPr spc="0"/>
              <a:t>LLC</a:t>
            </a:r>
          </a:p>
        </p:txBody>
      </p:sp>
      <p:sp>
        <p:nvSpPr>
          <p:cNvPr id="3" name="Holder 5"/>
          <p:cNvSpPr>
            <a:spLocks noGrp="1"/>
          </p:cNvSpPr>
          <p:nvPr>
            <p:ph type="dt" sz="half" idx="11"/>
          </p:nvPr>
        </p:nvSpPr>
        <p:spPr>
          <a:xfrm>
            <a:off x="457200" y="6378575"/>
            <a:ext cx="2102644" cy="342900"/>
          </a:xfrm>
          <a:prstGeom prst="rect">
            <a:avLst/>
          </a:prstGeom>
        </p:spPr>
        <p:txBody>
          <a:bodyPr/>
          <a:lstStyle>
            <a:lvl1pPr>
              <a:defRPr/>
            </a:lvl1pPr>
          </a:lstStyle>
          <a:p>
            <a:pPr>
              <a:defRPr/>
            </a:pPr>
            <a:fld id="{8FFCED9B-E93C-B842-9010-7F579200E60F}" type="datetimeFigureOut">
              <a:rPr lang="en-US"/>
              <a:pPr>
                <a:defRPr/>
              </a:pPr>
              <a:t>10/28/2021</a:t>
            </a:fld>
            <a:endParaRPr lang="en-US"/>
          </a:p>
        </p:txBody>
      </p:sp>
      <p:sp>
        <p:nvSpPr>
          <p:cNvPr id="4" name="Holder 6"/>
          <p:cNvSpPr>
            <a:spLocks noGrp="1"/>
          </p:cNvSpPr>
          <p:nvPr>
            <p:ph type="sldNum" sz="quarter" idx="12"/>
          </p:nvPr>
        </p:nvSpPr>
        <p:spPr>
          <a:xfrm>
            <a:off x="8299848" y="6459539"/>
            <a:ext cx="165497" cy="177800"/>
          </a:xfrm>
          <a:prstGeom prst="rect">
            <a:avLst/>
          </a:prstGeom>
        </p:spPr>
        <p:txBody>
          <a:bodyPr/>
          <a:lstStyle>
            <a:lvl1pPr>
              <a:defRPr/>
            </a:lvl1pPr>
          </a:lstStyle>
          <a:p>
            <a:fld id="{6852AB24-5113-7B4F-8516-FF06AAAFA524}" type="slidenum">
              <a:rPr lang="en-US" altLang="en-US"/>
              <a:pPr/>
              <a:t>‹#›</a:t>
            </a:fld>
            <a:endParaRPr lang="en-US" altLang="en-US"/>
          </a:p>
        </p:txBody>
      </p:sp>
    </p:spTree>
    <p:extLst>
      <p:ext uri="{BB962C8B-B14F-4D97-AF65-F5344CB8AC3E}">
        <p14:creationId xmlns:p14="http://schemas.microsoft.com/office/powerpoint/2010/main" val="1099085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1"/>
            <a:ext cx="36576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3" name="Content Placeholder 2"/>
          <p:cNvSpPr>
            <a:spLocks noGrp="1"/>
          </p:cNvSpPr>
          <p:nvPr>
            <p:ph sz="quarter" idx="14"/>
          </p:nvPr>
        </p:nvSpPr>
        <p:spPr>
          <a:xfrm>
            <a:off x="5029200" y="4640263"/>
            <a:ext cx="3675063"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3068857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11768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121271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865666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5" name="Text Placeholder 4"/>
          <p:cNvSpPr>
            <a:spLocks noGrp="1"/>
          </p:cNvSpPr>
          <p:nvPr>
            <p:ph type="body" sz="quarter" idx="15"/>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08471472"/>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266143735"/>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6294165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1506084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42713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7797773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703" r:id="rId4"/>
    <p:sldLayoutId id="2147483696" r:id="rId5"/>
    <p:sldLayoutId id="2147483697" r:id="rId6"/>
    <p:sldLayoutId id="2147483698" r:id="rId7"/>
    <p:sldLayoutId id="2147483699" r:id="rId8"/>
    <p:sldLayoutId id="2147483700" r:id="rId9"/>
    <p:sldLayoutId id="2147483701" r:id="rId10"/>
    <p:sldLayoutId id="2147483666" r:id="rId11"/>
    <p:sldLayoutId id="2147483665" r:id="rId12"/>
    <p:sldLayoutId id="2147483651" r:id="rId13"/>
    <p:sldLayoutId id="2147483654" r:id="rId14"/>
    <p:sldLayoutId id="2147483655" r:id="rId15"/>
    <p:sldLayoutId id="2147483656" r:id="rId16"/>
    <p:sldLayoutId id="2147483704" r:id="rId17"/>
    <p:sldLayoutId id="2147483705" r:id="rId18"/>
    <p:sldLayoutId id="2147483706" r:id="rId19"/>
    <p:sldLayoutId id="2147483707" r:id="rId20"/>
    <p:sldLayoutId id="214748370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 id="214748370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www.agilealliance.org/" TargetMode="Externa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3" Type="http://schemas.openxmlformats.org/officeDocument/2006/relationships/notesSlide" Target="../notesSlides/notesSlide12.xml"/><Relationship Id="rId7" Type="http://schemas.openxmlformats.org/officeDocument/2006/relationships/image" Target="../media/image14.wmf"/><Relationship Id="rId12" Type="http://schemas.openxmlformats.org/officeDocument/2006/relationships/image" Target="../media/image16.wmf"/><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1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wmf"/></Relationships>
</file>

<file path=ppt/slides/_rels/slide59.xml.rels><?xml version="1.0" encoding="UTF-8" standalone="yes"?>
<Relationships xmlns="http://schemas.openxmlformats.org/package/2006/relationships"><Relationship Id="rId8" Type="http://schemas.openxmlformats.org/officeDocument/2006/relationships/hyperlink" Target="../../activity/ac_tlrprjprc.htm" TargetMode="External"/><Relationship Id="rId13" Type="http://schemas.openxmlformats.org/officeDocument/2006/relationships/hyperlink" Target="../../activity/ac_depst.htm" TargetMode="External"/><Relationship Id="rId3" Type="http://schemas.openxmlformats.org/officeDocument/2006/relationships/hyperlink" Target="../../artifact/ar_dvlprc.htm" TargetMode="External"/><Relationship Id="rId7" Type="http://schemas.openxmlformats.org/officeDocument/2006/relationships/hyperlink" Target="../../workers/wk_tlsmt.htm" TargetMode="External"/><Relationship Id="rId12" Type="http://schemas.openxmlformats.org/officeDocument/2006/relationships/hyperlink" Target="../../artifact/ar_tools.htm" TargetMode="External"/><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hyperlink" Target="../../activity/ac_dvlprjspcgdl.htm" TargetMode="External"/><Relationship Id="rId11" Type="http://schemas.openxmlformats.org/officeDocument/2006/relationships/hyperlink" Target="../../artifact/ar_devcs.htm" TargetMode="External"/><Relationship Id="rId5" Type="http://schemas.openxmlformats.org/officeDocument/2006/relationships/hyperlink" Target="../../artifact/ar_projspecgls.htm" TargetMode="External"/><Relationship Id="rId15" Type="http://schemas.openxmlformats.org/officeDocument/2006/relationships/hyperlink" Target="../../activity/ac_seacq.htm" TargetMode="External"/><Relationship Id="rId10" Type="http://schemas.openxmlformats.org/officeDocument/2006/relationships/hyperlink" Target="../../artifact/ar_deorv.htm" TargetMode="External"/><Relationship Id="rId4" Type="http://schemas.openxmlformats.org/officeDocument/2006/relationships/hyperlink" Target="../../workers/wk_prcen.htm" TargetMode="External"/><Relationship Id="rId9" Type="http://schemas.openxmlformats.org/officeDocument/2006/relationships/hyperlink" Target="../../activity/ac_devca.htm" TargetMode="External"/><Relationship Id="rId14" Type="http://schemas.openxmlformats.org/officeDocument/2006/relationships/hyperlink" Target="../../artifact/ar_prjspctmp.ht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tiff"/><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18" Type="http://schemas.openxmlformats.org/officeDocument/2006/relationships/image" Target="../media/image43.jpeg"/><Relationship Id="rId26" Type="http://schemas.openxmlformats.org/officeDocument/2006/relationships/image" Target="../media/image51.jpeg"/><Relationship Id="rId3" Type="http://schemas.openxmlformats.org/officeDocument/2006/relationships/image" Target="../media/image28.jpeg"/><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42.jpeg"/><Relationship Id="rId25" Type="http://schemas.openxmlformats.org/officeDocument/2006/relationships/image" Target="../media/image50.jpeg"/><Relationship Id="rId33" Type="http://schemas.openxmlformats.org/officeDocument/2006/relationships/image" Target="../media/image58.png"/><Relationship Id="rId38" Type="http://schemas.openxmlformats.org/officeDocument/2006/relationships/image" Target="../media/image63.jpeg"/><Relationship Id="rId2" Type="http://schemas.openxmlformats.org/officeDocument/2006/relationships/notesSlide" Target="../notesSlides/notesSlide15.xml"/><Relationship Id="rId16" Type="http://schemas.openxmlformats.org/officeDocument/2006/relationships/image" Target="../media/image41.jpeg"/><Relationship Id="rId20" Type="http://schemas.openxmlformats.org/officeDocument/2006/relationships/image" Target="../media/image45.jpeg"/><Relationship Id="rId29" Type="http://schemas.openxmlformats.org/officeDocument/2006/relationships/image" Target="../media/image54.jpeg"/><Relationship Id="rId1" Type="http://schemas.openxmlformats.org/officeDocument/2006/relationships/slideLayout" Target="../slideLayouts/slideLayout21.xml"/><Relationship Id="rId6" Type="http://schemas.openxmlformats.org/officeDocument/2006/relationships/image" Target="../media/image31.jpeg"/><Relationship Id="rId11" Type="http://schemas.openxmlformats.org/officeDocument/2006/relationships/image" Target="../media/image36.jpeg"/><Relationship Id="rId24" Type="http://schemas.openxmlformats.org/officeDocument/2006/relationships/image" Target="../media/image49.jpeg"/><Relationship Id="rId32" Type="http://schemas.openxmlformats.org/officeDocument/2006/relationships/image" Target="../media/image57.png"/><Relationship Id="rId37" Type="http://schemas.openxmlformats.org/officeDocument/2006/relationships/image" Target="../media/image62.jpeg"/><Relationship Id="rId5" Type="http://schemas.openxmlformats.org/officeDocument/2006/relationships/image" Target="../media/image30.jpeg"/><Relationship Id="rId15" Type="http://schemas.openxmlformats.org/officeDocument/2006/relationships/image" Target="../media/image40.jpeg"/><Relationship Id="rId23" Type="http://schemas.openxmlformats.org/officeDocument/2006/relationships/image" Target="../media/image48.jpeg"/><Relationship Id="rId28" Type="http://schemas.openxmlformats.org/officeDocument/2006/relationships/image" Target="../media/image53.jpeg"/><Relationship Id="rId36" Type="http://schemas.openxmlformats.org/officeDocument/2006/relationships/image" Target="../media/image61.jpeg"/><Relationship Id="rId10" Type="http://schemas.openxmlformats.org/officeDocument/2006/relationships/image" Target="../media/image35.jpeg"/><Relationship Id="rId19" Type="http://schemas.openxmlformats.org/officeDocument/2006/relationships/image" Target="../media/image44.jpeg"/><Relationship Id="rId31" Type="http://schemas.openxmlformats.org/officeDocument/2006/relationships/image" Target="../media/image56.pn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jpeg"/><Relationship Id="rId35"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658311"/>
          </a:xfrm>
        </p:spPr>
        <p:txBody>
          <a:bodyPr anchor="ctr"/>
          <a:lstStyle/>
          <a:p>
            <a:r>
              <a:rPr lang="en-US" sz="4000" dirty="0">
                <a:latin typeface="Arial heading"/>
                <a:cs typeface="Calibri" panose="020F0502020204030204" pitchFamily="34" charset="0"/>
              </a:rPr>
              <a:t>Systems Analysis and Design</a:t>
            </a:r>
            <a:endParaRPr lang="en-US" altLang="en-US" sz="4000" dirty="0">
              <a:solidFill>
                <a:schemeClr val="tx2"/>
              </a:solidFill>
              <a:latin typeface="+mj-lt"/>
              <a:cs typeface="Times New Roman" panose="02020603050405020304" pitchFamily="18" charset="0"/>
            </a:endParaRPr>
          </a:p>
        </p:txBody>
      </p:sp>
      <p:sp>
        <p:nvSpPr>
          <p:cNvPr id="8" name="TextBox 7"/>
          <p:cNvSpPr txBox="1"/>
          <p:nvPr/>
        </p:nvSpPr>
        <p:spPr>
          <a:xfrm>
            <a:off x="5629811" y="4564004"/>
            <a:ext cx="2529865" cy="830997"/>
          </a:xfrm>
          <a:prstGeom prst="rect">
            <a:avLst/>
          </a:prstGeom>
          <a:noFill/>
        </p:spPr>
        <p:txBody>
          <a:bodyPr wrap="square" rtlCol="0">
            <a:spAutoFit/>
          </a:bodyPr>
          <a:lstStyle/>
          <a:p>
            <a:pPr lvl="2"/>
            <a:r>
              <a:rPr lang="en-US" sz="1200" dirty="0">
                <a:solidFill>
                  <a:schemeClr val="bg1"/>
                </a:solidFill>
                <a:latin typeface="+mn-lt"/>
              </a:rPr>
              <a:t>Slides in this presentation contain hyperlinks. JAWS users should be able to get a list of links by using INSERT+F7</a:t>
            </a:r>
          </a:p>
        </p:txBody>
      </p:sp>
      <p:sp>
        <p:nvSpPr>
          <p:cNvPr id="12" name="Text Placeholder 11">
            <a:extLst>
              <a:ext uri="{FF2B5EF4-FFF2-40B4-BE49-F238E27FC236}">
                <a16:creationId xmlns:a16="http://schemas.microsoft.com/office/drawing/2014/main" id="{ACD9EFFC-BCC9-4F8C-A88E-C58E0948A462}"/>
              </a:ext>
            </a:extLst>
          </p:cNvPr>
          <p:cNvSpPr>
            <a:spLocks noGrp="1"/>
          </p:cNvSpPr>
          <p:nvPr>
            <p:ph type="body" idx="1"/>
          </p:nvPr>
        </p:nvSpPr>
        <p:spPr>
          <a:xfrm>
            <a:off x="457200" y="998025"/>
            <a:ext cx="8229600" cy="478970"/>
          </a:xfrm>
        </p:spPr>
        <p:txBody>
          <a:bodyPr/>
          <a:lstStyle/>
          <a:p>
            <a:r>
              <a:rPr lang="en-US" altLang="en-US" b="1" dirty="0">
                <a:latin typeface="+mn-lt"/>
                <a:ea typeface="Segoe UI Symbol" panose="020B0502040204020203" pitchFamily="34" charset="0"/>
              </a:rPr>
              <a:t>Chapter 1: </a:t>
            </a:r>
            <a:r>
              <a:rPr kumimoji="0" lang="en-US" sz="2000" b="1" kern="1200" dirty="0">
                <a:solidFill>
                  <a:schemeClr val="dk1"/>
                </a:solidFill>
                <a:effectLst/>
                <a:latin typeface="+mn-lt"/>
                <a:ea typeface="+mn-ea"/>
                <a:cs typeface="+mn-cs"/>
              </a:rPr>
              <a:t>Foundation of system development</a:t>
            </a:r>
            <a:endParaRPr lang="en-US" altLang="en-US" b="1" dirty="0">
              <a:latin typeface="+mn-lt"/>
              <a:ea typeface="Segoe UI Symbol" panose="020B0502040204020203" pitchFamily="34" charset="0"/>
            </a:endParaRPr>
          </a:p>
          <a:p>
            <a:endParaRPr lang="en-US" dirty="0"/>
          </a:p>
        </p:txBody>
      </p:sp>
      <p:pic>
        <p:nvPicPr>
          <p:cNvPr id="4" name="Picture 3">
            <a:extLst>
              <a:ext uri="{FF2B5EF4-FFF2-40B4-BE49-F238E27FC236}">
                <a16:creationId xmlns:a16="http://schemas.microsoft.com/office/drawing/2014/main" id="{8D349A55-66BB-41A1-8DF7-77DC1DEADB36}"/>
              </a:ext>
            </a:extLst>
          </p:cNvPr>
          <p:cNvPicPr>
            <a:picLocks noChangeAspect="1"/>
          </p:cNvPicPr>
          <p:nvPr/>
        </p:nvPicPr>
        <p:blipFill>
          <a:blip r:embed="rId3"/>
          <a:stretch>
            <a:fillRect/>
          </a:stretch>
        </p:blipFill>
        <p:spPr>
          <a:xfrm>
            <a:off x="0" y="1714500"/>
            <a:ext cx="9144000" cy="5143500"/>
          </a:xfrm>
          <a:prstGeom prst="rect">
            <a:avLst/>
          </a:prstGeom>
        </p:spPr>
      </p:pic>
    </p:spTree>
    <p:extLst>
      <p:ext uri="{BB962C8B-B14F-4D97-AF65-F5344CB8AC3E}">
        <p14:creationId xmlns:p14="http://schemas.microsoft.com/office/powerpoint/2010/main" val="121281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0A-576B-42E7-88A7-F0D486FEE90C}"/>
              </a:ext>
            </a:extLst>
          </p:cNvPr>
          <p:cNvSpPr>
            <a:spLocks noGrp="1"/>
          </p:cNvSpPr>
          <p:nvPr>
            <p:ph type="title"/>
          </p:nvPr>
        </p:nvSpPr>
        <p:spPr/>
        <p:txBody>
          <a:bodyPr/>
          <a:lstStyle/>
          <a:p>
            <a:r>
              <a:rPr lang="en-IN" sz="3400" dirty="0">
                <a:cs typeface="Calibri" panose="020F0502020204030204" pitchFamily="34" charset="0"/>
              </a:rPr>
              <a:t>Systems Development Life Cycle</a:t>
            </a:r>
            <a:endParaRPr lang="en-IN" sz="2000" b="0" dirty="0"/>
          </a:p>
        </p:txBody>
      </p:sp>
      <p:sp>
        <p:nvSpPr>
          <p:cNvPr id="3" name="Content Placeholder 2">
            <a:extLst>
              <a:ext uri="{FF2B5EF4-FFF2-40B4-BE49-F238E27FC236}">
                <a16:creationId xmlns:a16="http://schemas.microsoft.com/office/drawing/2014/main" id="{58B0BB0C-9542-4B97-8546-6DD1AC570823}"/>
              </a:ext>
            </a:extLst>
          </p:cNvPr>
          <p:cNvSpPr>
            <a:spLocks noGrp="1"/>
          </p:cNvSpPr>
          <p:nvPr>
            <p:ph sz="quarter" idx="13"/>
          </p:nvPr>
        </p:nvSpPr>
        <p:spPr>
          <a:xfrm>
            <a:off x="457200" y="1556328"/>
            <a:ext cx="8229600" cy="341484"/>
          </a:xfrm>
        </p:spPr>
        <p:txBody>
          <a:bodyPr/>
          <a:lstStyle/>
          <a:p>
            <a:pPr marL="432" indent="0">
              <a:buNone/>
            </a:pPr>
            <a:r>
              <a:rPr lang="en-IN" b="1" dirty="0"/>
              <a:t>Figure 1-2 </a:t>
            </a:r>
            <a:r>
              <a:rPr lang="en-IN" dirty="0"/>
              <a:t>Systems development life cycle</a:t>
            </a:r>
          </a:p>
        </p:txBody>
      </p:sp>
      <p:sp>
        <p:nvSpPr>
          <p:cNvPr id="4" name="Content Placeholder 3">
            <a:extLst>
              <a:ext uri="{FF2B5EF4-FFF2-40B4-BE49-F238E27FC236}">
                <a16:creationId xmlns:a16="http://schemas.microsoft.com/office/drawing/2014/main" id="{CB7CABF9-5D23-402A-A875-DBEB7B396238}"/>
              </a:ext>
            </a:extLst>
          </p:cNvPr>
          <p:cNvSpPr>
            <a:spLocks noGrp="1"/>
          </p:cNvSpPr>
          <p:nvPr>
            <p:ph sz="quarter" idx="14"/>
          </p:nvPr>
        </p:nvSpPr>
        <p:spPr>
          <a:xfrm>
            <a:off x="457200" y="2001328"/>
            <a:ext cx="8229600" cy="862642"/>
          </a:xfrm>
        </p:spPr>
        <p:txBody>
          <a:bodyPr/>
          <a:lstStyle/>
          <a:p>
            <a:pPr marL="432" indent="0">
              <a:buNone/>
            </a:pPr>
            <a:r>
              <a:rPr lang="en-IN" b="1" dirty="0"/>
              <a:t>1.2 </a:t>
            </a:r>
            <a:r>
              <a:rPr lang="en-IN" dirty="0"/>
              <a:t>Describe the information systems development life cycle (S</a:t>
            </a:r>
            <a:r>
              <a:rPr lang="en-IN" sz="100" dirty="0"/>
              <a:t> </a:t>
            </a:r>
            <a:r>
              <a:rPr lang="en-IN" dirty="0"/>
              <a:t>D</a:t>
            </a:r>
            <a:r>
              <a:rPr lang="en-IN" sz="100" dirty="0"/>
              <a:t> </a:t>
            </a:r>
            <a:r>
              <a:rPr lang="en-IN" dirty="0"/>
              <a:t>L</a:t>
            </a:r>
            <a:r>
              <a:rPr lang="en-IN" sz="100" dirty="0"/>
              <a:t> </a:t>
            </a:r>
            <a:r>
              <a:rPr lang="en-IN" dirty="0"/>
              <a:t>C)</a:t>
            </a:r>
          </a:p>
        </p:txBody>
      </p:sp>
      <p:sp>
        <p:nvSpPr>
          <p:cNvPr id="5" name="Content Placeholder 4">
            <a:extLst>
              <a:ext uri="{FF2B5EF4-FFF2-40B4-BE49-F238E27FC236}">
                <a16:creationId xmlns:a16="http://schemas.microsoft.com/office/drawing/2014/main" id="{7F6D5DA9-7EE1-4D28-BF05-90290B2D4F8E}"/>
              </a:ext>
            </a:extLst>
          </p:cNvPr>
          <p:cNvSpPr>
            <a:spLocks noGrp="1"/>
          </p:cNvSpPr>
          <p:nvPr>
            <p:ph sz="quarter" idx="15"/>
          </p:nvPr>
        </p:nvSpPr>
        <p:spPr>
          <a:xfrm>
            <a:off x="457200" y="2907100"/>
            <a:ext cx="8229600" cy="2887543"/>
          </a:xfrm>
        </p:spPr>
        <p:txBody>
          <a:bodyPr/>
          <a:lstStyle/>
          <a:p>
            <a:r>
              <a:rPr lang="en-IN" dirty="0"/>
              <a:t>A circular process, with the end of the useful life leading to the start of another</a:t>
            </a:r>
          </a:p>
          <a:p>
            <a:r>
              <a:rPr lang="en-IN" dirty="0"/>
              <a:t>At any given phase the project can return to a previous phase when needed</a:t>
            </a:r>
          </a:p>
          <a:p>
            <a:r>
              <a:rPr lang="en-IN" dirty="0"/>
              <a:t>Can be an iterative process</a:t>
            </a:r>
          </a:p>
        </p:txBody>
      </p:sp>
    </p:spTree>
    <p:extLst>
      <p:ext uri="{BB962C8B-B14F-4D97-AF65-F5344CB8AC3E}">
        <p14:creationId xmlns:p14="http://schemas.microsoft.com/office/powerpoint/2010/main" val="42464552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229600" cy="4434275"/>
          </a:xfrm>
        </p:spPr>
        <p:txBody>
          <a:bodyPr/>
          <a:lstStyle/>
          <a:p>
            <a:pPr marL="432" indent="0">
              <a:buNone/>
            </a:pPr>
            <a:r>
              <a:rPr lang="en-US" sz="1800" b="1" dirty="0">
                <a:solidFill>
                  <a:srgbClr val="007FA3"/>
                </a:solidFill>
              </a:rPr>
              <a:t>3.1</a:t>
            </a:r>
            <a:r>
              <a:rPr lang="en-US" sz="1800" dirty="0"/>
              <a:t> Describe options for designing and conducting interviews and developing a plan for conducting an interview to determine system requirements</a:t>
            </a:r>
          </a:p>
          <a:p>
            <a:pPr marL="432" indent="0">
              <a:buNone/>
            </a:pPr>
            <a:r>
              <a:rPr lang="en-US" sz="1800" b="1" dirty="0">
                <a:solidFill>
                  <a:srgbClr val="007FA3"/>
                </a:solidFill>
              </a:rPr>
              <a:t>3.2</a:t>
            </a:r>
            <a:r>
              <a:rPr lang="en-US" sz="1800" b="1" dirty="0">
                <a:solidFill>
                  <a:schemeClr val="accent1"/>
                </a:solidFill>
              </a:rPr>
              <a:t> </a:t>
            </a:r>
            <a:r>
              <a:rPr lang="en-US" sz="1800" dirty="0"/>
              <a:t>Explain the advantages and pitfalls of observing workers and analyzing business documents to determine system requirements</a:t>
            </a:r>
          </a:p>
          <a:p>
            <a:pPr marL="432" indent="0">
              <a:buNone/>
            </a:pPr>
            <a:r>
              <a:rPr lang="en-US" sz="1800" b="1" dirty="0">
                <a:solidFill>
                  <a:srgbClr val="007FA3"/>
                </a:solidFill>
              </a:rPr>
              <a:t>3.3</a:t>
            </a:r>
            <a:r>
              <a:rPr lang="en-US" sz="1800" dirty="0"/>
              <a:t> Explain how computing can provide support for requirements determination</a:t>
            </a:r>
          </a:p>
          <a:p>
            <a:pPr marL="432" indent="0">
              <a:buNone/>
            </a:pPr>
            <a:r>
              <a:rPr lang="en-US" sz="1800" b="1" dirty="0">
                <a:solidFill>
                  <a:srgbClr val="C00000"/>
                </a:solidFill>
              </a:rPr>
              <a:t>3.4 Participate in and help plan a Joint Application Design session</a:t>
            </a:r>
          </a:p>
          <a:p>
            <a:pPr marL="432" indent="0">
              <a:buNone/>
            </a:pPr>
            <a:r>
              <a:rPr lang="en-US" sz="1800" b="1" dirty="0">
                <a:solidFill>
                  <a:srgbClr val="007FA3"/>
                </a:solidFill>
              </a:rPr>
              <a:t>3.5</a:t>
            </a:r>
            <a:r>
              <a:rPr lang="en-US" sz="1800" b="1" dirty="0">
                <a:solidFill>
                  <a:schemeClr val="accent1"/>
                </a:solidFill>
              </a:rPr>
              <a:t> </a:t>
            </a:r>
            <a:r>
              <a:rPr lang="en-US" sz="1800" dirty="0"/>
              <a:t>Use prototyping during requirements determination</a:t>
            </a:r>
          </a:p>
          <a:p>
            <a:pPr marL="432" indent="0">
              <a:buNone/>
            </a:pPr>
            <a:r>
              <a:rPr lang="en-US" sz="1800" b="1" dirty="0">
                <a:solidFill>
                  <a:srgbClr val="007FA3"/>
                </a:solidFill>
              </a:rPr>
              <a:t>3.6</a:t>
            </a:r>
            <a:r>
              <a:rPr lang="en-US" sz="1800" dirty="0"/>
              <a:t> Describe contemporary approaches to requirements determination</a:t>
            </a:r>
          </a:p>
          <a:p>
            <a:pPr marL="432" indent="0">
              <a:buNone/>
            </a:pPr>
            <a:r>
              <a:rPr lang="en-US" sz="1800" b="1" dirty="0">
                <a:solidFill>
                  <a:srgbClr val="007FA3"/>
                </a:solidFill>
              </a:rPr>
              <a:t>3.7</a:t>
            </a:r>
            <a:r>
              <a:rPr lang="en-US" sz="1800" b="1" dirty="0">
                <a:solidFill>
                  <a:schemeClr val="accent1"/>
                </a:solidFill>
              </a:rPr>
              <a:t> </a:t>
            </a:r>
            <a:r>
              <a:rPr lang="en-US" sz="1800" dirty="0"/>
              <a:t>Understand how requirements determination techniques determination techniques apply to the development of electronic commerce applications</a:t>
            </a:r>
          </a:p>
        </p:txBody>
      </p:sp>
    </p:spTree>
    <p:extLst>
      <p:ext uri="{BB962C8B-B14F-4D97-AF65-F5344CB8AC3E}">
        <p14:creationId xmlns:p14="http://schemas.microsoft.com/office/powerpoint/2010/main" val="17770308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Joint Application Design </a:t>
            </a:r>
            <a:r>
              <a:rPr lang="en-US" sz="2000" b="0" dirty="0"/>
              <a:t>(1 of 3)</a:t>
            </a:r>
            <a:endParaRPr lang="en-IN" sz="20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772816"/>
            <a:ext cx="8229600" cy="4326059"/>
          </a:xfrm>
        </p:spPr>
        <p:txBody>
          <a:bodyPr/>
          <a:lstStyle/>
          <a:p>
            <a:pPr indent="-256032"/>
            <a:r>
              <a:rPr lang="en-US" b="1" dirty="0"/>
              <a:t>Joint Application Design (J</a:t>
            </a:r>
            <a:r>
              <a:rPr lang="en-US" sz="100" b="1" dirty="0"/>
              <a:t> </a:t>
            </a:r>
            <a:r>
              <a:rPr lang="en-US" b="1" dirty="0"/>
              <a:t>A</a:t>
            </a:r>
            <a:r>
              <a:rPr lang="en-US" sz="100" b="1" dirty="0"/>
              <a:t> </a:t>
            </a:r>
            <a:r>
              <a:rPr lang="en-US" b="1" dirty="0"/>
              <a:t>D) </a:t>
            </a:r>
            <a:r>
              <a:rPr lang="en-US" dirty="0"/>
              <a:t>– structured process in which users, managers, and analysts work together for several days in a series of intensive meetings to specify or review system requirements</a:t>
            </a:r>
          </a:p>
          <a:p>
            <a:pPr lvl="1" indent="-283464"/>
            <a:r>
              <a:rPr lang="en-US" dirty="0"/>
              <a:t>Started by I</a:t>
            </a:r>
            <a:r>
              <a:rPr lang="en-US" sz="100" dirty="0"/>
              <a:t> </a:t>
            </a:r>
            <a:r>
              <a:rPr lang="en-US" dirty="0"/>
              <a:t>B</a:t>
            </a:r>
            <a:r>
              <a:rPr lang="en-US" sz="100" dirty="0"/>
              <a:t> </a:t>
            </a:r>
            <a:r>
              <a:rPr lang="en-US" dirty="0"/>
              <a:t>M in the late 1970s</a:t>
            </a:r>
          </a:p>
          <a:p>
            <a:pPr lvl="1" indent="-283464"/>
            <a:r>
              <a:rPr lang="en-US" dirty="0"/>
              <a:t>Primary purpose is to collect system requirements simultaneously from key people involved with the system</a:t>
            </a:r>
          </a:p>
          <a:p>
            <a:pPr lvl="1" indent="-283464"/>
            <a:r>
              <a:rPr lang="en-US" dirty="0"/>
              <a:t>Enables conflict resolution</a:t>
            </a:r>
          </a:p>
        </p:txBody>
      </p:sp>
    </p:spTree>
    <p:extLst>
      <p:ext uri="{BB962C8B-B14F-4D97-AF65-F5344CB8AC3E}">
        <p14:creationId xmlns:p14="http://schemas.microsoft.com/office/powerpoint/2010/main" val="10817130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Joint Application Design </a:t>
            </a:r>
            <a:r>
              <a:rPr lang="en-US" sz="2000" b="0" dirty="0"/>
              <a:t>(2 of 3)</a:t>
            </a:r>
            <a:endParaRPr lang="en-IN" sz="20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698172"/>
            <a:ext cx="8229600" cy="4238172"/>
          </a:xfrm>
        </p:spPr>
        <p:txBody>
          <a:bodyPr/>
          <a:lstStyle/>
          <a:p>
            <a:pPr indent="-256032"/>
            <a:r>
              <a:rPr lang="en-US" sz="2200" dirty="0">
                <a:solidFill>
                  <a:schemeClr val="tx1"/>
                </a:solidFill>
              </a:rPr>
              <a:t>Typical J</a:t>
            </a:r>
            <a:r>
              <a:rPr lang="en-US" sz="100" dirty="0">
                <a:solidFill>
                  <a:schemeClr val="tx1"/>
                </a:solidFill>
              </a:rPr>
              <a:t> </a:t>
            </a:r>
            <a:r>
              <a:rPr lang="en-US" sz="2200" dirty="0">
                <a:solidFill>
                  <a:schemeClr val="tx1"/>
                </a:solidFill>
              </a:rPr>
              <a:t>A</a:t>
            </a:r>
            <a:r>
              <a:rPr lang="en-US" sz="100" dirty="0">
                <a:solidFill>
                  <a:schemeClr val="tx1"/>
                </a:solidFill>
              </a:rPr>
              <a:t> </a:t>
            </a:r>
            <a:r>
              <a:rPr lang="en-US" sz="2200" dirty="0">
                <a:solidFill>
                  <a:schemeClr val="tx1"/>
                </a:solidFill>
              </a:rPr>
              <a:t>D participants include:</a:t>
            </a:r>
          </a:p>
          <a:p>
            <a:pPr marL="740664" lvl="1" indent="-283464"/>
            <a:r>
              <a:rPr lang="en-US" sz="2200" b="1" dirty="0">
                <a:solidFill>
                  <a:schemeClr val="tx1"/>
                </a:solidFill>
              </a:rPr>
              <a:t>J</a:t>
            </a:r>
            <a:r>
              <a:rPr lang="en-US" sz="100" b="1" dirty="0">
                <a:solidFill>
                  <a:schemeClr val="tx1"/>
                </a:solidFill>
              </a:rPr>
              <a:t> </a:t>
            </a:r>
            <a:r>
              <a:rPr lang="en-US" sz="2200" b="1" dirty="0">
                <a:solidFill>
                  <a:schemeClr val="tx1"/>
                </a:solidFill>
              </a:rPr>
              <a:t>A</a:t>
            </a:r>
            <a:r>
              <a:rPr lang="en-US" sz="100" b="1" dirty="0">
                <a:solidFill>
                  <a:schemeClr val="tx1"/>
                </a:solidFill>
              </a:rPr>
              <a:t> </a:t>
            </a:r>
            <a:r>
              <a:rPr lang="en-US" sz="2200" b="1" dirty="0">
                <a:solidFill>
                  <a:schemeClr val="tx1"/>
                </a:solidFill>
              </a:rPr>
              <a:t>D session leader </a:t>
            </a:r>
            <a:r>
              <a:rPr lang="en-US" sz="2200" dirty="0">
                <a:solidFill>
                  <a:schemeClr val="tx1"/>
                </a:solidFill>
              </a:rPr>
              <a:t>– organizes and runs session</a:t>
            </a:r>
          </a:p>
          <a:p>
            <a:pPr marL="740664" lvl="1" indent="-283464"/>
            <a:r>
              <a:rPr lang="en-US" sz="2200" b="1" dirty="0">
                <a:solidFill>
                  <a:schemeClr val="tx1"/>
                </a:solidFill>
              </a:rPr>
              <a:t>Users</a:t>
            </a:r>
            <a:r>
              <a:rPr lang="en-US" sz="2200" dirty="0">
                <a:solidFill>
                  <a:schemeClr val="tx1"/>
                </a:solidFill>
              </a:rPr>
              <a:t> – key users of the system</a:t>
            </a:r>
          </a:p>
          <a:p>
            <a:pPr marL="740664" lvl="1" indent="-283464"/>
            <a:r>
              <a:rPr lang="en-US" sz="2200" b="1" dirty="0">
                <a:solidFill>
                  <a:schemeClr val="tx1"/>
                </a:solidFill>
              </a:rPr>
              <a:t>Managers</a:t>
            </a:r>
            <a:r>
              <a:rPr lang="en-US" sz="2200" dirty="0">
                <a:solidFill>
                  <a:schemeClr val="tx1"/>
                </a:solidFill>
              </a:rPr>
              <a:t> – managers of the work groups</a:t>
            </a:r>
          </a:p>
          <a:p>
            <a:pPr marL="740664" lvl="1" indent="-283464"/>
            <a:r>
              <a:rPr lang="en-US" sz="2200" b="1" dirty="0">
                <a:solidFill>
                  <a:schemeClr val="tx1"/>
                </a:solidFill>
              </a:rPr>
              <a:t>Sponsor</a:t>
            </a:r>
            <a:r>
              <a:rPr lang="en-US" sz="2200" dirty="0">
                <a:solidFill>
                  <a:schemeClr val="tx1"/>
                </a:solidFill>
              </a:rPr>
              <a:t> – high level company executive</a:t>
            </a:r>
          </a:p>
          <a:p>
            <a:pPr marL="740664" lvl="1" indent="-283464"/>
            <a:r>
              <a:rPr lang="en-US" sz="2200" b="1" dirty="0">
                <a:solidFill>
                  <a:schemeClr val="tx1"/>
                </a:solidFill>
              </a:rPr>
              <a:t>Systems analysts </a:t>
            </a:r>
            <a:r>
              <a:rPr lang="en-US" sz="2200" dirty="0">
                <a:solidFill>
                  <a:schemeClr val="tx1"/>
                </a:solidFill>
              </a:rPr>
              <a:t>– member of the systems analysis team</a:t>
            </a:r>
          </a:p>
          <a:p>
            <a:pPr marL="740664" lvl="1" indent="-283464"/>
            <a:r>
              <a:rPr lang="en-US" sz="2200" b="1" dirty="0">
                <a:solidFill>
                  <a:schemeClr val="tx1"/>
                </a:solidFill>
              </a:rPr>
              <a:t>Scribe</a:t>
            </a:r>
            <a:r>
              <a:rPr lang="en-US" sz="2200" i="1" dirty="0">
                <a:solidFill>
                  <a:schemeClr val="tx1"/>
                </a:solidFill>
              </a:rPr>
              <a:t> </a:t>
            </a:r>
            <a:r>
              <a:rPr lang="en-US" sz="2200" dirty="0">
                <a:solidFill>
                  <a:schemeClr val="tx1"/>
                </a:solidFill>
              </a:rPr>
              <a:t>– records notes from session</a:t>
            </a:r>
          </a:p>
          <a:p>
            <a:pPr marL="740664" lvl="1" indent="-283464"/>
            <a:r>
              <a:rPr lang="en-US" sz="2200" b="1" dirty="0">
                <a:solidFill>
                  <a:schemeClr val="tx1"/>
                </a:solidFill>
              </a:rPr>
              <a:t>I</a:t>
            </a:r>
            <a:r>
              <a:rPr lang="en-US" sz="100" b="1" dirty="0">
                <a:solidFill>
                  <a:schemeClr val="tx1"/>
                </a:solidFill>
              </a:rPr>
              <a:t> </a:t>
            </a:r>
            <a:r>
              <a:rPr lang="en-US" sz="2200" b="1" dirty="0">
                <a:solidFill>
                  <a:schemeClr val="tx1"/>
                </a:solidFill>
              </a:rPr>
              <a:t>S Staff </a:t>
            </a:r>
            <a:r>
              <a:rPr lang="en-US" sz="2200" dirty="0">
                <a:solidFill>
                  <a:schemeClr val="tx1"/>
                </a:solidFill>
              </a:rPr>
              <a:t>– I</a:t>
            </a:r>
            <a:r>
              <a:rPr lang="en-US" sz="100" dirty="0">
                <a:solidFill>
                  <a:schemeClr val="tx1"/>
                </a:solidFill>
              </a:rPr>
              <a:t> </a:t>
            </a:r>
            <a:r>
              <a:rPr lang="en-US" sz="2200" dirty="0">
                <a:solidFill>
                  <a:schemeClr val="tx1"/>
                </a:solidFill>
              </a:rPr>
              <a:t>S staff composed of programmers, database analysts, I</a:t>
            </a:r>
            <a:r>
              <a:rPr lang="en-US" sz="100" dirty="0">
                <a:solidFill>
                  <a:schemeClr val="tx1"/>
                </a:solidFill>
              </a:rPr>
              <a:t> </a:t>
            </a:r>
            <a:r>
              <a:rPr lang="en-US" sz="2200" dirty="0">
                <a:solidFill>
                  <a:schemeClr val="tx1"/>
                </a:solidFill>
              </a:rPr>
              <a:t>S planners, and data center personnel</a:t>
            </a:r>
          </a:p>
        </p:txBody>
      </p:sp>
    </p:spTree>
    <p:extLst>
      <p:ext uri="{BB962C8B-B14F-4D97-AF65-F5344CB8AC3E}">
        <p14:creationId xmlns:p14="http://schemas.microsoft.com/office/powerpoint/2010/main" val="3584875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Joint Application Design </a:t>
            </a:r>
            <a:r>
              <a:rPr lang="en-US" sz="2000" b="0" dirty="0"/>
              <a:t>(3 of 3)</a:t>
            </a:r>
            <a:endParaRPr lang="en-IN" sz="20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199" y="1726164"/>
            <a:ext cx="8368145" cy="4210180"/>
          </a:xfrm>
        </p:spPr>
        <p:txBody>
          <a:bodyPr/>
          <a:lstStyle/>
          <a:p>
            <a:pPr indent="-256032"/>
            <a:r>
              <a:rPr lang="en-US" sz="2200" b="1" dirty="0">
                <a:solidFill>
                  <a:schemeClr val="tx1"/>
                </a:solidFill>
              </a:rPr>
              <a:t>J</a:t>
            </a:r>
            <a:r>
              <a:rPr lang="en-US" sz="100" b="1" dirty="0">
                <a:solidFill>
                  <a:schemeClr val="tx1"/>
                </a:solidFill>
              </a:rPr>
              <a:t> </a:t>
            </a:r>
            <a:r>
              <a:rPr lang="en-US" sz="2200" b="1" dirty="0">
                <a:solidFill>
                  <a:schemeClr val="tx1"/>
                </a:solidFill>
              </a:rPr>
              <a:t>A</a:t>
            </a:r>
            <a:r>
              <a:rPr lang="en-US" sz="100" b="1" dirty="0">
                <a:solidFill>
                  <a:schemeClr val="tx1"/>
                </a:solidFill>
              </a:rPr>
              <a:t> </a:t>
            </a:r>
            <a:r>
              <a:rPr lang="en-US" sz="2200" b="1" dirty="0">
                <a:solidFill>
                  <a:schemeClr val="tx1"/>
                </a:solidFill>
              </a:rPr>
              <a:t>D session leader</a:t>
            </a:r>
            <a:r>
              <a:rPr lang="en-US" sz="2200" dirty="0">
                <a:solidFill>
                  <a:schemeClr val="tx1"/>
                </a:solidFill>
              </a:rPr>
              <a:t> – trained individual who plans and leads Joint Application Design sessions</a:t>
            </a:r>
          </a:p>
          <a:p>
            <a:pPr indent="-256032"/>
            <a:r>
              <a:rPr lang="en-US" sz="2200" b="1" dirty="0">
                <a:solidFill>
                  <a:schemeClr val="tx1"/>
                </a:solidFill>
              </a:rPr>
              <a:t>Scribe</a:t>
            </a:r>
            <a:r>
              <a:rPr lang="en-US" sz="2200" dirty="0">
                <a:solidFill>
                  <a:schemeClr val="tx1"/>
                </a:solidFill>
              </a:rPr>
              <a:t> – person who makes detailed notes of the happenings at a Joint Application Design session</a:t>
            </a:r>
          </a:p>
          <a:p>
            <a:pPr indent="-256032"/>
            <a:r>
              <a:rPr lang="en-US" sz="2200" dirty="0">
                <a:solidFill>
                  <a:schemeClr val="tx1"/>
                </a:solidFill>
              </a:rPr>
              <a:t>End results of a J</a:t>
            </a:r>
            <a:r>
              <a:rPr lang="en-US" sz="100" dirty="0">
                <a:solidFill>
                  <a:schemeClr val="tx1"/>
                </a:solidFill>
              </a:rPr>
              <a:t> </a:t>
            </a:r>
            <a:r>
              <a:rPr lang="en-US" sz="2200" dirty="0">
                <a:solidFill>
                  <a:schemeClr val="tx1"/>
                </a:solidFill>
              </a:rPr>
              <a:t>A</a:t>
            </a:r>
            <a:r>
              <a:rPr lang="en-US" sz="100" dirty="0">
                <a:solidFill>
                  <a:schemeClr val="tx1"/>
                </a:solidFill>
              </a:rPr>
              <a:t> </a:t>
            </a:r>
            <a:r>
              <a:rPr lang="en-US" sz="2200" dirty="0">
                <a:solidFill>
                  <a:schemeClr val="tx1"/>
                </a:solidFill>
              </a:rPr>
              <a:t>D:</a:t>
            </a:r>
          </a:p>
          <a:p>
            <a:pPr lvl="1" indent="-283464"/>
            <a:r>
              <a:rPr lang="en-US" sz="2200" dirty="0">
                <a:solidFill>
                  <a:schemeClr val="tx1"/>
                </a:solidFill>
              </a:rPr>
              <a:t>Documentation detailing existing system</a:t>
            </a:r>
          </a:p>
          <a:p>
            <a:pPr lvl="1" indent="-283464"/>
            <a:r>
              <a:rPr lang="en-US" sz="2200" dirty="0">
                <a:solidFill>
                  <a:schemeClr val="tx1"/>
                </a:solidFill>
              </a:rPr>
              <a:t>Features of proposed system</a:t>
            </a:r>
          </a:p>
        </p:txBody>
      </p:sp>
    </p:spTree>
    <p:extLst>
      <p:ext uri="{BB962C8B-B14F-4D97-AF65-F5344CB8AC3E}">
        <p14:creationId xmlns:p14="http://schemas.microsoft.com/office/powerpoint/2010/main" val="27443410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95C2-3F68-4330-BF66-41D1C8EFC587}"/>
              </a:ext>
            </a:extLst>
          </p:cNvPr>
          <p:cNvSpPr>
            <a:spLocks noGrp="1"/>
          </p:cNvSpPr>
          <p:nvPr>
            <p:ph type="title"/>
          </p:nvPr>
        </p:nvSpPr>
        <p:spPr/>
        <p:txBody>
          <a:bodyPr/>
          <a:lstStyle/>
          <a:p>
            <a:r>
              <a:rPr lang="en-US" sz="3400" dirty="0"/>
              <a:t>Illustration of the Typical Room Layout for a J</a:t>
            </a:r>
            <a:r>
              <a:rPr lang="en-US" sz="100" dirty="0"/>
              <a:t> </a:t>
            </a:r>
            <a:r>
              <a:rPr lang="en-US" sz="3400" dirty="0"/>
              <a:t>A</a:t>
            </a:r>
            <a:r>
              <a:rPr lang="en-US" sz="100" dirty="0"/>
              <a:t> </a:t>
            </a:r>
            <a:r>
              <a:rPr lang="en-US" sz="3400" dirty="0"/>
              <a:t>D</a:t>
            </a:r>
          </a:p>
        </p:txBody>
      </p:sp>
      <p:pic>
        <p:nvPicPr>
          <p:cNvPr id="7" name="Picture 6" descr="A typical J A D room layout is as follows.  At the center of the room there is a horseshoe shaped table with chairs and name tents for 14 participants. There is also one laptop on the table. A large screen is hanging on the right side of the room. A large whiteboard is located on the front wall with agenda overview containing a list of 9 items posted on it. A flip chart for open issues is located at the corner near the door on the right side of the room. On the left side of the room there are flip chart sheets displaying a diagram of order processing overview. ">
            <a:extLst>
              <a:ext uri="{FF2B5EF4-FFF2-40B4-BE49-F238E27FC236}">
                <a16:creationId xmlns:a16="http://schemas.microsoft.com/office/drawing/2014/main" id="{ACD14B15-271B-4A69-9670-0BCB1DC8C002}"/>
              </a:ext>
            </a:extLst>
          </p:cNvPr>
          <p:cNvPicPr>
            <a:picLocks noChangeAspect="1"/>
          </p:cNvPicPr>
          <p:nvPr/>
        </p:nvPicPr>
        <p:blipFill>
          <a:blip r:embed="rId2"/>
          <a:stretch>
            <a:fillRect/>
          </a:stretch>
        </p:blipFill>
        <p:spPr>
          <a:xfrm>
            <a:off x="1663956" y="1969855"/>
            <a:ext cx="5816088" cy="3883489"/>
          </a:xfrm>
          <a:prstGeom prst="rect">
            <a:avLst/>
          </a:prstGeom>
        </p:spPr>
      </p:pic>
      <p:sp>
        <p:nvSpPr>
          <p:cNvPr id="3" name="Content Placeholder 2">
            <a:extLst>
              <a:ext uri="{FF2B5EF4-FFF2-40B4-BE49-F238E27FC236}">
                <a16:creationId xmlns:a16="http://schemas.microsoft.com/office/drawing/2014/main" id="{DBE9C263-097C-4E3E-B6F1-E1FF61F9E35A}"/>
              </a:ext>
            </a:extLst>
          </p:cNvPr>
          <p:cNvSpPr>
            <a:spLocks noGrp="1"/>
          </p:cNvSpPr>
          <p:nvPr>
            <p:ph sz="quarter" idx="13"/>
          </p:nvPr>
        </p:nvSpPr>
        <p:spPr>
          <a:xfrm>
            <a:off x="457200" y="6125029"/>
            <a:ext cx="8229600" cy="203200"/>
          </a:xfrm>
        </p:spPr>
        <p:txBody>
          <a:bodyPr/>
          <a:lstStyle/>
          <a:p>
            <a:pPr marL="432" indent="0">
              <a:buNone/>
            </a:pPr>
            <a:r>
              <a:rPr lang="en-US" sz="1200" dirty="0"/>
              <a:t>(</a:t>
            </a:r>
            <a:r>
              <a:rPr lang="en-US" sz="1200" b="1" dirty="0"/>
              <a:t>Source</a:t>
            </a:r>
            <a:r>
              <a:rPr lang="en-US" sz="1200" dirty="0"/>
              <a:t>: Based on Wood and Silver, 1995)</a:t>
            </a:r>
          </a:p>
        </p:txBody>
      </p:sp>
    </p:spTree>
    <p:extLst>
      <p:ext uri="{BB962C8B-B14F-4D97-AF65-F5344CB8AC3E}">
        <p14:creationId xmlns:p14="http://schemas.microsoft.com/office/powerpoint/2010/main" val="17731662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229600" cy="4434275"/>
          </a:xfrm>
        </p:spPr>
        <p:txBody>
          <a:bodyPr/>
          <a:lstStyle/>
          <a:p>
            <a:pPr marL="432" indent="0">
              <a:buNone/>
            </a:pPr>
            <a:r>
              <a:rPr lang="en-US" sz="1800" b="1" dirty="0">
                <a:solidFill>
                  <a:srgbClr val="007FA3"/>
                </a:solidFill>
              </a:rPr>
              <a:t>3.1</a:t>
            </a:r>
            <a:r>
              <a:rPr lang="en-US" sz="1800" dirty="0"/>
              <a:t> Describe options for designing and conducting interviews and developing a plan for conducting an interview to determine system requirements</a:t>
            </a:r>
          </a:p>
          <a:p>
            <a:pPr marL="432" indent="0">
              <a:buNone/>
            </a:pPr>
            <a:r>
              <a:rPr lang="en-US" sz="1800" b="1" dirty="0">
                <a:solidFill>
                  <a:srgbClr val="007FA3"/>
                </a:solidFill>
              </a:rPr>
              <a:t>3.2</a:t>
            </a:r>
            <a:r>
              <a:rPr lang="en-US" sz="1800" b="1" dirty="0">
                <a:solidFill>
                  <a:schemeClr val="accent1"/>
                </a:solidFill>
              </a:rPr>
              <a:t> </a:t>
            </a:r>
            <a:r>
              <a:rPr lang="en-US" sz="1800" dirty="0"/>
              <a:t>Explain the advantages and pitfalls of observing workers and analyzing business documents to determine system requirements</a:t>
            </a:r>
          </a:p>
          <a:p>
            <a:pPr marL="432" indent="0">
              <a:buNone/>
            </a:pPr>
            <a:r>
              <a:rPr lang="en-US" sz="1800" b="1" dirty="0">
                <a:solidFill>
                  <a:srgbClr val="007FA3"/>
                </a:solidFill>
              </a:rPr>
              <a:t>3.3</a:t>
            </a:r>
            <a:r>
              <a:rPr lang="en-US" sz="1800" dirty="0"/>
              <a:t> Explain how computing can provide support for requirements determination</a:t>
            </a:r>
          </a:p>
          <a:p>
            <a:pPr marL="432" indent="0">
              <a:buNone/>
            </a:pPr>
            <a:r>
              <a:rPr lang="en-US" sz="1800" b="1" dirty="0">
                <a:solidFill>
                  <a:srgbClr val="007FA3"/>
                </a:solidFill>
              </a:rPr>
              <a:t>3.4</a:t>
            </a:r>
            <a:r>
              <a:rPr lang="en-US" sz="1800" b="1" dirty="0">
                <a:solidFill>
                  <a:schemeClr val="accent1"/>
                </a:solidFill>
              </a:rPr>
              <a:t> </a:t>
            </a:r>
            <a:r>
              <a:rPr lang="en-US" sz="1800" dirty="0"/>
              <a:t>Participate in and help plan a Joint Application Design session</a:t>
            </a:r>
          </a:p>
          <a:p>
            <a:pPr marL="432" indent="0">
              <a:buNone/>
            </a:pPr>
            <a:r>
              <a:rPr lang="en-US" sz="1800" b="1" dirty="0">
                <a:solidFill>
                  <a:srgbClr val="C00000"/>
                </a:solidFill>
              </a:rPr>
              <a:t>3.5 Use prototyping during requirements determination</a:t>
            </a:r>
          </a:p>
          <a:p>
            <a:pPr marL="432" indent="0">
              <a:buNone/>
            </a:pPr>
            <a:r>
              <a:rPr lang="en-US" sz="1800" b="1" dirty="0">
                <a:solidFill>
                  <a:srgbClr val="007FA3"/>
                </a:solidFill>
              </a:rPr>
              <a:t>3.6</a:t>
            </a:r>
            <a:r>
              <a:rPr lang="en-US" sz="1800" dirty="0"/>
              <a:t> Describe contemporary approaches to requirements determination</a:t>
            </a:r>
          </a:p>
          <a:p>
            <a:pPr marL="432" indent="0">
              <a:buNone/>
            </a:pPr>
            <a:r>
              <a:rPr lang="en-US" sz="1800" b="1" dirty="0">
                <a:solidFill>
                  <a:srgbClr val="007FA3"/>
                </a:solidFill>
              </a:rPr>
              <a:t>3.7</a:t>
            </a:r>
            <a:r>
              <a:rPr lang="en-US" sz="1800" b="1" dirty="0">
                <a:solidFill>
                  <a:schemeClr val="accent1"/>
                </a:solidFill>
              </a:rPr>
              <a:t> </a:t>
            </a:r>
            <a:r>
              <a:rPr lang="en-US" sz="1800" dirty="0"/>
              <a:t>Understand how requirements determination techniques determination techniques apply to the development of electronic commerce applications</a:t>
            </a:r>
          </a:p>
        </p:txBody>
      </p:sp>
    </p:spTree>
    <p:extLst>
      <p:ext uri="{BB962C8B-B14F-4D97-AF65-F5344CB8AC3E}">
        <p14:creationId xmlns:p14="http://schemas.microsoft.com/office/powerpoint/2010/main" val="20506671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Using Prototyping During Requirements Determination </a:t>
            </a:r>
            <a:r>
              <a:rPr lang="en-US" sz="2000" b="0" dirty="0"/>
              <a:t>(1 of 4)</a:t>
            </a:r>
            <a:endParaRPr lang="en-IN" sz="20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754156"/>
            <a:ext cx="8077200" cy="3547516"/>
          </a:xfrm>
        </p:spPr>
        <p:txBody>
          <a:bodyPr/>
          <a:lstStyle/>
          <a:p>
            <a:pPr indent="-256032"/>
            <a:r>
              <a:rPr lang="en-US" b="1" dirty="0">
                <a:solidFill>
                  <a:schemeClr val="tx1"/>
                </a:solidFill>
              </a:rPr>
              <a:t>Prototyping</a:t>
            </a:r>
            <a:r>
              <a:rPr lang="en-US" dirty="0">
                <a:solidFill>
                  <a:schemeClr val="tx1"/>
                </a:solidFill>
              </a:rPr>
              <a:t> </a:t>
            </a:r>
            <a:r>
              <a:rPr lang="en-US" dirty="0"/>
              <a:t>– iterative process of systems development in which requirements are converted to a working system that is continually revised through close collaboration between an analyst and users</a:t>
            </a:r>
          </a:p>
          <a:p>
            <a:pPr marL="740664" lvl="1" indent="-283464"/>
            <a:r>
              <a:rPr lang="en-US" dirty="0"/>
              <a:t>Quickly converts basic requirements into working, limited version of final information system</a:t>
            </a:r>
          </a:p>
          <a:p>
            <a:pPr marL="740664" lvl="1" indent="-283464"/>
            <a:r>
              <a:rPr lang="en-US" dirty="0"/>
              <a:t>Viewed and tested by the user</a:t>
            </a:r>
          </a:p>
          <a:p>
            <a:pPr marL="740664" lvl="1" indent="-283464"/>
            <a:r>
              <a:rPr lang="en-US" dirty="0"/>
              <a:t>Prompts user for modifications for final system</a:t>
            </a:r>
          </a:p>
        </p:txBody>
      </p:sp>
    </p:spTree>
    <p:extLst>
      <p:ext uri="{BB962C8B-B14F-4D97-AF65-F5344CB8AC3E}">
        <p14:creationId xmlns:p14="http://schemas.microsoft.com/office/powerpoint/2010/main" val="3062819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95C2-3F68-4330-BF66-41D1C8EFC587}"/>
              </a:ext>
            </a:extLst>
          </p:cNvPr>
          <p:cNvSpPr>
            <a:spLocks noGrp="1"/>
          </p:cNvSpPr>
          <p:nvPr>
            <p:ph type="title"/>
          </p:nvPr>
        </p:nvSpPr>
        <p:spPr/>
        <p:txBody>
          <a:bodyPr/>
          <a:lstStyle/>
          <a:p>
            <a:r>
              <a:rPr lang="en-US" sz="3400" dirty="0"/>
              <a:t>The Prototyping Methodology</a:t>
            </a:r>
          </a:p>
        </p:txBody>
      </p:sp>
      <p:pic>
        <p:nvPicPr>
          <p:cNvPr id="5" name="Picture 4" descr="The prototyping methodology is shown as an iterative process that involves analysts and users, where each version of prototype is built and rebuilt according to user feedback. The prototyping methodology consists of 5 following stages. Identify problem. Develop prototype. Implement and use prototype. Convert to operational system. Revise and enhance prototype. After the problem has been identified, the initial requirements are submitted for prototype development. After prototype is developed, a working prototype is sent to users for implementation and use of the prototype. If prototype is inefficient, it is sent for conversion to an operational system. If users encounter problems with prototype during implementation and use, the prototype is sent for revision and enhancement. Based on the new requirements coming into revision and enhancement, the next prototype version is sent back to users for another test.">
            <a:extLst>
              <a:ext uri="{FF2B5EF4-FFF2-40B4-BE49-F238E27FC236}">
                <a16:creationId xmlns:a16="http://schemas.microsoft.com/office/drawing/2014/main" id="{B1EAE476-9D5B-4B1C-8E7F-3C8BB5703AE7}"/>
              </a:ext>
            </a:extLst>
          </p:cNvPr>
          <p:cNvPicPr>
            <a:picLocks noChangeAspect="1"/>
          </p:cNvPicPr>
          <p:nvPr/>
        </p:nvPicPr>
        <p:blipFill>
          <a:blip r:embed="rId3"/>
          <a:stretch>
            <a:fillRect/>
          </a:stretch>
        </p:blipFill>
        <p:spPr>
          <a:xfrm>
            <a:off x="1456674" y="1913486"/>
            <a:ext cx="6230652" cy="3462828"/>
          </a:xfrm>
          <a:prstGeom prst="rect">
            <a:avLst/>
          </a:prstGeom>
        </p:spPr>
      </p:pic>
      <p:sp>
        <p:nvSpPr>
          <p:cNvPr id="3" name="Content Placeholder 2">
            <a:extLst>
              <a:ext uri="{FF2B5EF4-FFF2-40B4-BE49-F238E27FC236}">
                <a16:creationId xmlns:a16="http://schemas.microsoft.com/office/drawing/2014/main" id="{DBE9C263-097C-4E3E-B6F1-E1FF61F9E35A}"/>
              </a:ext>
            </a:extLst>
          </p:cNvPr>
          <p:cNvSpPr>
            <a:spLocks noGrp="1"/>
          </p:cNvSpPr>
          <p:nvPr>
            <p:ph sz="quarter" idx="13"/>
          </p:nvPr>
        </p:nvSpPr>
        <p:spPr>
          <a:xfrm>
            <a:off x="457200" y="5943600"/>
            <a:ext cx="8229600" cy="384629"/>
          </a:xfrm>
        </p:spPr>
        <p:txBody>
          <a:bodyPr/>
          <a:lstStyle/>
          <a:p>
            <a:pPr marL="432" indent="0">
              <a:buNone/>
            </a:pPr>
            <a:r>
              <a:rPr lang="en-US" sz="1200" dirty="0"/>
              <a:t>(</a:t>
            </a:r>
            <a:r>
              <a:rPr lang="en-US" sz="1200" b="1" dirty="0"/>
              <a:t>Source</a:t>
            </a:r>
            <a:r>
              <a:rPr lang="en-US" sz="1200" dirty="0"/>
              <a:t>: Based on Naumann, J. D. &amp; Jenkins, A. M. (1982). Prototyping: The New Paradigm for Systems Development. </a:t>
            </a:r>
            <a:r>
              <a:rPr lang="en-US" sz="1200" b="1" dirty="0"/>
              <a:t>M</a:t>
            </a:r>
            <a:r>
              <a:rPr lang="en-US" sz="100" b="1" dirty="0"/>
              <a:t> </a:t>
            </a:r>
            <a:r>
              <a:rPr lang="en-US" sz="1200" b="1" dirty="0"/>
              <a:t>I</a:t>
            </a:r>
            <a:r>
              <a:rPr lang="en-US" sz="100" b="1" dirty="0"/>
              <a:t> </a:t>
            </a:r>
            <a:r>
              <a:rPr lang="en-US" sz="1200" b="1" dirty="0"/>
              <a:t>S Quarterly</a:t>
            </a:r>
            <a:r>
              <a:rPr lang="en-US" sz="1200" dirty="0"/>
              <a:t>, 6(3), 29–44)</a:t>
            </a:r>
          </a:p>
        </p:txBody>
      </p:sp>
    </p:spTree>
    <p:extLst>
      <p:ext uri="{BB962C8B-B14F-4D97-AF65-F5344CB8AC3E}">
        <p14:creationId xmlns:p14="http://schemas.microsoft.com/office/powerpoint/2010/main" val="56810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95C2-3F68-4330-BF66-41D1C8EFC587}"/>
              </a:ext>
            </a:extLst>
          </p:cNvPr>
          <p:cNvSpPr>
            <a:spLocks noGrp="1"/>
          </p:cNvSpPr>
          <p:nvPr>
            <p:ph type="title"/>
          </p:nvPr>
        </p:nvSpPr>
        <p:spPr/>
        <p:txBody>
          <a:bodyPr/>
          <a:lstStyle/>
          <a:p>
            <a:r>
              <a:rPr lang="en-US" sz="3400" dirty="0"/>
              <a:t>McConnell’s Evolutionary Prototyping Model</a:t>
            </a:r>
          </a:p>
        </p:txBody>
      </p:sp>
      <p:pic>
        <p:nvPicPr>
          <p:cNvPr id="9" name="Picture 8" descr="McConnell’s evolutionary prototyping model consists of an arrow passing through 4 following stages. Initial concept. Design and implement initial prototype. Refine prototype until acceptable. Complete and release prototype. At the refine prototype stage, an arrow is making several spiral loops, representing refinement process. ">
            <a:extLst>
              <a:ext uri="{FF2B5EF4-FFF2-40B4-BE49-F238E27FC236}">
                <a16:creationId xmlns:a16="http://schemas.microsoft.com/office/drawing/2014/main" id="{8B1D4B56-7885-4389-BAB5-8BDDDF797E5D}"/>
              </a:ext>
            </a:extLst>
          </p:cNvPr>
          <p:cNvPicPr>
            <a:picLocks noChangeAspect="1"/>
          </p:cNvPicPr>
          <p:nvPr/>
        </p:nvPicPr>
        <p:blipFill>
          <a:blip r:embed="rId2"/>
          <a:stretch>
            <a:fillRect/>
          </a:stretch>
        </p:blipFill>
        <p:spPr>
          <a:xfrm>
            <a:off x="456843" y="2182260"/>
            <a:ext cx="8230313" cy="2493480"/>
          </a:xfrm>
          <a:prstGeom prst="rect">
            <a:avLst/>
          </a:prstGeom>
        </p:spPr>
      </p:pic>
    </p:spTree>
    <p:extLst>
      <p:ext uri="{BB962C8B-B14F-4D97-AF65-F5344CB8AC3E}">
        <p14:creationId xmlns:p14="http://schemas.microsoft.com/office/powerpoint/2010/main" val="10814713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Using Prototyping During Requirements Determination </a:t>
            </a:r>
            <a:r>
              <a:rPr lang="en-US" sz="2000" b="0" dirty="0"/>
              <a:t>(2 of 4)</a:t>
            </a:r>
            <a:endParaRPr lang="en-IN" sz="20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698172"/>
            <a:ext cx="8229600" cy="4238172"/>
          </a:xfrm>
        </p:spPr>
        <p:txBody>
          <a:bodyPr/>
          <a:lstStyle/>
          <a:p>
            <a:pPr lvl="0" indent="-256032"/>
            <a:r>
              <a:rPr lang="en-US" dirty="0">
                <a:solidFill>
                  <a:srgbClr val="000000"/>
                </a:solidFill>
              </a:rPr>
              <a:t>Evolutionary Prototyping</a:t>
            </a:r>
          </a:p>
          <a:p>
            <a:pPr marL="740664" lvl="1" indent="-283464"/>
            <a:r>
              <a:rPr lang="en-US" dirty="0">
                <a:solidFill>
                  <a:srgbClr val="000000"/>
                </a:solidFill>
              </a:rPr>
              <a:t>Begin by modeling part of the target system</a:t>
            </a:r>
          </a:p>
          <a:p>
            <a:pPr lvl="2" indent="-228600"/>
            <a:r>
              <a:rPr lang="en-US" dirty="0">
                <a:solidFill>
                  <a:srgbClr val="000000"/>
                </a:solidFill>
              </a:rPr>
              <a:t>If successful, evolve rest of the system from those parts</a:t>
            </a:r>
          </a:p>
          <a:p>
            <a:pPr marL="740664" lvl="1" indent="-283464"/>
            <a:r>
              <a:rPr lang="en-US" dirty="0">
                <a:solidFill>
                  <a:srgbClr val="000000"/>
                </a:solidFill>
              </a:rPr>
              <a:t>Prototype becomes the actual production system</a:t>
            </a:r>
          </a:p>
          <a:p>
            <a:pPr lvl="0" indent="-256032"/>
            <a:r>
              <a:rPr lang="en-US" dirty="0">
                <a:solidFill>
                  <a:srgbClr val="000000"/>
                </a:solidFill>
              </a:rPr>
              <a:t>Throwaway Prototyping</a:t>
            </a:r>
          </a:p>
          <a:p>
            <a:pPr marL="740664" lvl="1" indent="-283464"/>
            <a:r>
              <a:rPr lang="en-US" dirty="0">
                <a:solidFill>
                  <a:srgbClr val="000000"/>
                </a:solidFill>
              </a:rPr>
              <a:t>Prototype is not preserved once system is built</a:t>
            </a:r>
          </a:p>
          <a:p>
            <a:pPr marL="740664" lvl="1" indent="-283464"/>
            <a:r>
              <a:rPr lang="en-US" dirty="0">
                <a:solidFill>
                  <a:srgbClr val="000000"/>
                </a:solidFill>
              </a:rPr>
              <a:t>Quickly developed as a mockup</a:t>
            </a:r>
          </a:p>
        </p:txBody>
      </p:sp>
    </p:spTree>
    <p:extLst>
      <p:ext uri="{BB962C8B-B14F-4D97-AF65-F5344CB8AC3E}">
        <p14:creationId xmlns:p14="http://schemas.microsoft.com/office/powerpoint/2010/main" val="2855436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E815-0191-4504-A64E-5ED364CE8A0A}"/>
              </a:ext>
            </a:extLst>
          </p:cNvPr>
          <p:cNvSpPr>
            <a:spLocks noGrp="1"/>
          </p:cNvSpPr>
          <p:nvPr>
            <p:ph type="title"/>
          </p:nvPr>
        </p:nvSpPr>
        <p:spPr/>
        <p:txBody>
          <a:bodyPr/>
          <a:lstStyle/>
          <a:p>
            <a:r>
              <a:rPr lang="en-IN" sz="3400" dirty="0"/>
              <a:t>Figure 1-2: Systems Development Life Cycle</a:t>
            </a:r>
          </a:p>
        </p:txBody>
      </p:sp>
      <p:pic>
        <p:nvPicPr>
          <p:cNvPr id="5" name="Picture 4" descr="It consists of the five following phases starting at the top. Planning, analysis, design, implementation, and maintenance. Arrows indicate transitions between phases.">
            <a:extLst>
              <a:ext uri="{FF2B5EF4-FFF2-40B4-BE49-F238E27FC236}">
                <a16:creationId xmlns:a16="http://schemas.microsoft.com/office/drawing/2014/main" id="{3F0E50A3-B481-4E29-B55F-E56FE8AE0F29}"/>
              </a:ext>
            </a:extLst>
          </p:cNvPr>
          <p:cNvPicPr>
            <a:picLocks noChangeAspect="1"/>
          </p:cNvPicPr>
          <p:nvPr/>
        </p:nvPicPr>
        <p:blipFill>
          <a:blip r:embed="rId2"/>
          <a:stretch>
            <a:fillRect/>
          </a:stretch>
        </p:blipFill>
        <p:spPr>
          <a:xfrm>
            <a:off x="1992588" y="1915073"/>
            <a:ext cx="5279594" cy="3804234"/>
          </a:xfrm>
          <a:prstGeom prst="rect">
            <a:avLst/>
          </a:prstGeom>
        </p:spPr>
      </p:pic>
    </p:spTree>
    <p:extLst>
      <p:ext uri="{BB962C8B-B14F-4D97-AF65-F5344CB8AC3E}">
        <p14:creationId xmlns:p14="http://schemas.microsoft.com/office/powerpoint/2010/main" val="36181707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Using Prototyping During Requirements Determination </a:t>
            </a:r>
            <a:r>
              <a:rPr lang="en-US" sz="2000" b="0" dirty="0"/>
              <a:t>(3 of 4)</a:t>
            </a:r>
            <a:endParaRPr lang="en-IN" sz="20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707502"/>
            <a:ext cx="8229600" cy="4228841"/>
          </a:xfrm>
        </p:spPr>
        <p:txBody>
          <a:bodyPr/>
          <a:lstStyle/>
          <a:p>
            <a:pPr indent="-256032"/>
            <a:r>
              <a:rPr lang="en-US" dirty="0"/>
              <a:t>Prototyping is most useful when:</a:t>
            </a:r>
          </a:p>
          <a:p>
            <a:pPr marL="740664" lvl="1" indent="-283464"/>
            <a:r>
              <a:rPr lang="en-US" dirty="0"/>
              <a:t>User requirements are not clear</a:t>
            </a:r>
          </a:p>
          <a:p>
            <a:pPr marL="740664" lvl="1" indent="-283464"/>
            <a:r>
              <a:rPr lang="en-US" dirty="0"/>
              <a:t>Few users are involved in the system</a:t>
            </a:r>
          </a:p>
          <a:p>
            <a:pPr marL="740664" lvl="1" indent="-283464"/>
            <a:r>
              <a:rPr lang="en-US" dirty="0"/>
              <a:t>Designs are complex and require concrete form to evaluate</a:t>
            </a:r>
          </a:p>
          <a:p>
            <a:pPr marL="740664" lvl="1" indent="-283464"/>
            <a:r>
              <a:rPr lang="en-US" dirty="0"/>
              <a:t>All want specific system requirements as communication problems have existed in the past</a:t>
            </a:r>
          </a:p>
          <a:p>
            <a:pPr marL="740664" lvl="1" indent="-283464"/>
            <a:r>
              <a:rPr lang="en-US" dirty="0"/>
              <a:t>Tools and data are readily available to rapidly build a prototype</a:t>
            </a:r>
          </a:p>
        </p:txBody>
      </p:sp>
    </p:spTree>
    <p:extLst>
      <p:ext uri="{BB962C8B-B14F-4D97-AF65-F5344CB8AC3E}">
        <p14:creationId xmlns:p14="http://schemas.microsoft.com/office/powerpoint/2010/main" val="9352143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Using Prototyping During Requirements Determination </a:t>
            </a:r>
            <a:r>
              <a:rPr lang="en-US" sz="2000" b="0" dirty="0"/>
              <a:t>(4 of 4)</a:t>
            </a:r>
            <a:endParaRPr lang="en-IN" sz="20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744824"/>
            <a:ext cx="8229600" cy="2979577"/>
          </a:xfrm>
        </p:spPr>
        <p:txBody>
          <a:bodyPr/>
          <a:lstStyle/>
          <a:p>
            <a:pPr indent="-256032"/>
            <a:r>
              <a:rPr lang="en-US" dirty="0"/>
              <a:t>Drawbacks of prototyping as a tool include:</a:t>
            </a:r>
          </a:p>
          <a:p>
            <a:pPr marL="740664" lvl="1" indent="-283464"/>
            <a:r>
              <a:rPr lang="en-US" dirty="0"/>
              <a:t>A tendency to avoid creating formal documentation</a:t>
            </a:r>
          </a:p>
          <a:p>
            <a:pPr marL="740664" lvl="1" indent="-283464"/>
            <a:r>
              <a:rPr lang="en-US" dirty="0"/>
              <a:t>Difficult to adapt to other potential users</a:t>
            </a:r>
          </a:p>
          <a:p>
            <a:pPr marL="740664" lvl="1" indent="-283464"/>
            <a:r>
              <a:rPr lang="en-US" dirty="0"/>
              <a:t>Built as standalones makes it difficult to adapt to other users</a:t>
            </a:r>
          </a:p>
          <a:p>
            <a:pPr marL="740664" lvl="1" indent="-283464"/>
            <a:r>
              <a:rPr lang="en-US" dirty="0"/>
              <a:t>S</a:t>
            </a:r>
            <a:r>
              <a:rPr lang="en-US" sz="100" dirty="0"/>
              <a:t> </a:t>
            </a:r>
            <a:r>
              <a:rPr lang="en-US" dirty="0"/>
              <a:t>D</a:t>
            </a:r>
            <a:r>
              <a:rPr lang="en-US" sz="100" dirty="0"/>
              <a:t> </a:t>
            </a:r>
            <a:r>
              <a:rPr lang="en-US" dirty="0"/>
              <a:t>L</a:t>
            </a:r>
            <a:r>
              <a:rPr lang="en-US" sz="100" dirty="0"/>
              <a:t> </a:t>
            </a:r>
            <a:r>
              <a:rPr lang="en-US" dirty="0"/>
              <a:t>C checks are often bypassed</a:t>
            </a:r>
          </a:p>
        </p:txBody>
      </p:sp>
    </p:spTree>
    <p:extLst>
      <p:ext uri="{BB962C8B-B14F-4D97-AF65-F5344CB8AC3E}">
        <p14:creationId xmlns:p14="http://schemas.microsoft.com/office/powerpoint/2010/main" val="3584473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229600" cy="4434275"/>
          </a:xfrm>
        </p:spPr>
        <p:txBody>
          <a:bodyPr/>
          <a:lstStyle/>
          <a:p>
            <a:pPr marL="432" indent="0">
              <a:buNone/>
            </a:pPr>
            <a:r>
              <a:rPr lang="en-US" sz="1800" b="1" dirty="0">
                <a:solidFill>
                  <a:srgbClr val="007FA3"/>
                </a:solidFill>
              </a:rPr>
              <a:t>3.1</a:t>
            </a:r>
            <a:r>
              <a:rPr lang="en-US" sz="1800" dirty="0"/>
              <a:t> Describe options for designing and conducting interviews and developing a plan for conducting an interview to determine system requirements</a:t>
            </a:r>
          </a:p>
          <a:p>
            <a:pPr marL="432" indent="0">
              <a:buNone/>
            </a:pPr>
            <a:r>
              <a:rPr lang="en-US" sz="1800" b="1" dirty="0">
                <a:solidFill>
                  <a:srgbClr val="007FA3"/>
                </a:solidFill>
              </a:rPr>
              <a:t>3.2</a:t>
            </a:r>
            <a:r>
              <a:rPr lang="en-US" sz="1800" b="1" dirty="0">
                <a:solidFill>
                  <a:schemeClr val="accent1"/>
                </a:solidFill>
              </a:rPr>
              <a:t> </a:t>
            </a:r>
            <a:r>
              <a:rPr lang="en-US" sz="1800" dirty="0"/>
              <a:t>Explain the advantages and pitfalls of observing workers and analyzing business documents to determine system requirements</a:t>
            </a:r>
          </a:p>
          <a:p>
            <a:pPr marL="432" indent="0">
              <a:buNone/>
            </a:pPr>
            <a:r>
              <a:rPr lang="en-US" sz="1800" b="1" dirty="0">
                <a:solidFill>
                  <a:srgbClr val="007FA3"/>
                </a:solidFill>
              </a:rPr>
              <a:t>3.3</a:t>
            </a:r>
            <a:r>
              <a:rPr lang="en-US" sz="1800" dirty="0"/>
              <a:t> Explain how computing can provide support for requirements determination</a:t>
            </a:r>
          </a:p>
          <a:p>
            <a:pPr marL="432" indent="0">
              <a:buNone/>
            </a:pPr>
            <a:r>
              <a:rPr lang="en-US" sz="1800" b="1" dirty="0">
                <a:solidFill>
                  <a:srgbClr val="007FA3"/>
                </a:solidFill>
              </a:rPr>
              <a:t>3.4</a:t>
            </a:r>
            <a:r>
              <a:rPr lang="en-US" sz="1800" b="1" dirty="0">
                <a:solidFill>
                  <a:schemeClr val="accent1"/>
                </a:solidFill>
              </a:rPr>
              <a:t> </a:t>
            </a:r>
            <a:r>
              <a:rPr lang="en-US" sz="1800" dirty="0"/>
              <a:t>Participate in and help plan a Joint Application Design session</a:t>
            </a:r>
          </a:p>
          <a:p>
            <a:pPr marL="432" indent="0">
              <a:buNone/>
            </a:pPr>
            <a:r>
              <a:rPr lang="en-US" sz="1800" b="1" dirty="0">
                <a:solidFill>
                  <a:srgbClr val="007FA3"/>
                </a:solidFill>
              </a:rPr>
              <a:t>3.5</a:t>
            </a:r>
            <a:r>
              <a:rPr lang="en-US" sz="1800" b="1" dirty="0">
                <a:solidFill>
                  <a:schemeClr val="accent1"/>
                </a:solidFill>
              </a:rPr>
              <a:t> </a:t>
            </a:r>
            <a:r>
              <a:rPr lang="en-US" sz="1800" dirty="0"/>
              <a:t>Use prototyping during requirements determination</a:t>
            </a:r>
          </a:p>
          <a:p>
            <a:pPr marL="432" indent="0">
              <a:buNone/>
            </a:pPr>
            <a:r>
              <a:rPr lang="en-US" sz="1800" b="1" dirty="0">
                <a:solidFill>
                  <a:srgbClr val="C00000"/>
                </a:solidFill>
              </a:rPr>
              <a:t>3.6 Describe contemporary approaches to requirements determination</a:t>
            </a:r>
          </a:p>
          <a:p>
            <a:pPr marL="432" indent="0">
              <a:buNone/>
            </a:pPr>
            <a:r>
              <a:rPr lang="en-US" sz="1800" b="1" dirty="0">
                <a:solidFill>
                  <a:srgbClr val="007FA3"/>
                </a:solidFill>
              </a:rPr>
              <a:t>3.7</a:t>
            </a:r>
            <a:r>
              <a:rPr lang="en-US" sz="1800" b="1" dirty="0">
                <a:solidFill>
                  <a:schemeClr val="accent1"/>
                </a:solidFill>
              </a:rPr>
              <a:t> </a:t>
            </a:r>
            <a:r>
              <a:rPr lang="en-US" sz="1800" dirty="0"/>
              <a:t>Understand how requirements determination techniques determination techniques apply to the development of electronic commerce applications</a:t>
            </a:r>
          </a:p>
        </p:txBody>
      </p:sp>
    </p:spTree>
    <p:extLst>
      <p:ext uri="{BB962C8B-B14F-4D97-AF65-F5344CB8AC3E}">
        <p14:creationId xmlns:p14="http://schemas.microsoft.com/office/powerpoint/2010/main" val="39717185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199" y="215371"/>
            <a:ext cx="8511309" cy="1097279"/>
          </a:xfrm>
        </p:spPr>
        <p:txBody>
          <a:bodyPr/>
          <a:lstStyle/>
          <a:p>
            <a:r>
              <a:rPr lang="en-US" sz="3400" dirty="0"/>
              <a:t>Business Process Reengineering (B</a:t>
            </a:r>
            <a:r>
              <a:rPr lang="en-US" sz="100" dirty="0"/>
              <a:t> </a:t>
            </a:r>
            <a:r>
              <a:rPr lang="en-US" sz="3400" dirty="0"/>
              <a:t>P</a:t>
            </a:r>
            <a:r>
              <a:rPr lang="en-US" sz="100" dirty="0"/>
              <a:t> </a:t>
            </a:r>
            <a:r>
              <a:rPr lang="en-US" sz="3400" dirty="0"/>
              <a:t>R)</a:t>
            </a:r>
            <a:endParaRPr lang="en-IN" sz="34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800808"/>
            <a:ext cx="8229600" cy="4320592"/>
          </a:xfrm>
        </p:spPr>
        <p:txBody>
          <a:bodyPr/>
          <a:lstStyle/>
          <a:p>
            <a:pPr indent="-256032"/>
            <a:r>
              <a:rPr lang="en-US" b="1" dirty="0"/>
              <a:t>Business process reengineering (B</a:t>
            </a:r>
            <a:r>
              <a:rPr lang="en-US" sz="100" b="1" dirty="0"/>
              <a:t> </a:t>
            </a:r>
            <a:r>
              <a:rPr lang="en-US" b="1" dirty="0"/>
              <a:t>P</a:t>
            </a:r>
            <a:r>
              <a:rPr lang="en-US" sz="100" b="1" dirty="0"/>
              <a:t> </a:t>
            </a:r>
            <a:r>
              <a:rPr lang="en-US" b="1" dirty="0"/>
              <a:t>R) </a:t>
            </a:r>
            <a:r>
              <a:rPr lang="en-US" dirty="0"/>
              <a:t>– search for, and implementation of, radical change in business processes to achieve breakthrough improvements in products and services</a:t>
            </a:r>
          </a:p>
          <a:p>
            <a:pPr lvl="1" indent="-283464"/>
            <a:r>
              <a:rPr lang="en-US" dirty="0"/>
              <a:t>Reorganize data flow to eliminate unnecessary steps</a:t>
            </a:r>
          </a:p>
          <a:p>
            <a:pPr lvl="1" indent="-283464"/>
            <a:r>
              <a:rPr lang="en-US" dirty="0"/>
              <a:t>Achieve synergy between previously separate steps</a:t>
            </a:r>
          </a:p>
          <a:p>
            <a:pPr lvl="1" indent="-283464"/>
            <a:r>
              <a:rPr lang="en-US" dirty="0"/>
              <a:t>Become more responsive to future changes</a:t>
            </a:r>
          </a:p>
          <a:p>
            <a:pPr lvl="1" indent="-283464"/>
            <a:r>
              <a:rPr lang="en-US" dirty="0"/>
              <a:t>Can be achieved through creative application of information technologies</a:t>
            </a:r>
          </a:p>
        </p:txBody>
      </p:sp>
    </p:spTree>
    <p:extLst>
      <p:ext uri="{BB962C8B-B14F-4D97-AF65-F5344CB8AC3E}">
        <p14:creationId xmlns:p14="http://schemas.microsoft.com/office/powerpoint/2010/main" val="3057437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15371"/>
            <a:ext cx="8343900" cy="1097279"/>
          </a:xfrm>
        </p:spPr>
        <p:txBody>
          <a:bodyPr/>
          <a:lstStyle/>
          <a:p>
            <a:r>
              <a:rPr lang="en-US" dirty="0"/>
              <a:t>Identifying Processes to Reengineer</a:t>
            </a:r>
            <a:endParaRPr lang="en-IN"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698171"/>
            <a:ext cx="8229600" cy="4423229"/>
          </a:xfrm>
        </p:spPr>
        <p:txBody>
          <a:bodyPr/>
          <a:lstStyle/>
          <a:p>
            <a:pPr indent="-256032"/>
            <a:r>
              <a:rPr lang="en-US" sz="2200" b="1" dirty="0">
                <a:solidFill>
                  <a:schemeClr val="tx1"/>
                </a:solidFill>
              </a:rPr>
              <a:t>Key business processes </a:t>
            </a:r>
            <a:r>
              <a:rPr lang="en-US" sz="2200" dirty="0"/>
              <a:t>– structured, measured set of activities designed to produce a specific output for a particular customer or market</a:t>
            </a:r>
          </a:p>
          <a:p>
            <a:pPr marL="740664" lvl="1" indent="-283464"/>
            <a:r>
              <a:rPr lang="en-US" sz="2200" dirty="0"/>
              <a:t>Focused on organizational outcome (e.g., products)</a:t>
            </a:r>
          </a:p>
          <a:p>
            <a:pPr marL="740664" lvl="1" indent="-283464"/>
            <a:r>
              <a:rPr lang="en-US" sz="2200" dirty="0"/>
              <a:t>Same techniques used as requirements determination</a:t>
            </a:r>
          </a:p>
          <a:p>
            <a:pPr indent="-256032"/>
            <a:r>
              <a:rPr lang="en-US" sz="2200" dirty="0"/>
              <a:t>Which activities need radical change?</a:t>
            </a:r>
          </a:p>
          <a:p>
            <a:pPr marL="740664" lvl="1" indent="-283464"/>
            <a:r>
              <a:rPr lang="en-US" sz="2200" dirty="0"/>
              <a:t>Importance of activity to delivering an outcome</a:t>
            </a:r>
          </a:p>
          <a:p>
            <a:pPr marL="740664" lvl="1" indent="-283464"/>
            <a:r>
              <a:rPr lang="en-US" sz="2200" dirty="0"/>
              <a:t>Feasibility of changing the activity</a:t>
            </a:r>
          </a:p>
          <a:p>
            <a:pPr marL="740664" lvl="1" indent="-283464"/>
            <a:r>
              <a:rPr lang="en-US" sz="2200" dirty="0"/>
              <a:t>Level of dysfunction of current activity</a:t>
            </a:r>
          </a:p>
        </p:txBody>
      </p:sp>
    </p:spTree>
    <p:extLst>
      <p:ext uri="{BB962C8B-B14F-4D97-AF65-F5344CB8AC3E}">
        <p14:creationId xmlns:p14="http://schemas.microsoft.com/office/powerpoint/2010/main" val="175819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15371"/>
            <a:ext cx="8343900" cy="1097279"/>
          </a:xfrm>
        </p:spPr>
        <p:txBody>
          <a:bodyPr/>
          <a:lstStyle/>
          <a:p>
            <a:r>
              <a:rPr lang="en-US" dirty="0"/>
              <a:t>Disruptive Technologies</a:t>
            </a:r>
            <a:endParaRPr lang="en-IN"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782147"/>
            <a:ext cx="8229600" cy="4339253"/>
          </a:xfrm>
        </p:spPr>
        <p:txBody>
          <a:bodyPr/>
          <a:lstStyle/>
          <a:p>
            <a:pPr indent="-256032"/>
            <a:r>
              <a:rPr lang="en-US" sz="2200" dirty="0"/>
              <a:t>Information technologies must be applied to radically improve business processes</a:t>
            </a:r>
          </a:p>
          <a:p>
            <a:pPr indent="-256032"/>
            <a:r>
              <a:rPr lang="en-US" sz="2200" b="1" dirty="0">
                <a:solidFill>
                  <a:schemeClr val="tx1"/>
                </a:solidFill>
              </a:rPr>
              <a:t>Induction</a:t>
            </a:r>
            <a:r>
              <a:rPr lang="en-US" sz="2200" dirty="0">
                <a:solidFill>
                  <a:schemeClr val="tx1"/>
                </a:solidFill>
              </a:rPr>
              <a:t> </a:t>
            </a:r>
            <a:r>
              <a:rPr lang="en-US" sz="2200" dirty="0"/>
              <a:t>– reasoning from the specific to the general</a:t>
            </a:r>
          </a:p>
          <a:p>
            <a:pPr marL="740664" lvl="1" indent="-283464"/>
            <a:r>
              <a:rPr lang="en-US" sz="2200" dirty="0"/>
              <a:t>Managers learn power of new technologies and ways to innovate and alter how work is done</a:t>
            </a:r>
          </a:p>
          <a:p>
            <a:pPr indent="-256032"/>
            <a:r>
              <a:rPr lang="en-US" sz="2200" b="1" dirty="0">
                <a:solidFill>
                  <a:schemeClr val="tx1"/>
                </a:solidFill>
              </a:rPr>
              <a:t>Disruptive technologies </a:t>
            </a:r>
            <a:r>
              <a:rPr lang="en-US" sz="2200" dirty="0">
                <a:solidFill>
                  <a:schemeClr val="tx1"/>
                </a:solidFill>
              </a:rPr>
              <a:t>– </a:t>
            </a:r>
            <a:r>
              <a:rPr lang="en-US" sz="2200" dirty="0"/>
              <a:t>technologies that enable breaking long-held business rules that inhibit organizations from making radical business changes</a:t>
            </a:r>
          </a:p>
        </p:txBody>
      </p:sp>
    </p:spTree>
    <p:extLst>
      <p:ext uri="{BB962C8B-B14F-4D97-AF65-F5344CB8AC3E}">
        <p14:creationId xmlns:p14="http://schemas.microsoft.com/office/powerpoint/2010/main" val="1616766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15371"/>
            <a:ext cx="8229600" cy="1318461"/>
          </a:xfrm>
        </p:spPr>
        <p:txBody>
          <a:bodyPr/>
          <a:lstStyle/>
          <a:p>
            <a:r>
              <a:rPr lang="en-US" sz="2800" dirty="0"/>
              <a:t>Long-Held Organizational Rules That Are Being Eliminated through Disruptive Technologies</a:t>
            </a:r>
            <a:endParaRPr lang="en-IN" sz="2800" dirty="0"/>
          </a:p>
        </p:txBody>
      </p:sp>
      <p:graphicFrame>
        <p:nvGraphicFramePr>
          <p:cNvPr id="2" name="Table 1">
            <a:extLst>
              <a:ext uri="{FF2B5EF4-FFF2-40B4-BE49-F238E27FC236}">
                <a16:creationId xmlns:a16="http://schemas.microsoft.com/office/drawing/2014/main" id="{66FF0D11-E3CC-4219-91E9-653CDC45F514}"/>
              </a:ext>
            </a:extLst>
          </p:cNvPr>
          <p:cNvGraphicFramePr>
            <a:graphicFrameLocks noGrp="1"/>
          </p:cNvGraphicFramePr>
          <p:nvPr>
            <p:extLst/>
          </p:nvPr>
        </p:nvGraphicFramePr>
        <p:xfrm>
          <a:off x="469900" y="1854200"/>
          <a:ext cx="8305800" cy="3850640"/>
        </p:xfrm>
        <a:graphic>
          <a:graphicData uri="http://schemas.openxmlformats.org/drawingml/2006/table">
            <a:tbl>
              <a:tblPr firstRow="1" bandRow="1">
                <a:tableStyleId>{2D5ABB26-0587-4C30-8999-92F81FD0307C}</a:tableStyleId>
              </a:tblPr>
              <a:tblGrid>
                <a:gridCol w="4102100">
                  <a:extLst>
                    <a:ext uri="{9D8B030D-6E8A-4147-A177-3AD203B41FA5}">
                      <a16:colId xmlns:a16="http://schemas.microsoft.com/office/drawing/2014/main" val="2019804401"/>
                    </a:ext>
                  </a:extLst>
                </a:gridCol>
                <a:gridCol w="4203700">
                  <a:extLst>
                    <a:ext uri="{9D8B030D-6E8A-4147-A177-3AD203B41FA5}">
                      <a16:colId xmlns:a16="http://schemas.microsoft.com/office/drawing/2014/main" val="3711368087"/>
                    </a:ext>
                  </a:extLst>
                </a:gridCol>
              </a:tblGrid>
              <a:tr h="370840">
                <a:tc>
                  <a:txBody>
                    <a:bodyPr/>
                    <a:lstStyle/>
                    <a:p>
                      <a:r>
                        <a:rPr lang="en-US" b="1" dirty="0"/>
                        <a:t>Rule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Disruptive Technology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912654"/>
                  </a:ext>
                </a:extLst>
              </a:tr>
              <a:tr h="370840">
                <a:tc>
                  <a:txBody>
                    <a:bodyPr/>
                    <a:lstStyle/>
                    <a:p>
                      <a:r>
                        <a:rPr lang="en-US" dirty="0"/>
                        <a:t>Information can appear in only one place at one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Distributed databases allow the sharing of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5001126"/>
                  </a:ext>
                </a:extLst>
              </a:tr>
              <a:tr h="370840">
                <a:tc>
                  <a:txBody>
                    <a:bodyPr/>
                    <a:lstStyle/>
                    <a:p>
                      <a:r>
                        <a:rPr lang="en-US" dirty="0"/>
                        <a:t>Businesses must choose between centralization and decentralization.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Advanced telecommunications networks can support dynamic organizational 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5500016"/>
                  </a:ext>
                </a:extLst>
              </a:tr>
              <a:tr h="370840">
                <a:tc>
                  <a:txBody>
                    <a:bodyPr/>
                    <a:lstStyle/>
                    <a:p>
                      <a:r>
                        <a:rPr lang="en-US" dirty="0"/>
                        <a:t>Managers must make all decisions.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Decision-support tools can aid nonmanagers.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2608374"/>
                  </a:ext>
                </a:extLst>
              </a:tr>
              <a:tr h="370840">
                <a:tc>
                  <a:txBody>
                    <a:bodyPr/>
                    <a:lstStyle/>
                    <a:p>
                      <a:r>
                        <a:rPr lang="en-US" dirty="0"/>
                        <a:t>Field personnel need offices where they can receive, store, retrieve, and transmit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Wireless data communication and portable computers provide a “virtual” office for workers.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540769"/>
                  </a:ext>
                </a:extLst>
              </a:tr>
              <a:tr h="370840">
                <a:tc>
                  <a:txBody>
                    <a:bodyPr/>
                    <a:lstStyle/>
                    <a:p>
                      <a:r>
                        <a:rPr lang="en-US" dirty="0"/>
                        <a:t>The best contact with a potential buyer is personal contact.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Interactive communication technologies allow complex messaging capabilities.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6089021"/>
                  </a:ext>
                </a:extLst>
              </a:tr>
              <a:tr h="370840">
                <a:tc>
                  <a:txBody>
                    <a:bodyPr/>
                    <a:lstStyle/>
                    <a:p>
                      <a:r>
                        <a:rPr lang="en-US" dirty="0"/>
                        <a:t>You have to find out where things 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Automatic identification and tracking technology knows were things 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1244386"/>
                  </a:ext>
                </a:extLst>
              </a:tr>
              <a:tr h="370840">
                <a:tc>
                  <a:txBody>
                    <a:bodyPr/>
                    <a:lstStyle/>
                    <a:p>
                      <a:r>
                        <a:rPr lang="en-US" dirty="0"/>
                        <a:t>Plans get revised periodically.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High-performing computing can provide real-time updating.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119122"/>
                  </a:ext>
                </a:extLst>
              </a:tr>
            </a:tbl>
          </a:graphicData>
        </a:graphic>
      </p:graphicFrame>
    </p:spTree>
    <p:extLst>
      <p:ext uri="{BB962C8B-B14F-4D97-AF65-F5344CB8AC3E}">
        <p14:creationId xmlns:p14="http://schemas.microsoft.com/office/powerpoint/2010/main" val="41538074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15371"/>
            <a:ext cx="8343900" cy="1097279"/>
          </a:xfrm>
        </p:spPr>
        <p:txBody>
          <a:bodyPr/>
          <a:lstStyle/>
          <a:p>
            <a:r>
              <a:rPr lang="en-US" sz="3400" dirty="0"/>
              <a:t>Requirements Determination Using Agile Methodologies</a:t>
            </a:r>
            <a:endParaRPr lang="en-IN" sz="34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791478"/>
            <a:ext cx="8229600" cy="3288522"/>
          </a:xfrm>
        </p:spPr>
        <p:txBody>
          <a:bodyPr/>
          <a:lstStyle/>
          <a:p>
            <a:pPr indent="-256032"/>
            <a:r>
              <a:rPr lang="en-US" sz="2200" dirty="0"/>
              <a:t>Continual user involvement replaces the S</a:t>
            </a:r>
            <a:r>
              <a:rPr lang="en-US" sz="100" dirty="0"/>
              <a:t> </a:t>
            </a:r>
            <a:r>
              <a:rPr lang="en-US" sz="2200" dirty="0"/>
              <a:t>D</a:t>
            </a:r>
            <a:r>
              <a:rPr lang="en-US" sz="100" dirty="0"/>
              <a:t> </a:t>
            </a:r>
            <a:r>
              <a:rPr lang="en-US" sz="2200" dirty="0"/>
              <a:t>L</a:t>
            </a:r>
            <a:r>
              <a:rPr lang="en-US" sz="100" dirty="0"/>
              <a:t> </a:t>
            </a:r>
            <a:r>
              <a:rPr lang="en-US" sz="2200" dirty="0"/>
              <a:t>C with iterative analyze—design—code—test cycle</a:t>
            </a:r>
          </a:p>
          <a:p>
            <a:pPr indent="-256032"/>
            <a:r>
              <a:rPr lang="en-US" sz="2200" dirty="0"/>
              <a:t>Agile usage-centered design focuses on user roles, goals, and tasks to achieve those goals (see table 6-7)</a:t>
            </a:r>
          </a:p>
          <a:p>
            <a:pPr indent="-256032"/>
            <a:r>
              <a:rPr lang="en-US" sz="2200" dirty="0"/>
              <a:t>The planning game is a stylized approach to development to maximize interaction between those who use and those who build the system</a:t>
            </a:r>
          </a:p>
        </p:txBody>
      </p:sp>
    </p:spTree>
    <p:extLst>
      <p:ext uri="{BB962C8B-B14F-4D97-AF65-F5344CB8AC3E}">
        <p14:creationId xmlns:p14="http://schemas.microsoft.com/office/powerpoint/2010/main" val="21173802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95C2-3F68-4330-BF66-41D1C8EFC587}"/>
              </a:ext>
            </a:extLst>
          </p:cNvPr>
          <p:cNvSpPr>
            <a:spLocks noGrp="1"/>
          </p:cNvSpPr>
          <p:nvPr>
            <p:ph type="title"/>
          </p:nvPr>
        </p:nvSpPr>
        <p:spPr/>
        <p:txBody>
          <a:bodyPr/>
          <a:lstStyle/>
          <a:p>
            <a:r>
              <a:rPr lang="en-US" sz="3400" dirty="0"/>
              <a:t>The Iterative Analysis-Design-Code-Test Cycle</a:t>
            </a:r>
          </a:p>
        </p:txBody>
      </p:sp>
      <p:pic>
        <p:nvPicPr>
          <p:cNvPr id="4" name="Picture 3" descr="It consists of the four following phases starting at the top. Analysis, design, code and test. Arrows indicate transitions between these phases.">
            <a:extLst>
              <a:ext uri="{FF2B5EF4-FFF2-40B4-BE49-F238E27FC236}">
                <a16:creationId xmlns:a16="http://schemas.microsoft.com/office/drawing/2014/main" id="{1CE77E15-3F25-46DE-9FE4-1B2B1908FD1D}"/>
              </a:ext>
            </a:extLst>
          </p:cNvPr>
          <p:cNvPicPr>
            <a:picLocks noChangeAspect="1"/>
          </p:cNvPicPr>
          <p:nvPr/>
        </p:nvPicPr>
        <p:blipFill>
          <a:blip r:embed="rId2"/>
          <a:stretch>
            <a:fillRect/>
          </a:stretch>
        </p:blipFill>
        <p:spPr>
          <a:xfrm>
            <a:off x="1483567" y="1740297"/>
            <a:ext cx="6344311" cy="4556495"/>
          </a:xfrm>
          <a:prstGeom prst="rect">
            <a:avLst/>
          </a:prstGeom>
        </p:spPr>
      </p:pic>
    </p:spTree>
    <p:extLst>
      <p:ext uri="{BB962C8B-B14F-4D97-AF65-F5344CB8AC3E}">
        <p14:creationId xmlns:p14="http://schemas.microsoft.com/office/powerpoint/2010/main" val="23642349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95C2-3F68-4330-BF66-41D1C8EFC587}"/>
              </a:ext>
            </a:extLst>
          </p:cNvPr>
          <p:cNvSpPr>
            <a:spLocks noGrp="1"/>
          </p:cNvSpPr>
          <p:nvPr>
            <p:ph type="title"/>
          </p:nvPr>
        </p:nvSpPr>
        <p:spPr/>
        <p:txBody>
          <a:bodyPr/>
          <a:lstStyle/>
          <a:p>
            <a:r>
              <a:rPr lang="en-US" sz="2800" dirty="0"/>
              <a:t>Steps in the Agile Usage-Centered Design Method for Requirements Determination</a:t>
            </a:r>
          </a:p>
        </p:txBody>
      </p:sp>
      <p:graphicFrame>
        <p:nvGraphicFramePr>
          <p:cNvPr id="3" name="Table 2">
            <a:extLst>
              <a:ext uri="{FF2B5EF4-FFF2-40B4-BE49-F238E27FC236}">
                <a16:creationId xmlns:a16="http://schemas.microsoft.com/office/drawing/2014/main" id="{5F85304C-D65E-4625-98D9-E4740CA8B50C}"/>
              </a:ext>
            </a:extLst>
          </p:cNvPr>
          <p:cNvGraphicFramePr>
            <a:graphicFrameLocks noGrp="1"/>
          </p:cNvGraphicFramePr>
          <p:nvPr>
            <p:extLst/>
          </p:nvPr>
        </p:nvGraphicFramePr>
        <p:xfrm>
          <a:off x="512618" y="1660238"/>
          <a:ext cx="8409709" cy="4527202"/>
        </p:xfrm>
        <a:graphic>
          <a:graphicData uri="http://schemas.openxmlformats.org/drawingml/2006/table">
            <a:tbl>
              <a:tblPr firstRow="1" bandRow="1">
                <a:tableStyleId>{2D5ABB26-0587-4C30-8999-92F81FD0307C}</a:tableStyleId>
              </a:tblPr>
              <a:tblGrid>
                <a:gridCol w="8409709">
                  <a:extLst>
                    <a:ext uri="{9D8B030D-6E8A-4147-A177-3AD203B41FA5}">
                      <a16:colId xmlns:a16="http://schemas.microsoft.com/office/drawing/2014/main" val="1158139917"/>
                    </a:ext>
                  </a:extLst>
                </a:gridCol>
              </a:tblGrid>
              <a:tr h="320962">
                <a:tc>
                  <a:txBody>
                    <a:bodyPr/>
                    <a:lstStyle/>
                    <a:p>
                      <a:r>
                        <a:rPr lang="en-US" sz="1200" b="1" dirty="0">
                          <a:latin typeface="+mn-lt"/>
                        </a:rPr>
                        <a:t>Steps in the Agile Usage-Centered Design Method for Requirements Determination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31139"/>
                  </a:ext>
                </a:extLst>
              </a:tr>
              <a:tr h="370840">
                <a:tc>
                  <a:txBody>
                    <a:bodyPr/>
                    <a:lstStyle/>
                    <a:p>
                      <a:pPr marL="432000" indent="-432000">
                        <a:spcBef>
                          <a:spcPts val="1500"/>
                        </a:spcBef>
                        <a:buClr>
                          <a:srgbClr val="007FA3"/>
                        </a:buClr>
                        <a:buFont typeface="+mj-lt"/>
                        <a:buAutoNum type="arabicPeriod"/>
                      </a:pPr>
                      <a:r>
                        <a:rPr lang="en-US" sz="1200" b="0" i="0" u="none" strike="noStrike" cap="none" baseline="0" dirty="0">
                          <a:solidFill>
                            <a:schemeClr val="dk1"/>
                          </a:solidFill>
                          <a:latin typeface="+mn-lt"/>
                          <a:ea typeface="Arial"/>
                          <a:cs typeface="Arial"/>
                          <a:sym typeface="Arial"/>
                        </a:rPr>
                        <a:t>Gather a group of people, including analysts, users, programmers, and testing staff, and sequester them in a room to collaborate on this design. Include a facilitator who knows this process.</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004426"/>
                  </a:ext>
                </a:extLst>
              </a:tr>
              <a:tr h="370840">
                <a:tc>
                  <a:txBody>
                    <a:bodyPr/>
                    <a:lstStyle/>
                    <a:p>
                      <a:pPr marL="432000" indent="-432000">
                        <a:spcBef>
                          <a:spcPts val="1500"/>
                        </a:spcBef>
                        <a:buClr>
                          <a:srgbClr val="007FA3"/>
                        </a:buClr>
                        <a:buFont typeface="+mj-lt"/>
                        <a:buAutoNum type="arabicPeriod" startAt="2"/>
                      </a:pPr>
                      <a:r>
                        <a:rPr lang="en-US" sz="1200" b="0" i="0" u="none" strike="noStrike" cap="none" baseline="0" dirty="0">
                          <a:solidFill>
                            <a:schemeClr val="dk1"/>
                          </a:solidFill>
                          <a:latin typeface="+mn-lt"/>
                          <a:ea typeface="Arial"/>
                          <a:cs typeface="Arial"/>
                          <a:sym typeface="Arial"/>
                        </a:rPr>
                        <a:t>Give everyone a chance to vent about the current system and to talk about the features everyone wants in the new system. Record all of the complaints and suggestions for change on whiteboards or flip charts for everyone to see.</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768096"/>
                  </a:ext>
                </a:extLst>
              </a:tr>
              <a:tr h="370840">
                <a:tc>
                  <a:txBody>
                    <a:bodyPr/>
                    <a:lstStyle/>
                    <a:p>
                      <a:pPr marL="432000" indent="-432000">
                        <a:spcBef>
                          <a:spcPts val="1500"/>
                        </a:spcBef>
                        <a:buClr>
                          <a:srgbClr val="007FA3"/>
                        </a:buClr>
                        <a:buFont typeface="+mj-lt"/>
                        <a:buAutoNum type="arabicPeriod" startAt="3"/>
                      </a:pPr>
                      <a:r>
                        <a:rPr lang="en-US" sz="1200" b="0" i="0" u="none" strike="noStrike" cap="none" baseline="0" dirty="0">
                          <a:solidFill>
                            <a:schemeClr val="dk1"/>
                          </a:solidFill>
                          <a:latin typeface="+mn-lt"/>
                          <a:ea typeface="Arial"/>
                          <a:cs typeface="Arial"/>
                          <a:sym typeface="Arial"/>
                        </a:rPr>
                        <a:t>Determine what the most important user roles would be. Determine who will be using the system and what their goals are for using the system. Write the roles on 3 × 5 cards. Sort the cards so that similar roles are close to each other. Patton (2002) calls this a </a:t>
                      </a:r>
                      <a:r>
                        <a:rPr lang="en-US" sz="1200" b="1" i="0" u="none" strike="noStrike" cap="none" baseline="0" dirty="0">
                          <a:solidFill>
                            <a:schemeClr val="dk1"/>
                          </a:solidFill>
                          <a:latin typeface="+mn-lt"/>
                          <a:ea typeface="Arial"/>
                          <a:cs typeface="Arial"/>
                          <a:sym typeface="Arial"/>
                        </a:rPr>
                        <a:t>role model.</a:t>
                      </a:r>
                      <a:endParaRPr lang="en-US" sz="1200" b="1" i="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706211"/>
                  </a:ext>
                </a:extLst>
              </a:tr>
              <a:tr h="370840">
                <a:tc>
                  <a:txBody>
                    <a:bodyPr/>
                    <a:lstStyle/>
                    <a:p>
                      <a:pPr marL="432000" indent="-432000">
                        <a:spcBef>
                          <a:spcPts val="1500"/>
                        </a:spcBef>
                        <a:buClr>
                          <a:srgbClr val="007FA3"/>
                        </a:buClr>
                        <a:buFont typeface="+mj-lt"/>
                        <a:buAutoNum type="arabicPeriod" startAt="4"/>
                      </a:pPr>
                      <a:r>
                        <a:rPr lang="en-US" sz="1200" b="0" i="0" u="none" strike="noStrike" cap="none" baseline="0" dirty="0">
                          <a:solidFill>
                            <a:schemeClr val="dk1"/>
                          </a:solidFill>
                          <a:latin typeface="+mn-lt"/>
                          <a:ea typeface="Arial"/>
                          <a:cs typeface="Arial"/>
                          <a:sym typeface="Arial"/>
                        </a:rPr>
                        <a:t>Determine what tasks user roles will have to complete in order to achieve their goals. Write these down on 3 × 5 cards. Order tasks by importance and then by frequency. Place the cards together based on how similar the tasks are to each other. Patton calls this a </a:t>
                      </a:r>
                      <a:r>
                        <a:rPr lang="en-US" sz="1200" b="1" i="0" u="none" strike="noStrike" cap="none" baseline="0" dirty="0">
                          <a:solidFill>
                            <a:schemeClr val="dk1"/>
                          </a:solidFill>
                          <a:latin typeface="+mn-lt"/>
                          <a:ea typeface="Arial"/>
                          <a:cs typeface="Arial"/>
                          <a:sym typeface="Arial"/>
                        </a:rPr>
                        <a:t>task model.</a:t>
                      </a:r>
                      <a:endParaRPr lang="en-US" sz="1200" b="1" i="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9845568"/>
                  </a:ext>
                </a:extLst>
              </a:tr>
              <a:tr h="370840">
                <a:tc>
                  <a:txBody>
                    <a:bodyPr/>
                    <a:lstStyle/>
                    <a:p>
                      <a:pPr marL="432000" indent="-432000">
                        <a:spcBef>
                          <a:spcPts val="1500"/>
                        </a:spcBef>
                        <a:buClr>
                          <a:srgbClr val="007FA3"/>
                        </a:buClr>
                        <a:buFont typeface="+mj-lt"/>
                        <a:buAutoNum type="arabicPeriod" startAt="5"/>
                      </a:pPr>
                      <a:r>
                        <a:rPr lang="en-US" sz="1200" b="0" i="0" u="none" strike="noStrike" cap="none" baseline="0" dirty="0">
                          <a:solidFill>
                            <a:schemeClr val="dk1"/>
                          </a:solidFill>
                          <a:latin typeface="+mn-lt"/>
                          <a:ea typeface="Arial"/>
                          <a:cs typeface="Arial"/>
                          <a:sym typeface="Arial"/>
                        </a:rPr>
                        <a:t>Task cards will be grouped together on the table based on their similarity. Grab a stack of cards. This is called an </a:t>
                      </a:r>
                      <a:r>
                        <a:rPr lang="en-US" sz="1200" b="1" i="0" u="none" strike="noStrike" cap="none" baseline="0" dirty="0">
                          <a:solidFill>
                            <a:schemeClr val="dk1"/>
                          </a:solidFill>
                          <a:latin typeface="+mn-lt"/>
                          <a:ea typeface="Arial"/>
                          <a:cs typeface="Arial"/>
                          <a:sym typeface="Arial"/>
                        </a:rPr>
                        <a:t>interaction context.</a:t>
                      </a:r>
                      <a:endParaRPr lang="en-US" sz="1200" b="1" i="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222704"/>
                  </a:ext>
                </a:extLst>
              </a:tr>
              <a:tr h="370840">
                <a:tc>
                  <a:txBody>
                    <a:bodyPr/>
                    <a:lstStyle/>
                    <a:p>
                      <a:pPr marL="432000" indent="-432000">
                        <a:spcBef>
                          <a:spcPts val="1500"/>
                        </a:spcBef>
                        <a:buClr>
                          <a:srgbClr val="007FA3"/>
                        </a:buClr>
                        <a:buFont typeface="+mj-lt"/>
                        <a:buAutoNum type="arabicPeriod" startAt="6"/>
                      </a:pPr>
                      <a:r>
                        <a:rPr lang="en-US" sz="1200" b="0" i="0" u="none" strike="noStrike" cap="none" baseline="0" dirty="0">
                          <a:solidFill>
                            <a:schemeClr val="dk1"/>
                          </a:solidFill>
                          <a:latin typeface="+mn-lt"/>
                          <a:ea typeface="Arial"/>
                          <a:cs typeface="Arial"/>
                          <a:sym typeface="Arial"/>
                        </a:rPr>
                        <a:t>For each task card in the interaction context, write a description of the task directly on the task card. List the steps that are necessary to complete the task. Keep the descriptions conversational to make them easy to read. Simplify.</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5536285"/>
                  </a:ext>
                </a:extLst>
              </a:tr>
              <a:tr h="370840">
                <a:tc>
                  <a:txBody>
                    <a:bodyPr/>
                    <a:lstStyle/>
                    <a:p>
                      <a:pPr marL="432000" indent="-432000">
                        <a:spcBef>
                          <a:spcPts val="1500"/>
                        </a:spcBef>
                        <a:buClr>
                          <a:srgbClr val="007FA3"/>
                        </a:buClr>
                        <a:buFont typeface="+mj-lt"/>
                        <a:buAutoNum type="arabicPeriod" startAt="7"/>
                      </a:pPr>
                      <a:r>
                        <a:rPr lang="en-US" sz="1200" b="0" i="0" u="none" strike="noStrike" cap="none" baseline="0" dirty="0">
                          <a:solidFill>
                            <a:schemeClr val="dk1"/>
                          </a:solidFill>
                          <a:latin typeface="+mn-lt"/>
                          <a:ea typeface="Arial"/>
                          <a:cs typeface="Arial"/>
                          <a:sym typeface="Arial"/>
                        </a:rPr>
                        <a:t>Treat each stack as a tentative set of tasks to be supported by a single aspect of the user interface, such as a screen, page, or dialogue, and create a paper-and-pencil prototype for that part of the interface. Show the basic size and placement of the screen components.</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046593"/>
                  </a:ext>
                </a:extLst>
              </a:tr>
              <a:tr h="370840">
                <a:tc>
                  <a:txBody>
                    <a:bodyPr/>
                    <a:lstStyle/>
                    <a:p>
                      <a:pPr marL="432000" indent="-432000">
                        <a:spcBef>
                          <a:spcPts val="1500"/>
                        </a:spcBef>
                        <a:buClr>
                          <a:srgbClr val="007FA3"/>
                        </a:buClr>
                        <a:buFont typeface="+mj-lt"/>
                        <a:buAutoNum type="arabicPeriod" startAt="8"/>
                      </a:pPr>
                      <a:r>
                        <a:rPr lang="en-US" sz="1200" b="0" i="0" u="none" strike="noStrike" cap="none" baseline="0" dirty="0">
                          <a:solidFill>
                            <a:schemeClr val="dk1"/>
                          </a:solidFill>
                          <a:latin typeface="+mn-lt"/>
                          <a:ea typeface="Arial"/>
                          <a:cs typeface="Arial"/>
                          <a:sym typeface="Arial"/>
                        </a:rPr>
                        <a:t>Take on a user role and step through each task in the interaction context as modeled in the paper-and-pencil prototype. Make sure the user role can achieve its goals by using the prototype. Refine the prototype accordingly.</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5730562"/>
                  </a:ext>
                </a:extLst>
              </a:tr>
            </a:tbl>
          </a:graphicData>
        </a:graphic>
      </p:graphicFrame>
    </p:spTree>
    <p:extLst>
      <p:ext uri="{BB962C8B-B14F-4D97-AF65-F5344CB8AC3E}">
        <p14:creationId xmlns:p14="http://schemas.microsoft.com/office/powerpoint/2010/main" val="3245701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73E8-3FD5-477C-B0A1-1CEE7200C0F9}"/>
              </a:ext>
            </a:extLst>
          </p:cNvPr>
          <p:cNvSpPr>
            <a:spLocks noGrp="1"/>
          </p:cNvSpPr>
          <p:nvPr>
            <p:ph type="title"/>
          </p:nvPr>
        </p:nvSpPr>
        <p:spPr/>
        <p:txBody>
          <a:bodyPr/>
          <a:lstStyle/>
          <a:p>
            <a:r>
              <a:rPr lang="en-IN" dirty="0"/>
              <a:t>Evolutionary Model</a:t>
            </a:r>
          </a:p>
        </p:txBody>
      </p:sp>
      <p:sp>
        <p:nvSpPr>
          <p:cNvPr id="3" name="Content Placeholder 2">
            <a:extLst>
              <a:ext uri="{FF2B5EF4-FFF2-40B4-BE49-F238E27FC236}">
                <a16:creationId xmlns:a16="http://schemas.microsoft.com/office/drawing/2014/main" id="{5A680E89-5F4A-4FAB-984F-8ADE4EA330A8}"/>
              </a:ext>
            </a:extLst>
          </p:cNvPr>
          <p:cNvSpPr>
            <a:spLocks noGrp="1"/>
          </p:cNvSpPr>
          <p:nvPr>
            <p:ph sz="quarter" idx="13"/>
          </p:nvPr>
        </p:nvSpPr>
        <p:spPr>
          <a:xfrm>
            <a:off x="457200" y="1556327"/>
            <a:ext cx="8229600" cy="746926"/>
          </a:xfrm>
        </p:spPr>
        <p:txBody>
          <a:bodyPr/>
          <a:lstStyle/>
          <a:p>
            <a:pPr marL="432" indent="0">
              <a:buNone/>
            </a:pPr>
            <a:r>
              <a:rPr lang="en-IN" b="1" dirty="0"/>
              <a:t>1.2</a:t>
            </a:r>
            <a:r>
              <a:rPr lang="en-IN" dirty="0"/>
              <a:t> Describe the information systems development life cycle (S</a:t>
            </a:r>
            <a:r>
              <a:rPr lang="en-IN" sz="100" dirty="0"/>
              <a:t> </a:t>
            </a:r>
            <a:r>
              <a:rPr lang="en-IN" dirty="0"/>
              <a:t>D</a:t>
            </a:r>
            <a:r>
              <a:rPr lang="en-IN" sz="100" dirty="0"/>
              <a:t> </a:t>
            </a:r>
            <a:r>
              <a:rPr lang="en-IN" dirty="0"/>
              <a:t>L</a:t>
            </a:r>
            <a:r>
              <a:rPr lang="en-IN" sz="100" dirty="0"/>
              <a:t> </a:t>
            </a:r>
            <a:r>
              <a:rPr lang="en-IN" dirty="0"/>
              <a:t>C)</a:t>
            </a:r>
          </a:p>
        </p:txBody>
      </p:sp>
      <p:sp>
        <p:nvSpPr>
          <p:cNvPr id="4" name="Content Placeholder 3">
            <a:extLst>
              <a:ext uri="{FF2B5EF4-FFF2-40B4-BE49-F238E27FC236}">
                <a16:creationId xmlns:a16="http://schemas.microsoft.com/office/drawing/2014/main" id="{11AACE7E-7381-4E79-AF0C-694AA37957E0}"/>
              </a:ext>
            </a:extLst>
          </p:cNvPr>
          <p:cNvSpPr>
            <a:spLocks noGrp="1"/>
          </p:cNvSpPr>
          <p:nvPr>
            <p:ph sz="quarter" idx="14"/>
          </p:nvPr>
        </p:nvSpPr>
        <p:spPr>
          <a:xfrm>
            <a:off x="457200" y="2432650"/>
            <a:ext cx="8229600" cy="2976173"/>
          </a:xfrm>
        </p:spPr>
        <p:txBody>
          <a:bodyPr/>
          <a:lstStyle/>
          <a:p>
            <a:r>
              <a:rPr lang="en-IN" dirty="0"/>
              <a:t>A spiral process in which one is constantly cycling through phases at different levels</a:t>
            </a:r>
          </a:p>
        </p:txBody>
      </p:sp>
    </p:spTree>
    <p:extLst>
      <p:ext uri="{BB962C8B-B14F-4D97-AF65-F5344CB8AC3E}">
        <p14:creationId xmlns:p14="http://schemas.microsoft.com/office/powerpoint/2010/main" val="10302204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95C2-3F68-4330-BF66-41D1C8EFC587}"/>
              </a:ext>
            </a:extLst>
          </p:cNvPr>
          <p:cNvSpPr>
            <a:spLocks noGrp="1"/>
          </p:cNvSpPr>
          <p:nvPr>
            <p:ph type="title"/>
          </p:nvPr>
        </p:nvSpPr>
        <p:spPr/>
        <p:txBody>
          <a:bodyPr/>
          <a:lstStyle/>
          <a:p>
            <a:r>
              <a:rPr lang="en-US" sz="3400" dirty="0" err="1"/>
              <a:t>eXtreme</a:t>
            </a:r>
            <a:r>
              <a:rPr lang="en-US" sz="3400" dirty="0"/>
              <a:t> Programming’s Planning Game</a:t>
            </a:r>
          </a:p>
        </p:txBody>
      </p:sp>
      <p:pic>
        <p:nvPicPr>
          <p:cNvPr id="5" name="Picture 4" descr="The extreme Programming Planning Game has three following phases. Exploration, commitment, and steering. In exploration phase, business writes a story card, development provides an estimate. A photograph shows a group of people in discussion. In commitment phase, business sorts stories by necessity, while development sorts stories by risk, and business chooses stories for next release.  A photograph shows a group of people in discussion. Then, business chooses stories for next release. In steering phase, business reviews progress. Then business and development adjust plan. A photograph shows 4 business people as they sit a table and look at a laptop. ">
            <a:extLst>
              <a:ext uri="{FF2B5EF4-FFF2-40B4-BE49-F238E27FC236}">
                <a16:creationId xmlns:a16="http://schemas.microsoft.com/office/drawing/2014/main" id="{9B11A277-6602-4277-A747-9BE5CB8E6B17}"/>
              </a:ext>
            </a:extLst>
          </p:cNvPr>
          <p:cNvPicPr>
            <a:picLocks noChangeAspect="1"/>
          </p:cNvPicPr>
          <p:nvPr/>
        </p:nvPicPr>
        <p:blipFill>
          <a:blip r:embed="rId2"/>
          <a:stretch>
            <a:fillRect/>
          </a:stretch>
        </p:blipFill>
        <p:spPr>
          <a:xfrm>
            <a:off x="975048" y="1819496"/>
            <a:ext cx="7193903" cy="3676207"/>
          </a:xfrm>
          <a:prstGeom prst="rect">
            <a:avLst/>
          </a:prstGeom>
        </p:spPr>
      </p:pic>
      <p:sp>
        <p:nvSpPr>
          <p:cNvPr id="3" name="Content Placeholder 2">
            <a:extLst>
              <a:ext uri="{FF2B5EF4-FFF2-40B4-BE49-F238E27FC236}">
                <a16:creationId xmlns:a16="http://schemas.microsoft.com/office/drawing/2014/main" id="{DBE9C263-097C-4E3E-B6F1-E1FF61F9E35A}"/>
              </a:ext>
            </a:extLst>
          </p:cNvPr>
          <p:cNvSpPr>
            <a:spLocks noGrp="1"/>
          </p:cNvSpPr>
          <p:nvPr>
            <p:ph sz="quarter" idx="13"/>
          </p:nvPr>
        </p:nvSpPr>
        <p:spPr>
          <a:xfrm>
            <a:off x="457200" y="6125029"/>
            <a:ext cx="8229600" cy="203200"/>
          </a:xfrm>
        </p:spPr>
        <p:txBody>
          <a:bodyPr/>
          <a:lstStyle/>
          <a:p>
            <a:pPr marL="432" indent="0">
              <a:buNone/>
            </a:pPr>
            <a:r>
              <a:rPr lang="en-US" sz="1200" dirty="0"/>
              <a:t>(</a:t>
            </a:r>
            <a:r>
              <a:rPr lang="en-US" sz="1200" b="1" dirty="0"/>
              <a:t>Sources: </a:t>
            </a:r>
            <a:r>
              <a:rPr lang="en-US" sz="1200" dirty="0"/>
              <a:t>Top to bottom: </a:t>
            </a:r>
            <a:r>
              <a:rPr lang="en-US" sz="1200" dirty="0" err="1"/>
              <a:t>imtmphoto</a:t>
            </a:r>
            <a:r>
              <a:rPr lang="en-US" sz="1200" dirty="0"/>
              <a:t>/ Shutterstock; </a:t>
            </a:r>
            <a:r>
              <a:rPr lang="en-US" sz="1200" dirty="0" err="1"/>
              <a:t>nenetus</a:t>
            </a:r>
            <a:r>
              <a:rPr lang="en-US" sz="1200" dirty="0"/>
              <a:t>/Fotolia; </a:t>
            </a:r>
            <a:r>
              <a:rPr lang="en-US" sz="1200" dirty="0" err="1"/>
              <a:t>rilueda</a:t>
            </a:r>
            <a:r>
              <a:rPr lang="en-US" sz="1200" dirty="0"/>
              <a:t>/Fotolia)</a:t>
            </a:r>
          </a:p>
        </p:txBody>
      </p:sp>
    </p:spTree>
    <p:extLst>
      <p:ext uri="{BB962C8B-B14F-4D97-AF65-F5344CB8AC3E}">
        <p14:creationId xmlns:p14="http://schemas.microsoft.com/office/powerpoint/2010/main" val="12819095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229600" cy="4434275"/>
          </a:xfrm>
        </p:spPr>
        <p:txBody>
          <a:bodyPr/>
          <a:lstStyle/>
          <a:p>
            <a:pPr marL="432" indent="0">
              <a:buNone/>
            </a:pPr>
            <a:r>
              <a:rPr lang="en-US" sz="1800" b="1" dirty="0">
                <a:solidFill>
                  <a:srgbClr val="007FA3"/>
                </a:solidFill>
              </a:rPr>
              <a:t>3.1</a:t>
            </a:r>
            <a:r>
              <a:rPr lang="en-US" sz="1800" dirty="0"/>
              <a:t> Describe options for designing and conducting interviews and developing a plan for conducting an interview to determine system requirements</a:t>
            </a:r>
          </a:p>
          <a:p>
            <a:pPr marL="432" indent="0">
              <a:buNone/>
            </a:pPr>
            <a:r>
              <a:rPr lang="en-US" sz="1800" b="1" dirty="0">
                <a:solidFill>
                  <a:srgbClr val="007FA3"/>
                </a:solidFill>
              </a:rPr>
              <a:t>3.2</a:t>
            </a:r>
            <a:r>
              <a:rPr lang="en-US" sz="1800" b="1" dirty="0">
                <a:solidFill>
                  <a:schemeClr val="accent1"/>
                </a:solidFill>
              </a:rPr>
              <a:t> </a:t>
            </a:r>
            <a:r>
              <a:rPr lang="en-US" sz="1800" dirty="0"/>
              <a:t>Explain the advantages and pitfalls of observing workers and analyzing business documents to determine system requirements</a:t>
            </a:r>
          </a:p>
          <a:p>
            <a:pPr marL="432" indent="0">
              <a:buNone/>
            </a:pPr>
            <a:r>
              <a:rPr lang="en-US" sz="1800" b="1" dirty="0">
                <a:solidFill>
                  <a:srgbClr val="007FA3"/>
                </a:solidFill>
              </a:rPr>
              <a:t>3.3</a:t>
            </a:r>
            <a:r>
              <a:rPr lang="en-US" sz="1800" dirty="0"/>
              <a:t> Explain how computing can provide support for requirements determination</a:t>
            </a:r>
          </a:p>
          <a:p>
            <a:pPr marL="432" indent="0">
              <a:buNone/>
            </a:pPr>
            <a:r>
              <a:rPr lang="en-US" sz="1800" b="1" dirty="0">
                <a:solidFill>
                  <a:srgbClr val="007FA3"/>
                </a:solidFill>
              </a:rPr>
              <a:t>3.4</a:t>
            </a:r>
            <a:r>
              <a:rPr lang="en-US" sz="1800" b="1" dirty="0">
                <a:solidFill>
                  <a:schemeClr val="accent1"/>
                </a:solidFill>
              </a:rPr>
              <a:t> </a:t>
            </a:r>
            <a:r>
              <a:rPr lang="en-US" sz="1800" dirty="0"/>
              <a:t>Participate in and help plan a Joint Application Design session</a:t>
            </a:r>
          </a:p>
          <a:p>
            <a:pPr marL="432" indent="0">
              <a:buNone/>
            </a:pPr>
            <a:r>
              <a:rPr lang="en-US" sz="1800" b="1" dirty="0">
                <a:solidFill>
                  <a:srgbClr val="007FA3"/>
                </a:solidFill>
              </a:rPr>
              <a:t>3.5</a:t>
            </a:r>
            <a:r>
              <a:rPr lang="en-US" sz="1800" b="1" dirty="0">
                <a:solidFill>
                  <a:schemeClr val="accent1"/>
                </a:solidFill>
              </a:rPr>
              <a:t> </a:t>
            </a:r>
            <a:r>
              <a:rPr lang="en-US" sz="1800" dirty="0"/>
              <a:t>Use prototyping during requirements determination</a:t>
            </a:r>
          </a:p>
          <a:p>
            <a:pPr marL="432" indent="0">
              <a:buNone/>
            </a:pPr>
            <a:r>
              <a:rPr lang="en-US" sz="1800" b="1" dirty="0">
                <a:solidFill>
                  <a:srgbClr val="007FA3"/>
                </a:solidFill>
              </a:rPr>
              <a:t>3.6</a:t>
            </a:r>
            <a:r>
              <a:rPr lang="en-US" sz="1800" dirty="0"/>
              <a:t> Describe contemporary approaches to requirements determination</a:t>
            </a:r>
          </a:p>
          <a:p>
            <a:pPr marL="432" indent="0">
              <a:buNone/>
            </a:pPr>
            <a:r>
              <a:rPr lang="en-US" sz="1800" b="1" dirty="0">
                <a:solidFill>
                  <a:srgbClr val="C00000"/>
                </a:solidFill>
              </a:rPr>
              <a:t>3.7 Understand how requirements determination techniques determination techniques apply to the development of electronic commerce applications</a:t>
            </a:r>
          </a:p>
        </p:txBody>
      </p:sp>
    </p:spTree>
    <p:extLst>
      <p:ext uri="{BB962C8B-B14F-4D97-AF65-F5344CB8AC3E}">
        <p14:creationId xmlns:p14="http://schemas.microsoft.com/office/powerpoint/2010/main" val="1025477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15371"/>
            <a:ext cx="8343900" cy="1097279"/>
          </a:xfrm>
        </p:spPr>
        <p:txBody>
          <a:bodyPr/>
          <a:lstStyle/>
          <a:p>
            <a:r>
              <a:rPr lang="en-US" sz="3400" dirty="0"/>
              <a:t>Electronic Commerce Applications: Determining System Requirements</a:t>
            </a:r>
            <a:endParaRPr lang="en-IN" sz="34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828800"/>
            <a:ext cx="8229600" cy="3546763"/>
          </a:xfrm>
        </p:spPr>
        <p:txBody>
          <a:bodyPr/>
          <a:lstStyle/>
          <a:p>
            <a:pPr indent="-256032"/>
            <a:r>
              <a:rPr lang="en-US" dirty="0"/>
              <a:t>Determining system requirements for Pine Valley Furniture’s WebStore</a:t>
            </a:r>
          </a:p>
          <a:p>
            <a:pPr marL="740664" lvl="1" indent="-283464"/>
            <a:r>
              <a:rPr lang="en-US" dirty="0"/>
              <a:t>System layout and navigation characteristics</a:t>
            </a:r>
          </a:p>
          <a:p>
            <a:pPr marL="740664" lvl="1" indent="-283464"/>
            <a:r>
              <a:rPr lang="en-US" dirty="0"/>
              <a:t>WebStore and site management system capabilities</a:t>
            </a:r>
          </a:p>
          <a:p>
            <a:pPr marL="740664" lvl="1" indent="-283464"/>
            <a:r>
              <a:rPr lang="en-US" dirty="0"/>
              <a:t>Customer and inventory information</a:t>
            </a:r>
          </a:p>
          <a:p>
            <a:pPr marL="740664" lvl="1" indent="-283464"/>
            <a:r>
              <a:rPr lang="en-US" dirty="0"/>
              <a:t>System prototype evolution</a:t>
            </a:r>
          </a:p>
        </p:txBody>
      </p:sp>
    </p:spTree>
    <p:extLst>
      <p:ext uri="{BB962C8B-B14F-4D97-AF65-F5344CB8AC3E}">
        <p14:creationId xmlns:p14="http://schemas.microsoft.com/office/powerpoint/2010/main" val="35320944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Desired Layout and Navigation Feature of WebStore</a:t>
            </a:r>
            <a:endParaRPr lang="en-IN" sz="3400" dirty="0"/>
          </a:p>
        </p:txBody>
      </p:sp>
      <p:graphicFrame>
        <p:nvGraphicFramePr>
          <p:cNvPr id="3" name="Table 2">
            <a:extLst>
              <a:ext uri="{FF2B5EF4-FFF2-40B4-BE49-F238E27FC236}">
                <a16:creationId xmlns:a16="http://schemas.microsoft.com/office/drawing/2014/main" id="{99CD16B8-D45F-44FE-AEFD-A22A8D5D4C86}"/>
              </a:ext>
            </a:extLst>
          </p:cNvPr>
          <p:cNvGraphicFramePr>
            <a:graphicFrameLocks noGrp="1"/>
          </p:cNvGraphicFramePr>
          <p:nvPr>
            <p:extLst/>
          </p:nvPr>
        </p:nvGraphicFramePr>
        <p:xfrm>
          <a:off x="568036" y="1865284"/>
          <a:ext cx="8257309" cy="3855720"/>
        </p:xfrm>
        <a:graphic>
          <a:graphicData uri="http://schemas.openxmlformats.org/drawingml/2006/table">
            <a:tbl>
              <a:tblPr firstRow="1" bandRow="1">
                <a:tableStyleId>{2D5ABB26-0587-4C30-8999-92F81FD0307C}</a:tableStyleId>
              </a:tblPr>
              <a:tblGrid>
                <a:gridCol w="4003964">
                  <a:extLst>
                    <a:ext uri="{9D8B030D-6E8A-4147-A177-3AD203B41FA5}">
                      <a16:colId xmlns:a16="http://schemas.microsoft.com/office/drawing/2014/main" val="553580519"/>
                    </a:ext>
                  </a:extLst>
                </a:gridCol>
                <a:gridCol w="4253345">
                  <a:extLst>
                    <a:ext uri="{9D8B030D-6E8A-4147-A177-3AD203B41FA5}">
                      <a16:colId xmlns:a16="http://schemas.microsoft.com/office/drawing/2014/main" val="45128052"/>
                    </a:ext>
                  </a:extLst>
                </a:gridCol>
              </a:tblGrid>
              <a:tr h="5176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Desired Layout and Navigation Feature of WebStore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Desired Layout and Navigation Feature of WebStore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885570"/>
                  </a:ext>
                </a:extLst>
              </a:tr>
              <a:tr h="370840">
                <a:tc>
                  <a:txBody>
                    <a:bodyPr/>
                    <a:lstStyle/>
                    <a:p>
                      <a:r>
                        <a:rPr lang="en-US" dirty="0">
                          <a:latin typeface="+mn-lt"/>
                        </a:rPr>
                        <a:t>Layout and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Navigation menu and logo placement should remain consistent throughout the entire site (this allows users to maintain familiarity while using the site and minimizes users who get “lost” in the site)</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Graphics should be lightweight to allow for quick page display </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Text should be used over graphics whenever possible</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591328"/>
                  </a:ext>
                </a:extLst>
              </a:tr>
              <a:tr h="368993">
                <a:tc>
                  <a:txBody>
                    <a:bodyPr/>
                    <a:lstStyle/>
                    <a:p>
                      <a:r>
                        <a:rPr lang="en-US" dirty="0">
                          <a:latin typeface="+mn-lt"/>
                        </a:rPr>
                        <a:t>Navigation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Any section of the store should be accessible from any other section via the navigation menu</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Users should always be aware of what section they are currently in</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995308"/>
                  </a:ext>
                </a:extLst>
              </a:tr>
            </a:tbl>
          </a:graphicData>
        </a:graphic>
      </p:graphicFrame>
    </p:spTree>
    <p:extLst>
      <p:ext uri="{BB962C8B-B14F-4D97-AF65-F5344CB8AC3E}">
        <p14:creationId xmlns:p14="http://schemas.microsoft.com/office/powerpoint/2010/main" val="8631609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200" dirty="0"/>
              <a:t>System Structure of the WebStore and Site Management Systems</a:t>
            </a:r>
            <a:endParaRPr lang="en-IN" sz="3200" dirty="0"/>
          </a:p>
        </p:txBody>
      </p:sp>
      <p:graphicFrame>
        <p:nvGraphicFramePr>
          <p:cNvPr id="3" name="Table 2">
            <a:extLst>
              <a:ext uri="{FF2B5EF4-FFF2-40B4-BE49-F238E27FC236}">
                <a16:creationId xmlns:a16="http://schemas.microsoft.com/office/drawing/2014/main" id="{99CD16B8-D45F-44FE-AEFD-A22A8D5D4C86}"/>
              </a:ext>
            </a:extLst>
          </p:cNvPr>
          <p:cNvGraphicFramePr>
            <a:graphicFrameLocks noGrp="1"/>
          </p:cNvGraphicFramePr>
          <p:nvPr>
            <p:extLst/>
          </p:nvPr>
        </p:nvGraphicFramePr>
        <p:xfrm>
          <a:off x="568036" y="1546623"/>
          <a:ext cx="8257309" cy="4719323"/>
        </p:xfrm>
        <a:graphic>
          <a:graphicData uri="http://schemas.openxmlformats.org/drawingml/2006/table">
            <a:tbl>
              <a:tblPr firstRow="1" bandRow="1">
                <a:tableStyleId>{2D5ABB26-0587-4C30-8999-92F81FD0307C}</a:tableStyleId>
              </a:tblPr>
              <a:tblGrid>
                <a:gridCol w="4003964">
                  <a:extLst>
                    <a:ext uri="{9D8B030D-6E8A-4147-A177-3AD203B41FA5}">
                      <a16:colId xmlns:a16="http://schemas.microsoft.com/office/drawing/2014/main" val="553580519"/>
                    </a:ext>
                  </a:extLst>
                </a:gridCol>
                <a:gridCol w="4253345">
                  <a:extLst>
                    <a:ext uri="{9D8B030D-6E8A-4147-A177-3AD203B41FA5}">
                      <a16:colId xmlns:a16="http://schemas.microsoft.com/office/drawing/2014/main" val="45128052"/>
                    </a:ext>
                  </a:extLst>
                </a:gridCol>
              </a:tblGrid>
              <a:tr h="323737">
                <a:tc>
                  <a:txBody>
                    <a:bodyPr/>
                    <a:lstStyle/>
                    <a:p>
                      <a:r>
                        <a:rPr lang="en-US" sz="1200" b="1" dirty="0"/>
                        <a:t>WebStore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Site Management System</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885570"/>
                  </a:ext>
                </a:extLst>
              </a:tr>
              <a:tr h="370840">
                <a:tc>
                  <a:txBody>
                    <a:bodyPr/>
                    <a:lstStyle/>
                    <a:p>
                      <a:pPr marL="0" indent="0">
                        <a:buClr>
                          <a:srgbClr val="007FA3"/>
                        </a:buClr>
                        <a:buFont typeface="Arial" panose="020B0604020202020204" pitchFamily="34" charset="0"/>
                        <a:buNone/>
                      </a:pPr>
                      <a:r>
                        <a:rPr lang="en-US" sz="1200" dirty="0"/>
                        <a:t>Main Page</a:t>
                      </a:r>
                    </a:p>
                    <a:p>
                      <a:pPr marL="457200" indent="0">
                        <a:buClr>
                          <a:srgbClr val="007FA3"/>
                        </a:buClr>
                        <a:buFont typeface="Arial" panose="020B0604020202020204" pitchFamily="34" charset="0"/>
                        <a:buNone/>
                      </a:pPr>
                      <a:r>
                        <a:rPr lang="en-US" sz="1200" dirty="0"/>
                        <a:t>Product Line (category)</a:t>
                      </a:r>
                    </a:p>
                    <a:p>
                      <a:pPr marL="914400" indent="0">
                        <a:spcBef>
                          <a:spcPts val="0"/>
                        </a:spcBef>
                        <a:buClr>
                          <a:srgbClr val="007FA3"/>
                        </a:buClr>
                        <a:buFont typeface="Arial" panose="020B0604020202020204" pitchFamily="34" charset="0"/>
                        <a:buNone/>
                      </a:pPr>
                      <a:r>
                        <a:rPr lang="en-US" sz="1200" dirty="0"/>
                        <a:t>Desks</a:t>
                      </a:r>
                    </a:p>
                    <a:p>
                      <a:pPr marL="914400" indent="0">
                        <a:spcBef>
                          <a:spcPts val="0"/>
                        </a:spcBef>
                        <a:buClr>
                          <a:srgbClr val="007FA3"/>
                        </a:buClr>
                        <a:buFont typeface="Arial" panose="020B0604020202020204" pitchFamily="34" charset="0"/>
                        <a:buNone/>
                      </a:pPr>
                      <a:r>
                        <a:rPr lang="en-US" sz="1200" dirty="0"/>
                        <a:t>Chairs</a:t>
                      </a:r>
                    </a:p>
                    <a:p>
                      <a:pPr marL="914400" indent="0">
                        <a:spcBef>
                          <a:spcPts val="0"/>
                        </a:spcBef>
                        <a:buClr>
                          <a:srgbClr val="007FA3"/>
                        </a:buClr>
                        <a:buFont typeface="Arial" panose="020B0604020202020204" pitchFamily="34" charset="0"/>
                        <a:buNone/>
                      </a:pPr>
                      <a:r>
                        <a:rPr lang="en-US" sz="1200" dirty="0"/>
                        <a:t>Tables,</a:t>
                      </a:r>
                    </a:p>
                    <a:p>
                      <a:pPr marL="914400" indent="0">
                        <a:spcBef>
                          <a:spcPts val="0"/>
                        </a:spcBef>
                        <a:buClr>
                          <a:srgbClr val="007FA3"/>
                        </a:buClr>
                        <a:buFont typeface="Arial" panose="020B0604020202020204" pitchFamily="34" charset="0"/>
                        <a:buNone/>
                      </a:pPr>
                      <a:r>
                        <a:rPr lang="en-US" sz="1200" dirty="0"/>
                        <a:t>File Cabinets</a:t>
                      </a:r>
                    </a:p>
                    <a:p>
                      <a:pPr marL="457200" indent="0">
                        <a:buClr>
                          <a:srgbClr val="007FA3"/>
                        </a:buClr>
                        <a:buFont typeface="Arial" panose="020B0604020202020204" pitchFamily="34" charset="0"/>
                        <a:buNone/>
                      </a:pPr>
                      <a:r>
                        <a:rPr lang="en-US" sz="1200" dirty="0"/>
                        <a:t>Shopping Cart</a:t>
                      </a:r>
                    </a:p>
                    <a:p>
                      <a:pPr marL="457200" indent="0">
                        <a:buClr>
                          <a:srgbClr val="007FA3"/>
                        </a:buClr>
                        <a:buFont typeface="Arial" panose="020B0604020202020204" pitchFamily="34" charset="0"/>
                        <a:buNone/>
                      </a:pPr>
                      <a:r>
                        <a:rPr lang="en-US" sz="1200" dirty="0"/>
                        <a:t>Checkout</a:t>
                      </a:r>
                    </a:p>
                    <a:p>
                      <a:pPr marL="457200" indent="0">
                        <a:buClr>
                          <a:srgbClr val="007FA3"/>
                        </a:buClr>
                        <a:buFont typeface="Arial" panose="020B0604020202020204" pitchFamily="34" charset="0"/>
                        <a:buNone/>
                      </a:pPr>
                      <a:r>
                        <a:rPr lang="en-US" sz="1200" dirty="0"/>
                        <a:t>Account Profile</a:t>
                      </a:r>
                    </a:p>
                    <a:p>
                      <a:pPr marL="457200" indent="0">
                        <a:buClr>
                          <a:srgbClr val="007FA3"/>
                        </a:buClr>
                        <a:buFont typeface="Arial" panose="020B0604020202020204" pitchFamily="34" charset="0"/>
                        <a:buNone/>
                      </a:pPr>
                      <a:r>
                        <a:rPr lang="en-US" sz="1200" dirty="0"/>
                        <a:t>Order Status/History</a:t>
                      </a:r>
                    </a:p>
                    <a:p>
                      <a:pPr marL="457200" indent="0">
                        <a:buClr>
                          <a:srgbClr val="007FA3"/>
                        </a:buClr>
                        <a:buFont typeface="Arial" panose="020B0604020202020204" pitchFamily="34" charset="0"/>
                        <a:buNone/>
                      </a:pPr>
                      <a:r>
                        <a:rPr lang="en-US" sz="1200" dirty="0"/>
                        <a:t>Customer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Clr>
                          <a:srgbClr val="007FA3"/>
                        </a:buClr>
                        <a:buFont typeface="Arial" panose="020B0604020202020204" pitchFamily="34" charset="0"/>
                        <a:buNone/>
                      </a:pPr>
                      <a:r>
                        <a:rPr lang="en-US" sz="1200" dirty="0"/>
                        <a:t>User Profile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591328"/>
                  </a:ext>
                </a:extLst>
              </a:tr>
              <a:tr h="368993">
                <a:tc>
                  <a:txBody>
                    <a:bodyPr/>
                    <a:lstStyle/>
                    <a:p>
                      <a:pPr marL="0" indent="0">
                        <a:buClr>
                          <a:srgbClr val="007FA3"/>
                        </a:buClr>
                        <a:buFont typeface="Arial" panose="020B0604020202020204" pitchFamily="34" charset="0"/>
                        <a:buNone/>
                      </a:pPr>
                      <a:r>
                        <a:rPr lang="en-US" sz="1200" dirty="0"/>
                        <a:t>Company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Clr>
                          <a:srgbClr val="007FA3"/>
                        </a:buClr>
                        <a:buFont typeface="Arial" panose="020B0604020202020204" pitchFamily="34" charset="0"/>
                        <a:buNone/>
                      </a:pPr>
                      <a:r>
                        <a:rPr lang="en-US" sz="1200" dirty="0"/>
                        <a:t>Order Maintenance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995308"/>
                  </a:ext>
                </a:extLst>
              </a:tr>
              <a:tr h="368993">
                <a:tc>
                  <a:txBody>
                    <a:bodyPr/>
                    <a:lstStyle/>
                    <a:p>
                      <a:pPr marL="0" indent="0">
                        <a:buClr>
                          <a:srgbClr val="007FA3"/>
                        </a:buClr>
                        <a:buFont typeface="Arial" panose="020B0604020202020204" pitchFamily="34" charset="0"/>
                        <a:buNone/>
                      </a:pPr>
                      <a:r>
                        <a:rPr lang="en-US" sz="1200" dirty="0"/>
                        <a:t>Feedback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Clr>
                          <a:srgbClr val="007FA3"/>
                        </a:buClr>
                        <a:buFont typeface="Arial" panose="020B0604020202020204" pitchFamily="34" charset="0"/>
                        <a:buNone/>
                      </a:pPr>
                      <a:r>
                        <a:rPr lang="en-US" sz="1200" dirty="0"/>
                        <a:t>Content (catalog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507947"/>
                  </a:ext>
                </a:extLst>
              </a:tr>
              <a:tr h="368993">
                <a:tc>
                  <a:txBody>
                    <a:bodyPr/>
                    <a:lstStyle/>
                    <a:p>
                      <a:pPr marL="0" indent="0">
                        <a:buClr>
                          <a:srgbClr val="007FA3"/>
                        </a:buClr>
                        <a:buFont typeface="Arial" panose="020B0604020202020204" pitchFamily="34" charset="0"/>
                        <a:buNone/>
                      </a:pPr>
                      <a:r>
                        <a:rPr lang="en-US" sz="1200" dirty="0"/>
                        <a:t>Contact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Clr>
                          <a:srgbClr val="007FA3"/>
                        </a:buClr>
                        <a:buFont typeface="Arial" panose="020B0604020202020204" pitchFamily="34" charset="0"/>
                        <a:buNone/>
                      </a:pPr>
                      <a:r>
                        <a:rPr lang="en-US" sz="1200" dirty="0"/>
                        <a:t>Reports</a:t>
                      </a:r>
                    </a:p>
                    <a:p>
                      <a:pPr marL="457200" indent="0">
                        <a:buClr>
                          <a:srgbClr val="007FA3"/>
                        </a:buClr>
                        <a:buFont typeface="Arial" panose="020B0604020202020204" pitchFamily="34" charset="0"/>
                        <a:buNone/>
                      </a:pPr>
                      <a:r>
                        <a:rPr lang="en-US" sz="1200" dirty="0"/>
                        <a:t>Total Hits</a:t>
                      </a:r>
                    </a:p>
                    <a:p>
                      <a:pPr marL="457200" indent="0">
                        <a:buClr>
                          <a:srgbClr val="007FA3"/>
                        </a:buClr>
                        <a:buFont typeface="Arial" panose="020B0604020202020204" pitchFamily="34" charset="0"/>
                        <a:buNone/>
                      </a:pPr>
                      <a:r>
                        <a:rPr lang="en-US" sz="1200" dirty="0"/>
                        <a:t>Most Frequent Page Views</a:t>
                      </a:r>
                    </a:p>
                    <a:p>
                      <a:pPr marL="457200" indent="0">
                        <a:buClr>
                          <a:srgbClr val="007FA3"/>
                        </a:buClr>
                        <a:buFont typeface="Arial" panose="020B0604020202020204" pitchFamily="34" charset="0"/>
                        <a:buNone/>
                      </a:pPr>
                      <a:r>
                        <a:rPr lang="en-US" sz="1200" dirty="0"/>
                        <a:t>Users/Time of Day</a:t>
                      </a:r>
                    </a:p>
                    <a:p>
                      <a:pPr marL="457200" indent="0">
                        <a:buClr>
                          <a:srgbClr val="007FA3"/>
                        </a:buClr>
                        <a:buFont typeface="Arial" panose="020B0604020202020204" pitchFamily="34" charset="0"/>
                        <a:buNone/>
                      </a:pPr>
                      <a:r>
                        <a:rPr lang="en-US" sz="1200" dirty="0"/>
                        <a:t>Users/Day of Week</a:t>
                      </a:r>
                    </a:p>
                    <a:p>
                      <a:pPr marL="457200" indent="0">
                        <a:buClr>
                          <a:srgbClr val="007FA3"/>
                        </a:buClr>
                        <a:buFont typeface="Arial" panose="020B0604020202020204" pitchFamily="34" charset="0"/>
                        <a:buNone/>
                      </a:pPr>
                      <a:r>
                        <a:rPr lang="en-US" sz="1200" dirty="0"/>
                        <a:t>Shoppers Not Purchasing (used shopping cart—did not checkout)</a:t>
                      </a:r>
                    </a:p>
                    <a:p>
                      <a:pPr marL="457200" indent="0">
                        <a:buClr>
                          <a:srgbClr val="007FA3"/>
                        </a:buClr>
                        <a:buFont typeface="Arial" panose="020B0604020202020204" pitchFamily="34" charset="0"/>
                        <a:buNone/>
                      </a:pPr>
                      <a:r>
                        <a:rPr lang="en-US" sz="1200" dirty="0"/>
                        <a:t>Feedback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5411365"/>
                  </a:ext>
                </a:extLst>
              </a:tr>
            </a:tbl>
          </a:graphicData>
        </a:graphic>
      </p:graphicFrame>
    </p:spTree>
    <p:extLst>
      <p:ext uri="{BB962C8B-B14F-4D97-AF65-F5344CB8AC3E}">
        <p14:creationId xmlns:p14="http://schemas.microsoft.com/office/powerpoint/2010/main" val="9029157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Customer and Inventory for WebStore</a:t>
            </a:r>
            <a:endParaRPr lang="en-IN" sz="3400" dirty="0"/>
          </a:p>
        </p:txBody>
      </p:sp>
      <p:graphicFrame>
        <p:nvGraphicFramePr>
          <p:cNvPr id="3" name="Table 2">
            <a:extLst>
              <a:ext uri="{FF2B5EF4-FFF2-40B4-BE49-F238E27FC236}">
                <a16:creationId xmlns:a16="http://schemas.microsoft.com/office/drawing/2014/main" id="{99CD16B8-D45F-44FE-AEFD-A22A8D5D4C86}"/>
              </a:ext>
            </a:extLst>
          </p:cNvPr>
          <p:cNvGraphicFramePr>
            <a:graphicFrameLocks noGrp="1"/>
          </p:cNvGraphicFramePr>
          <p:nvPr>
            <p:extLst/>
          </p:nvPr>
        </p:nvGraphicFramePr>
        <p:xfrm>
          <a:off x="568036" y="1768299"/>
          <a:ext cx="8257309" cy="4121730"/>
        </p:xfrm>
        <a:graphic>
          <a:graphicData uri="http://schemas.openxmlformats.org/drawingml/2006/table">
            <a:tbl>
              <a:tblPr firstRow="1" bandRow="1">
                <a:tableStyleId>{2D5ABB26-0587-4C30-8999-92F81FD0307C}</a:tableStyleId>
              </a:tblPr>
              <a:tblGrid>
                <a:gridCol w="2729346">
                  <a:extLst>
                    <a:ext uri="{9D8B030D-6E8A-4147-A177-3AD203B41FA5}">
                      <a16:colId xmlns:a16="http://schemas.microsoft.com/office/drawing/2014/main" val="553580519"/>
                    </a:ext>
                  </a:extLst>
                </a:gridCol>
                <a:gridCol w="3408218">
                  <a:extLst>
                    <a:ext uri="{9D8B030D-6E8A-4147-A177-3AD203B41FA5}">
                      <a16:colId xmlns:a16="http://schemas.microsoft.com/office/drawing/2014/main" val="45128052"/>
                    </a:ext>
                  </a:extLst>
                </a:gridCol>
                <a:gridCol w="2119745">
                  <a:extLst>
                    <a:ext uri="{9D8B030D-6E8A-4147-A177-3AD203B41FA5}">
                      <a16:colId xmlns:a16="http://schemas.microsoft.com/office/drawing/2014/main" val="1392407143"/>
                    </a:ext>
                  </a:extLst>
                </a:gridCol>
              </a:tblGrid>
              <a:tr h="323737">
                <a:tc>
                  <a:txBody>
                    <a:bodyPr/>
                    <a:lstStyle/>
                    <a:p>
                      <a:r>
                        <a:rPr lang="en-US" b="1" dirty="0">
                          <a:latin typeface="+mn-lt"/>
                        </a:rPr>
                        <a:t>Corporate Customer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latin typeface="+mn-lt"/>
                        </a:rPr>
                        <a:t>Home Office Customer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latin typeface="+mn-lt"/>
                        </a:rPr>
                        <a:t>Student Customer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885570"/>
                  </a:ext>
                </a:extLst>
              </a:tr>
              <a:tr h="370840">
                <a:tc>
                  <a:txBody>
                    <a:bodyPr/>
                    <a:lstStyle/>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Company Name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Company Address</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Company Phone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Company Fax</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Company Preferred Shipping Method</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Buyer Name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Buyer Phone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Buyer E-Mail</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Name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Doing Business as (company name)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Address</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Phone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Fax</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E-Mail</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Name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School</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Address</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Phone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E-Mail</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591328"/>
                  </a:ext>
                </a:extLst>
              </a:tr>
              <a:tr h="368993">
                <a:tc>
                  <a:txBody>
                    <a:bodyPr/>
                    <a:lstStyle/>
                    <a:p>
                      <a:r>
                        <a:rPr lang="en-US" b="1" dirty="0">
                          <a:latin typeface="+mn-lt"/>
                        </a:rPr>
                        <a:t>Inventory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Inventory Information</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Inventory Information</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995308"/>
                  </a:ext>
                </a:extLst>
              </a:tr>
              <a:tr h="368993">
                <a:tc>
                  <a:txBody>
                    <a:bodyPr/>
                    <a:lstStyle/>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S</a:t>
                      </a:r>
                      <a:r>
                        <a:rPr lang="en-US" sz="100" b="0" i="0" u="none" strike="noStrike" cap="none" baseline="0" dirty="0">
                          <a:solidFill>
                            <a:schemeClr val="dk1"/>
                          </a:solidFill>
                          <a:latin typeface="+mn-lt"/>
                          <a:ea typeface="Arial"/>
                          <a:cs typeface="Arial"/>
                          <a:sym typeface="Arial"/>
                        </a:rPr>
                        <a:t> </a:t>
                      </a:r>
                      <a:r>
                        <a:rPr lang="en-US" sz="1400" b="0" i="0" u="none" strike="noStrike" cap="none" baseline="0" dirty="0">
                          <a:solidFill>
                            <a:schemeClr val="dk1"/>
                          </a:solidFill>
                          <a:latin typeface="+mn-lt"/>
                          <a:ea typeface="Arial"/>
                          <a:cs typeface="Arial"/>
                          <a:sym typeface="Arial"/>
                        </a:rPr>
                        <a:t>K</a:t>
                      </a:r>
                      <a:r>
                        <a:rPr lang="en-US" sz="100" b="0" i="0" u="none" strike="noStrike" cap="none" baseline="0" dirty="0">
                          <a:solidFill>
                            <a:schemeClr val="dk1"/>
                          </a:solidFill>
                          <a:latin typeface="+mn-lt"/>
                          <a:ea typeface="Arial"/>
                          <a:cs typeface="Arial"/>
                          <a:sym typeface="Arial"/>
                        </a:rPr>
                        <a:t> </a:t>
                      </a:r>
                      <a:r>
                        <a:rPr lang="en-US" sz="1400" b="0" i="0" u="none" strike="noStrike" cap="none" baseline="0" dirty="0">
                          <a:solidFill>
                            <a:schemeClr val="dk1"/>
                          </a:solidFill>
                          <a:latin typeface="+mn-lt"/>
                          <a:ea typeface="Arial"/>
                          <a:cs typeface="Arial"/>
                          <a:sym typeface="Arial"/>
                        </a:rPr>
                        <a:t>U</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Name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Description</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Finished Product Size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Finished Product Weight</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Available Materials</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Available Colors</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Price</a:t>
                      </a:r>
                    </a:p>
                    <a:p>
                      <a:pPr marL="256032" indent="-256032">
                        <a:spcBef>
                          <a:spcPts val="6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Lead Time</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507947"/>
                  </a:ext>
                </a:extLst>
              </a:tr>
            </a:tbl>
          </a:graphicData>
        </a:graphic>
      </p:graphicFrame>
    </p:spTree>
    <p:extLst>
      <p:ext uri="{BB962C8B-B14F-4D97-AF65-F5344CB8AC3E}">
        <p14:creationId xmlns:p14="http://schemas.microsoft.com/office/powerpoint/2010/main" val="22559895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Stages of System Implementation of WebStore</a:t>
            </a:r>
            <a:endParaRPr lang="en-IN" sz="3400" dirty="0"/>
          </a:p>
        </p:txBody>
      </p:sp>
      <p:graphicFrame>
        <p:nvGraphicFramePr>
          <p:cNvPr id="2" name="Table 1">
            <a:extLst>
              <a:ext uri="{FF2B5EF4-FFF2-40B4-BE49-F238E27FC236}">
                <a16:creationId xmlns:a16="http://schemas.microsoft.com/office/drawing/2014/main" id="{C7ECBD67-4A99-475A-BF38-C875123079C9}"/>
              </a:ext>
            </a:extLst>
          </p:cNvPr>
          <p:cNvGraphicFramePr>
            <a:graphicFrameLocks noGrp="1"/>
          </p:cNvGraphicFramePr>
          <p:nvPr>
            <p:extLst/>
          </p:nvPr>
        </p:nvGraphicFramePr>
        <p:xfrm>
          <a:off x="457200" y="1471563"/>
          <a:ext cx="8478982" cy="4910108"/>
        </p:xfrm>
        <a:graphic>
          <a:graphicData uri="http://schemas.openxmlformats.org/drawingml/2006/table">
            <a:tbl>
              <a:tblPr firstRow="1" bandRow="1">
                <a:tableStyleId>{2D5ABB26-0587-4C30-8999-92F81FD0307C}</a:tableStyleId>
              </a:tblPr>
              <a:tblGrid>
                <a:gridCol w="8478982">
                  <a:extLst>
                    <a:ext uri="{9D8B030D-6E8A-4147-A177-3AD203B41FA5}">
                      <a16:colId xmlns:a16="http://schemas.microsoft.com/office/drawing/2014/main" val="944789916"/>
                    </a:ext>
                  </a:extLst>
                </a:gridCol>
              </a:tblGrid>
              <a:tr h="344245">
                <a:tc>
                  <a:txBody>
                    <a:bodyPr/>
                    <a:lstStyle/>
                    <a:p>
                      <a:r>
                        <a:rPr lang="en-US" sz="1400" b="1" dirty="0">
                          <a:latin typeface="+mn-lt"/>
                        </a:rPr>
                        <a:t>Stages of System Implementation of WebStore</a:t>
                      </a:r>
                    </a:p>
                  </a:txBody>
                  <a:tcPr marT="44375" marB="44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9382805"/>
                  </a:ext>
                </a:extLst>
              </a:tr>
              <a:tr h="1679299">
                <a:tc>
                  <a:txBody>
                    <a:bodyPr/>
                    <a:lstStyle/>
                    <a:p>
                      <a:r>
                        <a:rPr lang="en-US" sz="1400" b="0" i="0" u="none" strike="noStrike" cap="none" baseline="0" dirty="0">
                          <a:solidFill>
                            <a:schemeClr val="dk1"/>
                          </a:solidFill>
                          <a:latin typeface="+mn-lt"/>
                          <a:ea typeface="Arial"/>
                          <a:cs typeface="Arial"/>
                          <a:sym typeface="Arial"/>
                        </a:rPr>
                        <a:t>Stage 1—Basic Functionality:</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Simple catalog navigation; two products per section—limited attributes set</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25 sample users</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Simulated credit card transaction</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Full shopping cart functionality</a:t>
                      </a:r>
                      <a:endParaRPr lang="en-US" sz="1400" dirty="0">
                        <a:latin typeface="+mn-lt"/>
                      </a:endParaRPr>
                    </a:p>
                  </a:txBody>
                  <a:tcPr marT="44375" marB="44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175139"/>
                  </a:ext>
                </a:extLst>
              </a:tr>
              <a:tr h="1551029">
                <a:tc>
                  <a:txBody>
                    <a:bodyPr/>
                    <a:lstStyle/>
                    <a:p>
                      <a:r>
                        <a:rPr lang="en-US" sz="1400" b="0" i="0" u="none" strike="noStrike" cap="none" baseline="0" dirty="0">
                          <a:solidFill>
                            <a:schemeClr val="dk1"/>
                          </a:solidFill>
                          <a:latin typeface="+mn-lt"/>
                          <a:ea typeface="Arial"/>
                          <a:cs typeface="Arial"/>
                          <a:sym typeface="Arial"/>
                        </a:rPr>
                        <a:t>Stage 2—Look and Feel:</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Full product attribute set and media (images, video)—commonly referred to as the “product data catalog”</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Full site layout</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Simulated integration with Purchasing Fulfillment and Customer Tracking systems</a:t>
                      </a:r>
                      <a:endParaRPr lang="en-US" sz="1400" dirty="0">
                        <a:latin typeface="+mn-lt"/>
                      </a:endParaRPr>
                    </a:p>
                  </a:txBody>
                  <a:tcPr marT="44375" marB="44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944945"/>
                  </a:ext>
                </a:extLst>
              </a:tr>
              <a:tr h="1335535">
                <a:tc>
                  <a:txBody>
                    <a:bodyPr/>
                    <a:lstStyle/>
                    <a:p>
                      <a:r>
                        <a:rPr lang="en-US" sz="1400" b="0" i="0" u="none" strike="noStrike" cap="none" baseline="0" dirty="0">
                          <a:solidFill>
                            <a:schemeClr val="dk1"/>
                          </a:solidFill>
                          <a:latin typeface="+mn-lt"/>
                          <a:ea typeface="Arial"/>
                          <a:cs typeface="Arial"/>
                          <a:sym typeface="Arial"/>
                        </a:rPr>
                        <a:t>Stage 3—Staging/Preproduction:</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Full integration with Purchasing Fulfillment and Customer Tracking systems</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Full credit card processing integration</a:t>
                      </a:r>
                    </a:p>
                    <a:p>
                      <a:pPr marL="256032" indent="-256032">
                        <a:spcBef>
                          <a:spcPts val="1000"/>
                        </a:spcBef>
                        <a:buClr>
                          <a:srgbClr val="007FA3"/>
                        </a:buClr>
                        <a:buFont typeface="Arial" panose="020B0604020202020204" pitchFamily="34" charset="0"/>
                        <a:buChar char="•"/>
                      </a:pPr>
                      <a:r>
                        <a:rPr lang="en-US" sz="1400" b="0" i="0" u="none" strike="noStrike" cap="none" baseline="0" dirty="0">
                          <a:solidFill>
                            <a:schemeClr val="dk1"/>
                          </a:solidFill>
                          <a:latin typeface="+mn-lt"/>
                          <a:ea typeface="Arial"/>
                          <a:cs typeface="Arial"/>
                          <a:sym typeface="Arial"/>
                        </a:rPr>
                        <a:t>Full product data catalog</a:t>
                      </a:r>
                      <a:endParaRPr lang="en-US" sz="1400" dirty="0">
                        <a:latin typeface="+mn-lt"/>
                      </a:endParaRPr>
                    </a:p>
                  </a:txBody>
                  <a:tcPr marT="44375" marB="44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1887685"/>
                  </a:ext>
                </a:extLst>
              </a:tr>
            </a:tbl>
          </a:graphicData>
        </a:graphic>
      </p:graphicFrame>
    </p:spTree>
    <p:extLst>
      <p:ext uri="{BB962C8B-B14F-4D97-AF65-F5344CB8AC3E}">
        <p14:creationId xmlns:p14="http://schemas.microsoft.com/office/powerpoint/2010/main" val="34361139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7100-27D4-4C9D-940A-E237D0C1AFA6}"/>
              </a:ext>
            </a:extLst>
          </p:cNvPr>
          <p:cNvSpPr>
            <a:spLocks noGrp="1"/>
          </p:cNvSpPr>
          <p:nvPr>
            <p:ph type="title"/>
          </p:nvPr>
        </p:nvSpPr>
        <p:spPr/>
        <p:txBody>
          <a:bodyPr/>
          <a:lstStyle/>
          <a:p>
            <a:r>
              <a:rPr lang="en-US" dirty="0"/>
              <a:t>Summary </a:t>
            </a:r>
            <a:r>
              <a:rPr lang="en-US" sz="2000" b="0" dirty="0"/>
              <a:t>(1 of 2)</a:t>
            </a:r>
            <a:endParaRPr lang="en-US" b="0" dirty="0"/>
          </a:p>
        </p:txBody>
      </p:sp>
      <p:sp>
        <p:nvSpPr>
          <p:cNvPr id="3" name="Content Placeholder 2">
            <a:extLst>
              <a:ext uri="{FF2B5EF4-FFF2-40B4-BE49-F238E27FC236}">
                <a16:creationId xmlns:a16="http://schemas.microsoft.com/office/drawing/2014/main" id="{4A54B341-FB2E-45BB-9D92-E43A6AF19837}"/>
              </a:ext>
            </a:extLst>
          </p:cNvPr>
          <p:cNvSpPr>
            <a:spLocks noGrp="1"/>
          </p:cNvSpPr>
          <p:nvPr>
            <p:ph sz="quarter" idx="13"/>
          </p:nvPr>
        </p:nvSpPr>
        <p:spPr>
          <a:xfrm>
            <a:off x="457200" y="1556328"/>
            <a:ext cx="8229600" cy="4401127"/>
          </a:xfrm>
        </p:spPr>
        <p:txBody>
          <a:bodyPr/>
          <a:lstStyle/>
          <a:p>
            <a:r>
              <a:rPr lang="en-US" dirty="0"/>
              <a:t>In this chapter you learned to:</a:t>
            </a:r>
          </a:p>
          <a:p>
            <a:pPr marL="740664" lvl="1" indent="-283464"/>
            <a:r>
              <a:rPr lang="en-US" dirty="0"/>
              <a:t>Describe options for designing and conducting interviews and developing a plan for conducting an interview to determine system requirements</a:t>
            </a:r>
          </a:p>
          <a:p>
            <a:pPr marL="740664" lvl="1" indent="-283464"/>
            <a:r>
              <a:rPr lang="en-US" dirty="0"/>
              <a:t>Explain the advantages and pitfalls of observing workers and analyzing business documents to determine system requirements</a:t>
            </a:r>
          </a:p>
          <a:p>
            <a:pPr marL="740664" lvl="1" indent="-283464"/>
            <a:r>
              <a:rPr lang="en-US" dirty="0"/>
              <a:t>Explain how computing can provide support for requirements determination</a:t>
            </a:r>
          </a:p>
          <a:p>
            <a:pPr marL="740664" lvl="1" indent="-283464"/>
            <a:r>
              <a:rPr lang="en-US" dirty="0"/>
              <a:t>Participate in and help plan a Joint Application Design session</a:t>
            </a:r>
          </a:p>
        </p:txBody>
      </p:sp>
    </p:spTree>
    <p:extLst>
      <p:ext uri="{BB962C8B-B14F-4D97-AF65-F5344CB8AC3E}">
        <p14:creationId xmlns:p14="http://schemas.microsoft.com/office/powerpoint/2010/main" val="17850315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7100-27D4-4C9D-940A-E237D0C1AFA6}"/>
              </a:ext>
            </a:extLst>
          </p:cNvPr>
          <p:cNvSpPr>
            <a:spLocks noGrp="1"/>
          </p:cNvSpPr>
          <p:nvPr>
            <p:ph type="title"/>
          </p:nvPr>
        </p:nvSpPr>
        <p:spPr/>
        <p:txBody>
          <a:bodyPr/>
          <a:lstStyle/>
          <a:p>
            <a:r>
              <a:rPr lang="en-US" dirty="0"/>
              <a:t>Summary </a:t>
            </a:r>
            <a:r>
              <a:rPr lang="en-US" sz="2000" b="0" dirty="0"/>
              <a:t>(2 of 2)</a:t>
            </a:r>
            <a:endParaRPr lang="en-US" b="0" dirty="0"/>
          </a:p>
        </p:txBody>
      </p:sp>
      <p:sp>
        <p:nvSpPr>
          <p:cNvPr id="3" name="Content Placeholder 2">
            <a:extLst>
              <a:ext uri="{FF2B5EF4-FFF2-40B4-BE49-F238E27FC236}">
                <a16:creationId xmlns:a16="http://schemas.microsoft.com/office/drawing/2014/main" id="{4A54B341-FB2E-45BB-9D92-E43A6AF19837}"/>
              </a:ext>
            </a:extLst>
          </p:cNvPr>
          <p:cNvSpPr>
            <a:spLocks noGrp="1"/>
          </p:cNvSpPr>
          <p:nvPr>
            <p:ph sz="quarter" idx="13"/>
          </p:nvPr>
        </p:nvSpPr>
        <p:spPr>
          <a:xfrm>
            <a:off x="457200" y="1556328"/>
            <a:ext cx="8229600" cy="4401127"/>
          </a:xfrm>
        </p:spPr>
        <p:txBody>
          <a:bodyPr/>
          <a:lstStyle/>
          <a:p>
            <a:r>
              <a:rPr lang="en-US" dirty="0"/>
              <a:t>In this chapter you learned to:</a:t>
            </a:r>
          </a:p>
          <a:p>
            <a:pPr lvl="1" indent="-283464"/>
            <a:r>
              <a:rPr lang="en-US" dirty="0"/>
              <a:t>Use prototyping during requirements determination</a:t>
            </a:r>
          </a:p>
          <a:p>
            <a:pPr lvl="1" indent="-283464"/>
            <a:r>
              <a:rPr lang="en-US" dirty="0"/>
              <a:t>Describe contemporary approaches to requirements determination</a:t>
            </a:r>
          </a:p>
          <a:p>
            <a:pPr lvl="1" indent="-283464"/>
            <a:r>
              <a:rPr lang="en-US" dirty="0"/>
              <a:t>Understand how requirements determination techniques determination techniques apply to the development of electronic commerce applications</a:t>
            </a:r>
          </a:p>
        </p:txBody>
      </p:sp>
    </p:spTree>
    <p:extLst>
      <p:ext uri="{BB962C8B-B14F-4D97-AF65-F5344CB8AC3E}">
        <p14:creationId xmlns:p14="http://schemas.microsoft.com/office/powerpoint/2010/main" val="31895331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658311"/>
          </a:xfrm>
        </p:spPr>
        <p:txBody>
          <a:bodyPr anchor="ctr"/>
          <a:lstStyle/>
          <a:p>
            <a:r>
              <a:rPr lang="en-US" sz="4000" dirty="0">
                <a:latin typeface="Arial heading"/>
                <a:cs typeface="Calibri" panose="020F0502020204030204" pitchFamily="34" charset="0"/>
              </a:rPr>
              <a:t>Systems Analysis and Design</a:t>
            </a:r>
            <a:endParaRPr lang="en-US" altLang="en-US" sz="4000" dirty="0">
              <a:solidFill>
                <a:schemeClr val="tx2"/>
              </a:solidFill>
              <a:latin typeface="+mj-lt"/>
              <a:cs typeface="Times New Roman" panose="02020603050405020304" pitchFamily="18" charset="0"/>
            </a:endParaRPr>
          </a:p>
        </p:txBody>
      </p:sp>
      <p:sp>
        <p:nvSpPr>
          <p:cNvPr id="8" name="TextBox 7"/>
          <p:cNvSpPr txBox="1"/>
          <p:nvPr/>
        </p:nvSpPr>
        <p:spPr>
          <a:xfrm>
            <a:off x="5629811" y="4564004"/>
            <a:ext cx="2529865" cy="830997"/>
          </a:xfrm>
          <a:prstGeom prst="rect">
            <a:avLst/>
          </a:prstGeom>
          <a:noFill/>
        </p:spPr>
        <p:txBody>
          <a:bodyPr wrap="square" rtlCol="0">
            <a:spAutoFit/>
          </a:bodyPr>
          <a:lstStyle/>
          <a:p>
            <a:pPr lvl="2"/>
            <a:r>
              <a:rPr lang="en-US" sz="1200" dirty="0">
                <a:solidFill>
                  <a:schemeClr val="bg1"/>
                </a:solidFill>
                <a:latin typeface="+mn-lt"/>
              </a:rPr>
              <a:t>Slides in this presentation contain hyperlinks. JAWS users should be able to get a list of links by using INSERT+F7</a:t>
            </a:r>
          </a:p>
        </p:txBody>
      </p:sp>
      <p:sp>
        <p:nvSpPr>
          <p:cNvPr id="12" name="Text Placeholder 11">
            <a:extLst>
              <a:ext uri="{FF2B5EF4-FFF2-40B4-BE49-F238E27FC236}">
                <a16:creationId xmlns:a16="http://schemas.microsoft.com/office/drawing/2014/main" id="{ACD9EFFC-BCC9-4F8C-A88E-C58E0948A462}"/>
              </a:ext>
            </a:extLst>
          </p:cNvPr>
          <p:cNvSpPr>
            <a:spLocks noGrp="1"/>
          </p:cNvSpPr>
          <p:nvPr>
            <p:ph type="body" idx="1"/>
          </p:nvPr>
        </p:nvSpPr>
        <p:spPr>
          <a:xfrm>
            <a:off x="457200" y="998025"/>
            <a:ext cx="8229600" cy="478970"/>
          </a:xfrm>
        </p:spPr>
        <p:txBody>
          <a:bodyPr/>
          <a:lstStyle/>
          <a:p>
            <a:r>
              <a:rPr lang="en-US" altLang="en-US" b="1" dirty="0">
                <a:latin typeface="+mn-lt"/>
                <a:ea typeface="Segoe UI Symbol" panose="020B0502040204020203" pitchFamily="34" charset="0"/>
              </a:rPr>
              <a:t>Chapter 4: </a:t>
            </a:r>
            <a:r>
              <a:rPr kumimoji="0" lang="en-US" sz="2000" b="1" kern="1200" dirty="0">
                <a:solidFill>
                  <a:schemeClr val="dk1"/>
                </a:solidFill>
                <a:effectLst/>
                <a:latin typeface="+mn-lt"/>
                <a:ea typeface="+mn-ea"/>
                <a:cs typeface="+mn-cs"/>
              </a:rPr>
              <a:t>Designing architecture</a:t>
            </a:r>
            <a:endParaRPr lang="en-US" altLang="en-US" b="1" dirty="0">
              <a:latin typeface="+mn-lt"/>
              <a:ea typeface="Segoe UI Symbol" panose="020B0502040204020203" pitchFamily="34" charset="0"/>
            </a:endParaRPr>
          </a:p>
          <a:p>
            <a:endParaRPr lang="en-US" dirty="0"/>
          </a:p>
        </p:txBody>
      </p:sp>
      <p:pic>
        <p:nvPicPr>
          <p:cNvPr id="4" name="Picture 3">
            <a:extLst>
              <a:ext uri="{FF2B5EF4-FFF2-40B4-BE49-F238E27FC236}">
                <a16:creationId xmlns:a16="http://schemas.microsoft.com/office/drawing/2014/main" id="{8D349A55-66BB-41A1-8DF7-77DC1DEADB36}"/>
              </a:ext>
            </a:extLst>
          </p:cNvPr>
          <p:cNvPicPr>
            <a:picLocks noChangeAspect="1"/>
          </p:cNvPicPr>
          <p:nvPr/>
        </p:nvPicPr>
        <p:blipFill>
          <a:blip r:embed="rId3"/>
          <a:stretch>
            <a:fillRect/>
          </a:stretch>
        </p:blipFill>
        <p:spPr>
          <a:xfrm>
            <a:off x="0" y="1714500"/>
            <a:ext cx="9144000" cy="5143500"/>
          </a:xfrm>
          <a:prstGeom prst="rect">
            <a:avLst/>
          </a:prstGeom>
        </p:spPr>
      </p:pic>
    </p:spTree>
    <p:extLst>
      <p:ext uri="{BB962C8B-B14F-4D97-AF65-F5344CB8AC3E}">
        <p14:creationId xmlns:p14="http://schemas.microsoft.com/office/powerpoint/2010/main" val="202174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0C7D-D2CE-477F-910D-F807C8E3A302}"/>
              </a:ext>
            </a:extLst>
          </p:cNvPr>
          <p:cNvSpPr>
            <a:spLocks noGrp="1"/>
          </p:cNvSpPr>
          <p:nvPr>
            <p:ph type="title"/>
          </p:nvPr>
        </p:nvSpPr>
        <p:spPr/>
        <p:txBody>
          <a:bodyPr/>
          <a:lstStyle/>
          <a:p>
            <a:r>
              <a:rPr lang="en-IN" dirty="0"/>
              <a:t>Figure 1-3: Evolutionary Model</a:t>
            </a:r>
          </a:p>
        </p:txBody>
      </p:sp>
      <p:pic>
        <p:nvPicPr>
          <p:cNvPr id="5" name="Picture 4" descr="The spiral S D L C diagram consists of the five following phases. Planning, analysis, design, implementation, and maintenance. An arrow indicates clockwise direction of the transitions between these phases, starting at the planning stage from the center of the spiral, or its first iteration, and completing the spiral at the maintenance stage on its fourth iteration. A go, no go axis is directed across the center of the spiral. It separates planning and analysis phases as well as implementation and maintenance phases. ">
            <a:extLst>
              <a:ext uri="{FF2B5EF4-FFF2-40B4-BE49-F238E27FC236}">
                <a16:creationId xmlns:a16="http://schemas.microsoft.com/office/drawing/2014/main" id="{87728697-7EAE-4A37-B602-0D3DD45C357E}"/>
              </a:ext>
            </a:extLst>
          </p:cNvPr>
          <p:cNvPicPr>
            <a:picLocks noChangeAspect="1"/>
          </p:cNvPicPr>
          <p:nvPr/>
        </p:nvPicPr>
        <p:blipFill>
          <a:blip r:embed="rId2"/>
          <a:stretch>
            <a:fillRect/>
          </a:stretch>
        </p:blipFill>
        <p:spPr>
          <a:xfrm>
            <a:off x="1773693" y="2015540"/>
            <a:ext cx="5596613" cy="3810330"/>
          </a:xfrm>
          <a:prstGeom prst="rect">
            <a:avLst/>
          </a:prstGeom>
        </p:spPr>
      </p:pic>
    </p:spTree>
    <p:extLst>
      <p:ext uri="{BB962C8B-B14F-4D97-AF65-F5344CB8AC3E}">
        <p14:creationId xmlns:p14="http://schemas.microsoft.com/office/powerpoint/2010/main" val="5938957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Learning Objectives</a:t>
            </a:r>
            <a:endParaRPr lang="en-IN" dirty="0"/>
          </a:p>
        </p:txBody>
      </p:sp>
      <p:sp>
        <p:nvSpPr>
          <p:cNvPr id="20" name="Content Placeholder 19"/>
          <p:cNvSpPr>
            <a:spLocks noGrp="1"/>
          </p:cNvSpPr>
          <p:nvPr>
            <p:ph sz="quarter" idx="13"/>
          </p:nvPr>
        </p:nvSpPr>
        <p:spPr/>
        <p:txBody>
          <a:bodyPr/>
          <a:lstStyle/>
          <a:p>
            <a:pPr marL="432" indent="0">
              <a:buNone/>
            </a:pPr>
            <a:r>
              <a:rPr lang="en-US" b="1" dirty="0">
                <a:solidFill>
                  <a:srgbClr val="007FA3"/>
                </a:solidFill>
              </a:rPr>
              <a:t>4.1 </a:t>
            </a:r>
            <a:r>
              <a:rPr lang="en-US" b="1" dirty="0">
                <a:solidFill>
                  <a:srgbClr val="C00000"/>
                </a:solidFill>
              </a:rPr>
              <a:t>Overview of  architecture design</a:t>
            </a:r>
          </a:p>
          <a:p>
            <a:pPr marL="432" indent="0">
              <a:buNone/>
            </a:pPr>
            <a:r>
              <a:rPr lang="en-US" b="1" dirty="0">
                <a:solidFill>
                  <a:srgbClr val="007FA3"/>
                </a:solidFill>
              </a:rPr>
              <a:t>4.2</a:t>
            </a:r>
            <a:r>
              <a:rPr lang="en-US" dirty="0"/>
              <a:t> Types of IS architecture</a:t>
            </a:r>
          </a:p>
          <a:p>
            <a:pPr marL="432" indent="0">
              <a:buNone/>
            </a:pPr>
            <a:r>
              <a:rPr lang="en-US" b="1" dirty="0">
                <a:solidFill>
                  <a:srgbClr val="007FA3"/>
                </a:solidFill>
              </a:rPr>
              <a:t>4.3</a:t>
            </a:r>
            <a:r>
              <a:rPr lang="en-US" b="1" dirty="0">
                <a:solidFill>
                  <a:schemeClr val="accent1"/>
                </a:solidFill>
              </a:rPr>
              <a:t> </a:t>
            </a:r>
            <a:r>
              <a:rPr lang="en-US" dirty="0"/>
              <a:t>Describe cloud computing and other current trends that help organizations address I</a:t>
            </a:r>
            <a:r>
              <a:rPr lang="en-US" sz="200" dirty="0"/>
              <a:t> </a:t>
            </a:r>
            <a:r>
              <a:rPr lang="en-US" dirty="0"/>
              <a:t>S infrastructure-related challenges</a:t>
            </a:r>
          </a:p>
          <a:p>
            <a:pPr marL="432" indent="0">
              <a:buNone/>
            </a:pPr>
            <a:r>
              <a:rPr lang="en-US" b="1" dirty="0">
                <a:solidFill>
                  <a:srgbClr val="007FA3"/>
                </a:solidFill>
              </a:rPr>
              <a:t>4.4</a:t>
            </a:r>
            <a:r>
              <a:rPr lang="en-US" dirty="0"/>
              <a:t> Describe standards shaping the design of Internet based systems, options for ensuring Internet design consistency</a:t>
            </a:r>
          </a:p>
        </p:txBody>
      </p:sp>
    </p:spTree>
    <p:extLst>
      <p:ext uri="{BB962C8B-B14F-4D97-AF65-F5344CB8AC3E}">
        <p14:creationId xmlns:p14="http://schemas.microsoft.com/office/powerpoint/2010/main" val="3282219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6F23-E12E-402E-B745-AA9AC4CE05F0}"/>
              </a:ext>
            </a:extLst>
          </p:cNvPr>
          <p:cNvSpPr>
            <a:spLocks noGrp="1"/>
          </p:cNvSpPr>
          <p:nvPr>
            <p:ph type="title"/>
          </p:nvPr>
        </p:nvSpPr>
        <p:spPr/>
        <p:txBody>
          <a:bodyPr/>
          <a:lstStyle/>
          <a:p>
            <a:r>
              <a:rPr lang="en-US" dirty="0"/>
              <a:t>Architectural Abstraction</a:t>
            </a:r>
          </a:p>
        </p:txBody>
      </p:sp>
      <p:sp>
        <p:nvSpPr>
          <p:cNvPr id="3" name="Content Placeholder 2">
            <a:extLst>
              <a:ext uri="{FF2B5EF4-FFF2-40B4-BE49-F238E27FC236}">
                <a16:creationId xmlns:a16="http://schemas.microsoft.com/office/drawing/2014/main" id="{D8B32981-0BA0-42D0-9FC2-BC8939EE4DE8}"/>
              </a:ext>
            </a:extLst>
          </p:cNvPr>
          <p:cNvSpPr>
            <a:spLocks noGrp="1"/>
          </p:cNvSpPr>
          <p:nvPr>
            <p:ph sz="quarter" idx="13"/>
          </p:nvPr>
        </p:nvSpPr>
        <p:spPr/>
        <p:txBody>
          <a:bodyPr/>
          <a:lstStyle/>
          <a:p>
            <a:r>
              <a:rPr lang="en-US" b="1" dirty="0"/>
              <a:t>Architecture in the small </a:t>
            </a:r>
            <a:r>
              <a:rPr lang="en-US" dirty="0"/>
              <a:t>is concerned with the architecture of individual programs.</a:t>
            </a:r>
          </a:p>
          <a:p>
            <a:pPr lvl="1"/>
            <a:r>
              <a:rPr lang="en-US" dirty="0"/>
              <a:t>At this level, we are concerned with the way that an individual program is decomposed into components.</a:t>
            </a:r>
          </a:p>
          <a:p>
            <a:r>
              <a:rPr lang="en-US" b="1" dirty="0"/>
              <a:t>Architecture in the large </a:t>
            </a:r>
            <a:r>
              <a:rPr lang="en-US" dirty="0"/>
              <a:t>is concerned with the architecture of complex enterprise systems that include other systems, programs, and program components.</a:t>
            </a:r>
          </a:p>
          <a:p>
            <a:pPr lvl="1"/>
            <a:r>
              <a:rPr lang="en-US" dirty="0"/>
              <a:t>These enterprise systems are distributed over different computers, which may be owned and managed by different companies</a:t>
            </a:r>
          </a:p>
        </p:txBody>
      </p:sp>
    </p:spTree>
    <p:extLst>
      <p:ext uri="{BB962C8B-B14F-4D97-AF65-F5344CB8AC3E}">
        <p14:creationId xmlns:p14="http://schemas.microsoft.com/office/powerpoint/2010/main" val="37519257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759A-B2AD-4543-8FD2-99EF7AB12680}"/>
              </a:ext>
            </a:extLst>
          </p:cNvPr>
          <p:cNvSpPr>
            <a:spLocks noGrp="1"/>
          </p:cNvSpPr>
          <p:nvPr>
            <p:ph type="title"/>
          </p:nvPr>
        </p:nvSpPr>
        <p:spPr/>
        <p:txBody>
          <a:bodyPr/>
          <a:lstStyle/>
          <a:p>
            <a:r>
              <a:rPr lang="en-US" dirty="0"/>
              <a:t>Why is architecture important?</a:t>
            </a:r>
          </a:p>
        </p:txBody>
      </p:sp>
      <p:sp>
        <p:nvSpPr>
          <p:cNvPr id="3" name="Content Placeholder 2">
            <a:extLst>
              <a:ext uri="{FF2B5EF4-FFF2-40B4-BE49-F238E27FC236}">
                <a16:creationId xmlns:a16="http://schemas.microsoft.com/office/drawing/2014/main" id="{AA1DA3C6-EECD-46E2-B868-E03BF14B34B7}"/>
              </a:ext>
            </a:extLst>
          </p:cNvPr>
          <p:cNvSpPr>
            <a:spLocks noGrp="1"/>
          </p:cNvSpPr>
          <p:nvPr>
            <p:ph sz="quarter" idx="13"/>
          </p:nvPr>
        </p:nvSpPr>
        <p:spPr/>
        <p:txBody>
          <a:bodyPr/>
          <a:lstStyle/>
          <a:p>
            <a:r>
              <a:rPr lang="en-US" dirty="0"/>
              <a:t>The architecture of a system is an abstract description of its structure and behavior</a:t>
            </a:r>
          </a:p>
          <a:p>
            <a:r>
              <a:rPr lang="en-US" dirty="0"/>
              <a:t>The level of abstraction is chosen such that all critical design decisions are apparent and meaningful analysis is feasible</a:t>
            </a:r>
          </a:p>
          <a:p>
            <a:endParaRPr lang="en-US" dirty="0"/>
          </a:p>
        </p:txBody>
      </p:sp>
    </p:spTree>
    <p:extLst>
      <p:ext uri="{BB962C8B-B14F-4D97-AF65-F5344CB8AC3E}">
        <p14:creationId xmlns:p14="http://schemas.microsoft.com/office/powerpoint/2010/main" val="32715104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4A49-5C8F-4CD1-A043-88FCD3C7ED20}"/>
              </a:ext>
            </a:extLst>
          </p:cNvPr>
          <p:cNvSpPr>
            <a:spLocks noGrp="1"/>
          </p:cNvSpPr>
          <p:nvPr>
            <p:ph type="title"/>
          </p:nvPr>
        </p:nvSpPr>
        <p:spPr/>
        <p:txBody>
          <a:bodyPr/>
          <a:lstStyle/>
          <a:p>
            <a:r>
              <a:rPr lang="en-US" dirty="0"/>
              <a:t>Architectural Representations</a:t>
            </a:r>
          </a:p>
        </p:txBody>
      </p:sp>
      <p:sp>
        <p:nvSpPr>
          <p:cNvPr id="3" name="Content Placeholder 2">
            <a:extLst>
              <a:ext uri="{FF2B5EF4-FFF2-40B4-BE49-F238E27FC236}">
                <a16:creationId xmlns:a16="http://schemas.microsoft.com/office/drawing/2014/main" id="{A85506B7-6418-44AD-93EC-3646BF0F9F83}"/>
              </a:ext>
            </a:extLst>
          </p:cNvPr>
          <p:cNvSpPr>
            <a:spLocks noGrp="1"/>
          </p:cNvSpPr>
          <p:nvPr>
            <p:ph sz="quarter" idx="13"/>
          </p:nvPr>
        </p:nvSpPr>
        <p:spPr/>
        <p:txBody>
          <a:bodyPr/>
          <a:lstStyle/>
          <a:p>
            <a:r>
              <a:rPr lang="en-US" dirty="0"/>
              <a:t>Simple, informal block diagrams showing entities and relationships are the most frequently used method for documenting software architectures.</a:t>
            </a:r>
          </a:p>
          <a:p>
            <a:r>
              <a:rPr lang="en-US" dirty="0"/>
              <a:t>But these have been criticized because they lack semantics, do not show the types of relationships between entities nor the visible properties of entities in the architecture.</a:t>
            </a:r>
          </a:p>
          <a:p>
            <a:r>
              <a:rPr lang="en-US" dirty="0"/>
              <a:t>Depends on the use of architectural </a:t>
            </a:r>
            <a:r>
              <a:rPr lang="en-US" dirty="0" err="1"/>
              <a:t>models.The</a:t>
            </a:r>
            <a:r>
              <a:rPr lang="en-US" dirty="0"/>
              <a:t>  requirements for model semantics depends on how the models are used.</a:t>
            </a:r>
          </a:p>
        </p:txBody>
      </p:sp>
    </p:spTree>
    <p:extLst>
      <p:ext uri="{BB962C8B-B14F-4D97-AF65-F5344CB8AC3E}">
        <p14:creationId xmlns:p14="http://schemas.microsoft.com/office/powerpoint/2010/main" val="25551288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D0C4-7CEB-4E12-9505-CDEFC79733DD}"/>
              </a:ext>
            </a:extLst>
          </p:cNvPr>
          <p:cNvSpPr>
            <a:spLocks noGrp="1"/>
          </p:cNvSpPr>
          <p:nvPr>
            <p:ph type="title"/>
          </p:nvPr>
        </p:nvSpPr>
        <p:spPr/>
        <p:txBody>
          <a:bodyPr/>
          <a:lstStyle/>
          <a:p>
            <a:r>
              <a:rPr lang="en-US" dirty="0"/>
              <a:t>Architectural Design Decisions</a:t>
            </a:r>
          </a:p>
        </p:txBody>
      </p:sp>
      <p:sp>
        <p:nvSpPr>
          <p:cNvPr id="3" name="Content Placeholder 2">
            <a:extLst>
              <a:ext uri="{FF2B5EF4-FFF2-40B4-BE49-F238E27FC236}">
                <a16:creationId xmlns:a16="http://schemas.microsoft.com/office/drawing/2014/main" id="{29927EA1-BCDF-4F84-BAC6-0F4368EE57DC}"/>
              </a:ext>
            </a:extLst>
          </p:cNvPr>
          <p:cNvSpPr>
            <a:spLocks noGrp="1"/>
          </p:cNvSpPr>
          <p:nvPr>
            <p:ph sz="quarter" idx="13"/>
          </p:nvPr>
        </p:nvSpPr>
        <p:spPr>
          <a:xfrm>
            <a:off x="457200" y="1556326"/>
            <a:ext cx="8526544" cy="4434275"/>
          </a:xfrm>
        </p:spPr>
        <p:txBody>
          <a:bodyPr/>
          <a:lstStyle/>
          <a:p>
            <a:pPr marL="457632" indent="-457200">
              <a:buFont typeface="+mj-lt"/>
              <a:buAutoNum type="arabicPeriod"/>
            </a:pPr>
            <a:r>
              <a:rPr lang="en-US" dirty="0"/>
              <a:t>Generic application architecture that can be used?</a:t>
            </a:r>
          </a:p>
          <a:p>
            <a:pPr marL="457632" indent="-457200">
              <a:buFont typeface="+mj-lt"/>
              <a:buAutoNum type="arabicPeriod"/>
            </a:pPr>
            <a:r>
              <a:rPr lang="en-US" dirty="0"/>
              <a:t>How will the system be distributed?</a:t>
            </a:r>
          </a:p>
          <a:p>
            <a:pPr marL="457632" indent="-457200">
              <a:buFont typeface="+mj-lt"/>
              <a:buAutoNum type="arabicPeriod"/>
            </a:pPr>
            <a:r>
              <a:rPr lang="en-US" dirty="0"/>
              <a:t>What architectural styles are appropriate?</a:t>
            </a:r>
          </a:p>
          <a:p>
            <a:pPr marL="457632" indent="-457200">
              <a:buFont typeface="+mj-lt"/>
              <a:buAutoNum type="arabicPeriod"/>
            </a:pPr>
            <a:r>
              <a:rPr lang="en-US" dirty="0"/>
              <a:t>What approach will be used to structure the system?</a:t>
            </a:r>
          </a:p>
          <a:p>
            <a:pPr marL="457632" indent="-457200">
              <a:buFont typeface="+mj-lt"/>
              <a:buAutoNum type="arabicPeriod"/>
            </a:pPr>
            <a:r>
              <a:rPr lang="en-US" dirty="0"/>
              <a:t>How will the system be decomposed into modules?</a:t>
            </a:r>
          </a:p>
          <a:p>
            <a:pPr marL="457632" indent="-457200">
              <a:buFont typeface="+mj-lt"/>
              <a:buAutoNum type="arabicPeriod"/>
            </a:pPr>
            <a:r>
              <a:rPr lang="en-US" dirty="0"/>
              <a:t>What control strategy should be used?</a:t>
            </a:r>
          </a:p>
          <a:p>
            <a:pPr marL="457632" indent="-457200">
              <a:buFont typeface="+mj-lt"/>
              <a:buAutoNum type="arabicPeriod"/>
            </a:pPr>
            <a:r>
              <a:rPr lang="en-US" dirty="0"/>
              <a:t>How will the architectural design be evaluated?</a:t>
            </a:r>
          </a:p>
          <a:p>
            <a:pPr marL="457632" indent="-457200">
              <a:buFont typeface="+mj-lt"/>
              <a:buAutoNum type="arabicPeriod"/>
            </a:pPr>
            <a:r>
              <a:rPr lang="en-US" dirty="0"/>
              <a:t>How should the architecture be documented?</a:t>
            </a:r>
          </a:p>
        </p:txBody>
      </p:sp>
    </p:spTree>
    <p:extLst>
      <p:ext uri="{BB962C8B-B14F-4D97-AF65-F5344CB8AC3E}">
        <p14:creationId xmlns:p14="http://schemas.microsoft.com/office/powerpoint/2010/main" val="12345243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2943-11D5-4853-AC77-96C905906BC3}"/>
              </a:ext>
            </a:extLst>
          </p:cNvPr>
          <p:cNvSpPr>
            <a:spLocks noGrp="1"/>
          </p:cNvSpPr>
          <p:nvPr>
            <p:ph type="title"/>
          </p:nvPr>
        </p:nvSpPr>
        <p:spPr/>
        <p:txBody>
          <a:bodyPr/>
          <a:lstStyle/>
          <a:p>
            <a:r>
              <a:rPr lang="en-US" dirty="0"/>
              <a:t>Architecture Reuse</a:t>
            </a:r>
          </a:p>
        </p:txBody>
      </p:sp>
      <p:sp>
        <p:nvSpPr>
          <p:cNvPr id="3" name="Content Placeholder 2">
            <a:extLst>
              <a:ext uri="{FF2B5EF4-FFF2-40B4-BE49-F238E27FC236}">
                <a16:creationId xmlns:a16="http://schemas.microsoft.com/office/drawing/2014/main" id="{1A847738-D08D-47BC-97E8-80EB2EDD09A3}"/>
              </a:ext>
            </a:extLst>
          </p:cNvPr>
          <p:cNvSpPr>
            <a:spLocks noGrp="1"/>
          </p:cNvSpPr>
          <p:nvPr>
            <p:ph sz="quarter" idx="13"/>
          </p:nvPr>
        </p:nvSpPr>
        <p:spPr>
          <a:xfrm>
            <a:off x="457200" y="1556326"/>
            <a:ext cx="8229600" cy="5014156"/>
          </a:xfrm>
        </p:spPr>
        <p:txBody>
          <a:bodyPr/>
          <a:lstStyle/>
          <a:p>
            <a:r>
              <a:rPr lang="en-US" dirty="0"/>
              <a:t>Systems in the same domain often have similar architectures that reflect domain concepts</a:t>
            </a:r>
          </a:p>
          <a:p>
            <a:r>
              <a:rPr lang="en-US" dirty="0"/>
              <a:t>Application product lines are built around a core architecture with variants that satisfy particular customer requirements</a:t>
            </a:r>
          </a:p>
          <a:p>
            <a:r>
              <a:rPr lang="en-US" dirty="0"/>
              <a:t>The architecture of a system may be designed around one of more architectural patterns or ‘styles’</a:t>
            </a:r>
          </a:p>
          <a:p>
            <a:r>
              <a:rPr lang="en-US" i="1" dirty="0"/>
              <a:t>A major goal of the software architecture discipline is to develop an environment that promotes the reuse of components across separate software projects </a:t>
            </a:r>
            <a:r>
              <a:rPr lang="en-US" sz="1400" i="1" dirty="0"/>
              <a:t>(</a:t>
            </a:r>
            <a:r>
              <a:rPr lang="sv-SE" sz="1400" i="1" dirty="0"/>
              <a:t>Ryan O'Farrell, J. A. Hamilton</a:t>
            </a:r>
            <a:r>
              <a:rPr lang="en-US" sz="1400" i="1" dirty="0"/>
              <a:t>)</a:t>
            </a:r>
            <a:endParaRPr lang="en-US" i="1" dirty="0"/>
          </a:p>
        </p:txBody>
      </p:sp>
    </p:spTree>
    <p:extLst>
      <p:ext uri="{BB962C8B-B14F-4D97-AF65-F5344CB8AC3E}">
        <p14:creationId xmlns:p14="http://schemas.microsoft.com/office/powerpoint/2010/main" val="18641335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Learning Objectives</a:t>
            </a:r>
            <a:endParaRPr lang="en-IN" dirty="0"/>
          </a:p>
        </p:txBody>
      </p:sp>
      <p:sp>
        <p:nvSpPr>
          <p:cNvPr id="20" name="Content Placeholder 19"/>
          <p:cNvSpPr>
            <a:spLocks noGrp="1"/>
          </p:cNvSpPr>
          <p:nvPr>
            <p:ph sz="quarter" idx="13"/>
          </p:nvPr>
        </p:nvSpPr>
        <p:spPr/>
        <p:txBody>
          <a:bodyPr/>
          <a:lstStyle/>
          <a:p>
            <a:pPr marL="432" indent="0">
              <a:buNone/>
            </a:pPr>
            <a:r>
              <a:rPr lang="en-US" b="1" dirty="0">
                <a:solidFill>
                  <a:srgbClr val="007FA3"/>
                </a:solidFill>
              </a:rPr>
              <a:t>4.1 </a:t>
            </a:r>
            <a:r>
              <a:rPr lang="en-US" dirty="0"/>
              <a:t>Overview of  architecture design</a:t>
            </a:r>
          </a:p>
          <a:p>
            <a:pPr marL="432" indent="0">
              <a:buNone/>
            </a:pPr>
            <a:r>
              <a:rPr lang="en-US" b="1" dirty="0">
                <a:solidFill>
                  <a:srgbClr val="007FA3"/>
                </a:solidFill>
              </a:rPr>
              <a:t>4.2</a:t>
            </a:r>
            <a:r>
              <a:rPr lang="en-US" dirty="0"/>
              <a:t> </a:t>
            </a:r>
            <a:r>
              <a:rPr lang="en-US" b="1" dirty="0">
                <a:solidFill>
                  <a:srgbClr val="C00000"/>
                </a:solidFill>
              </a:rPr>
              <a:t>Types of IS architecture</a:t>
            </a:r>
          </a:p>
          <a:p>
            <a:pPr marL="432" indent="0">
              <a:buNone/>
            </a:pPr>
            <a:r>
              <a:rPr lang="en-US" b="1" dirty="0">
                <a:solidFill>
                  <a:srgbClr val="007FA3"/>
                </a:solidFill>
              </a:rPr>
              <a:t>4.3</a:t>
            </a:r>
            <a:r>
              <a:rPr lang="en-US" b="1" dirty="0">
                <a:solidFill>
                  <a:schemeClr val="accent1"/>
                </a:solidFill>
              </a:rPr>
              <a:t> </a:t>
            </a:r>
            <a:r>
              <a:rPr lang="en-US" dirty="0"/>
              <a:t>Describe cloud computing and other current trends that help organizations address I</a:t>
            </a:r>
            <a:r>
              <a:rPr lang="en-US" sz="200" dirty="0"/>
              <a:t> </a:t>
            </a:r>
            <a:r>
              <a:rPr lang="en-US" dirty="0"/>
              <a:t>S infrastructure-related challenges</a:t>
            </a:r>
          </a:p>
          <a:p>
            <a:pPr marL="432" indent="0">
              <a:buNone/>
            </a:pPr>
            <a:r>
              <a:rPr lang="en-US" b="1" dirty="0">
                <a:solidFill>
                  <a:srgbClr val="007FA3"/>
                </a:solidFill>
              </a:rPr>
              <a:t>4.4</a:t>
            </a:r>
            <a:r>
              <a:rPr lang="en-US" dirty="0"/>
              <a:t> Describe standards shaping the design of Internet based systems, options for ensuring Internet design consistency</a:t>
            </a:r>
          </a:p>
        </p:txBody>
      </p:sp>
    </p:spTree>
    <p:extLst>
      <p:ext uri="{BB962C8B-B14F-4D97-AF65-F5344CB8AC3E}">
        <p14:creationId xmlns:p14="http://schemas.microsoft.com/office/powerpoint/2010/main" val="2593723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2251E-0C41-4512-8F5F-35C6F1DA4E91}"/>
              </a:ext>
            </a:extLst>
          </p:cNvPr>
          <p:cNvSpPr>
            <a:spLocks noGrp="1"/>
          </p:cNvSpPr>
          <p:nvPr>
            <p:ph type="title"/>
          </p:nvPr>
        </p:nvSpPr>
        <p:spPr>
          <a:xfrm>
            <a:off x="457200" y="187090"/>
            <a:ext cx="8229600" cy="1097279"/>
          </a:xfrm>
        </p:spPr>
        <p:txBody>
          <a:bodyPr/>
          <a:lstStyle/>
          <a:p>
            <a:r>
              <a:rPr lang="en-US" dirty="0"/>
              <a:t>Many IS architectural styles</a:t>
            </a:r>
          </a:p>
        </p:txBody>
      </p:sp>
      <p:sp>
        <p:nvSpPr>
          <p:cNvPr id="6" name="Rectangle 5">
            <a:extLst>
              <a:ext uri="{FF2B5EF4-FFF2-40B4-BE49-F238E27FC236}">
                <a16:creationId xmlns:a16="http://schemas.microsoft.com/office/drawing/2014/main" id="{01459CE3-3DE1-46EC-B8EE-0724E822CCB9}"/>
              </a:ext>
            </a:extLst>
          </p:cNvPr>
          <p:cNvSpPr>
            <a:spLocks noGrp="1" noChangeArrowheads="1"/>
          </p:cNvSpPr>
          <p:nvPr/>
        </p:nvSpPr>
        <p:spPr bwMode="auto">
          <a:xfrm>
            <a:off x="4909729" y="1484263"/>
            <a:ext cx="4121150" cy="481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0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Communication</a:t>
            </a:r>
          </a:p>
          <a:p>
            <a:pPr lvl="1"/>
            <a:r>
              <a:rPr lang="en-US" altLang="en-US" sz="2200" dirty="0"/>
              <a:t>message passing</a:t>
            </a:r>
          </a:p>
          <a:p>
            <a:pPr lvl="1"/>
            <a:r>
              <a:rPr lang="en-US" altLang="en-US" sz="2200" dirty="0"/>
              <a:t>event driven</a:t>
            </a:r>
          </a:p>
          <a:p>
            <a:r>
              <a:rPr lang="en-US" altLang="en-US" sz="2400" dirty="0"/>
              <a:t>Coordination</a:t>
            </a:r>
          </a:p>
          <a:p>
            <a:pPr lvl="1"/>
            <a:r>
              <a:rPr lang="en-US" altLang="en-US" sz="2200" dirty="0"/>
              <a:t>blackboard</a:t>
            </a:r>
          </a:p>
          <a:p>
            <a:pPr lvl="1"/>
            <a:r>
              <a:rPr lang="en-US" altLang="en-US" sz="2200" dirty="0"/>
              <a:t>shared tuple space</a:t>
            </a:r>
          </a:p>
          <a:p>
            <a:pPr lvl="1"/>
            <a:r>
              <a:rPr lang="en-US" altLang="en-US" sz="2200" dirty="0"/>
              <a:t>database/futures</a:t>
            </a:r>
          </a:p>
          <a:p>
            <a:r>
              <a:rPr lang="en-US" altLang="en-US" sz="2400" dirty="0"/>
              <a:t>Emerging styles</a:t>
            </a:r>
          </a:p>
          <a:p>
            <a:pPr lvl="1"/>
            <a:r>
              <a:rPr lang="en-US" altLang="en-US" sz="2200" dirty="0"/>
              <a:t>mobile computing</a:t>
            </a:r>
          </a:p>
          <a:p>
            <a:pPr lvl="1"/>
            <a:r>
              <a:rPr lang="en-US" altLang="en-US" sz="2200" dirty="0"/>
              <a:t>sensor networks</a:t>
            </a:r>
          </a:p>
        </p:txBody>
      </p:sp>
      <p:sp>
        <p:nvSpPr>
          <p:cNvPr id="9" name="Rectangle 8">
            <a:extLst>
              <a:ext uri="{FF2B5EF4-FFF2-40B4-BE49-F238E27FC236}">
                <a16:creationId xmlns:a16="http://schemas.microsoft.com/office/drawing/2014/main" id="{8B165DFD-0B36-47D3-BC64-85D78F396CAC}"/>
              </a:ext>
            </a:extLst>
          </p:cNvPr>
          <p:cNvSpPr>
            <a:spLocks noGrp="1" noChangeArrowheads="1"/>
          </p:cNvSpPr>
          <p:nvPr/>
        </p:nvSpPr>
        <p:spPr bwMode="auto">
          <a:xfrm>
            <a:off x="457200" y="1484263"/>
            <a:ext cx="412115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0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Composition</a:t>
            </a:r>
          </a:p>
          <a:p>
            <a:pPr lvl="1"/>
            <a:r>
              <a:rPr lang="en-US" altLang="en-US" sz="2000" dirty="0"/>
              <a:t>static</a:t>
            </a:r>
          </a:p>
          <a:p>
            <a:pPr lvl="2"/>
            <a:r>
              <a:rPr lang="en-US" altLang="en-US" sz="1800" dirty="0"/>
              <a:t>layered </a:t>
            </a:r>
          </a:p>
          <a:p>
            <a:pPr lvl="2"/>
            <a:r>
              <a:rPr lang="en-US" altLang="en-US" sz="1800" dirty="0"/>
              <a:t>controller</a:t>
            </a:r>
          </a:p>
          <a:p>
            <a:pPr lvl="2"/>
            <a:r>
              <a:rPr lang="en-US" altLang="en-US" sz="1800" dirty="0"/>
              <a:t>client/server</a:t>
            </a:r>
          </a:p>
          <a:p>
            <a:pPr lvl="2"/>
            <a:r>
              <a:rPr lang="en-US" altLang="en-US" sz="1800" dirty="0"/>
              <a:t>pipes and filters</a:t>
            </a:r>
          </a:p>
          <a:p>
            <a:pPr lvl="2"/>
            <a:r>
              <a:rPr lang="en-US" altLang="en-US" sz="1800" dirty="0"/>
              <a:t>peer to peer</a:t>
            </a:r>
          </a:p>
          <a:p>
            <a:pPr lvl="2"/>
            <a:r>
              <a:rPr lang="en-US" altLang="en-US" sz="1800" dirty="0"/>
              <a:t>proxy / object-based</a:t>
            </a:r>
          </a:p>
          <a:p>
            <a:pPr lvl="1"/>
            <a:r>
              <a:rPr lang="en-US" altLang="en-US" sz="2000" dirty="0"/>
              <a:t>dynamic</a:t>
            </a:r>
          </a:p>
          <a:p>
            <a:pPr lvl="2"/>
            <a:r>
              <a:rPr lang="en-US" altLang="en-US" sz="1800" dirty="0"/>
              <a:t>object-oriented</a:t>
            </a:r>
          </a:p>
          <a:p>
            <a:pPr lvl="2"/>
            <a:r>
              <a:rPr lang="en-US" altLang="en-US" sz="1800" dirty="0"/>
              <a:t>software bus</a:t>
            </a:r>
          </a:p>
          <a:p>
            <a:pPr lvl="2"/>
            <a:r>
              <a:rPr lang="en-US" altLang="en-US" sz="1800" dirty="0"/>
              <a:t>microservices</a:t>
            </a:r>
          </a:p>
        </p:txBody>
      </p:sp>
    </p:spTree>
    <p:extLst>
      <p:ext uri="{BB962C8B-B14F-4D97-AF65-F5344CB8AC3E}">
        <p14:creationId xmlns:p14="http://schemas.microsoft.com/office/powerpoint/2010/main" val="15463329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5EFD4-CDC2-4727-94FE-8E3C66D8B2C8}"/>
              </a:ext>
            </a:extLst>
          </p:cNvPr>
          <p:cNvSpPr>
            <a:spLocks noGrp="1"/>
          </p:cNvSpPr>
          <p:nvPr>
            <p:ph type="title"/>
          </p:nvPr>
        </p:nvSpPr>
        <p:spPr/>
        <p:txBody>
          <a:bodyPr/>
          <a:lstStyle/>
          <a:p>
            <a:r>
              <a:rPr lang="en-US" dirty="0"/>
              <a:t>Layered Architecture Pattern</a:t>
            </a:r>
          </a:p>
        </p:txBody>
      </p:sp>
      <p:sp>
        <p:nvSpPr>
          <p:cNvPr id="3" name="Content Placeholder 2">
            <a:extLst>
              <a:ext uri="{FF2B5EF4-FFF2-40B4-BE49-F238E27FC236}">
                <a16:creationId xmlns:a16="http://schemas.microsoft.com/office/drawing/2014/main" id="{A0E81154-1CCB-4FE2-921B-B4B0E256E5BC}"/>
              </a:ext>
            </a:extLst>
          </p:cNvPr>
          <p:cNvSpPr>
            <a:spLocks noGrp="1"/>
          </p:cNvSpPr>
          <p:nvPr>
            <p:ph sz="quarter" idx="13"/>
          </p:nvPr>
        </p:nvSpPr>
        <p:spPr/>
        <p:txBody>
          <a:bodyPr/>
          <a:lstStyle/>
          <a:p>
            <a:r>
              <a:rPr lang="en-US" dirty="0"/>
              <a:t>Usage:</a:t>
            </a:r>
          </a:p>
          <a:p>
            <a:pPr lvl="1"/>
            <a:r>
              <a:rPr lang="en-US" dirty="0"/>
              <a:t>Applications that are needed to be built quickly.</a:t>
            </a:r>
          </a:p>
          <a:p>
            <a:pPr lvl="1"/>
            <a:r>
              <a:rPr lang="en-US" dirty="0"/>
              <a:t>Appropriate for teams with inexperienced developers and limited knowledge of architecture patterns. </a:t>
            </a:r>
          </a:p>
          <a:p>
            <a:pPr lvl="1"/>
            <a:r>
              <a:rPr lang="en-US" dirty="0"/>
              <a:t>Require strict standards of maintainability and testability</a:t>
            </a:r>
          </a:p>
        </p:txBody>
      </p:sp>
      <p:pic>
        <p:nvPicPr>
          <p:cNvPr id="5" name="Picture 4">
            <a:extLst>
              <a:ext uri="{FF2B5EF4-FFF2-40B4-BE49-F238E27FC236}">
                <a16:creationId xmlns:a16="http://schemas.microsoft.com/office/drawing/2014/main" id="{A28EC09D-C846-4207-981F-951533D70F6F}"/>
              </a:ext>
            </a:extLst>
          </p:cNvPr>
          <p:cNvPicPr>
            <a:picLocks noChangeAspect="1"/>
          </p:cNvPicPr>
          <p:nvPr/>
        </p:nvPicPr>
        <p:blipFill>
          <a:blip r:embed="rId2"/>
          <a:stretch>
            <a:fillRect/>
          </a:stretch>
        </p:blipFill>
        <p:spPr>
          <a:xfrm>
            <a:off x="2592371" y="3742093"/>
            <a:ext cx="6551629" cy="3115907"/>
          </a:xfrm>
          <a:prstGeom prst="rect">
            <a:avLst/>
          </a:prstGeom>
        </p:spPr>
      </p:pic>
    </p:spTree>
    <p:extLst>
      <p:ext uri="{BB962C8B-B14F-4D97-AF65-F5344CB8AC3E}">
        <p14:creationId xmlns:p14="http://schemas.microsoft.com/office/powerpoint/2010/main" val="26032234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6AD4-C0D7-4D34-8C70-E33F52A3432E}"/>
              </a:ext>
            </a:extLst>
          </p:cNvPr>
          <p:cNvSpPr>
            <a:spLocks noGrp="1"/>
          </p:cNvSpPr>
          <p:nvPr>
            <p:ph type="title"/>
          </p:nvPr>
        </p:nvSpPr>
        <p:spPr/>
        <p:txBody>
          <a:bodyPr/>
          <a:lstStyle/>
          <a:p>
            <a:r>
              <a:rPr lang="en-US" dirty="0"/>
              <a:t>Event-driven Architecture Pattern</a:t>
            </a:r>
          </a:p>
        </p:txBody>
      </p:sp>
      <p:sp>
        <p:nvSpPr>
          <p:cNvPr id="3" name="Content Placeholder 2">
            <a:extLst>
              <a:ext uri="{FF2B5EF4-FFF2-40B4-BE49-F238E27FC236}">
                <a16:creationId xmlns:a16="http://schemas.microsoft.com/office/drawing/2014/main" id="{3FE03D90-BB93-44FF-BFD8-8DE4DEBEB283}"/>
              </a:ext>
            </a:extLst>
          </p:cNvPr>
          <p:cNvSpPr>
            <a:spLocks noGrp="1"/>
          </p:cNvSpPr>
          <p:nvPr>
            <p:ph sz="quarter" idx="13"/>
          </p:nvPr>
        </p:nvSpPr>
        <p:spPr/>
        <p:txBody>
          <a:bodyPr/>
          <a:lstStyle/>
          <a:p>
            <a:r>
              <a:rPr lang="en-US" dirty="0"/>
              <a:t>Usage:</a:t>
            </a:r>
          </a:p>
          <a:p>
            <a:pPr lvl="1"/>
            <a:r>
              <a:rPr lang="en-US" dirty="0"/>
              <a:t>For applications where individual data blocks interact with only a few modules.</a:t>
            </a:r>
          </a:p>
          <a:p>
            <a:pPr lvl="1"/>
            <a:r>
              <a:rPr lang="en-US" dirty="0"/>
              <a:t>Helps with user interfaces</a:t>
            </a:r>
          </a:p>
        </p:txBody>
      </p:sp>
      <p:pic>
        <p:nvPicPr>
          <p:cNvPr id="5" name="Picture 4">
            <a:extLst>
              <a:ext uri="{FF2B5EF4-FFF2-40B4-BE49-F238E27FC236}">
                <a16:creationId xmlns:a16="http://schemas.microsoft.com/office/drawing/2014/main" id="{5405B7C1-737F-4D6C-982C-CAD6E28EC82C}"/>
              </a:ext>
            </a:extLst>
          </p:cNvPr>
          <p:cNvPicPr>
            <a:picLocks noChangeAspect="1"/>
          </p:cNvPicPr>
          <p:nvPr/>
        </p:nvPicPr>
        <p:blipFill>
          <a:blip r:embed="rId2"/>
          <a:stretch>
            <a:fillRect/>
          </a:stretch>
        </p:blipFill>
        <p:spPr>
          <a:xfrm>
            <a:off x="1942927" y="3252248"/>
            <a:ext cx="7201073" cy="3424778"/>
          </a:xfrm>
          <a:prstGeom prst="rect">
            <a:avLst/>
          </a:prstGeom>
        </p:spPr>
      </p:pic>
    </p:spTree>
    <p:extLst>
      <p:ext uri="{BB962C8B-B14F-4D97-AF65-F5344CB8AC3E}">
        <p14:creationId xmlns:p14="http://schemas.microsoft.com/office/powerpoint/2010/main" val="2314031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6D8C-B8EB-4021-A3E5-B4C1AE03E186}"/>
              </a:ext>
            </a:extLst>
          </p:cNvPr>
          <p:cNvSpPr>
            <a:spLocks noGrp="1"/>
          </p:cNvSpPr>
          <p:nvPr>
            <p:ph type="title"/>
          </p:nvPr>
        </p:nvSpPr>
        <p:spPr/>
        <p:txBody>
          <a:bodyPr/>
          <a:lstStyle/>
          <a:p>
            <a:r>
              <a:rPr lang="en-IN" dirty="0"/>
              <a:t>Phases of the S</a:t>
            </a:r>
            <a:r>
              <a:rPr lang="en-IN" sz="100" dirty="0"/>
              <a:t> </a:t>
            </a:r>
            <a:r>
              <a:rPr lang="en-IN" dirty="0"/>
              <a:t>D</a:t>
            </a:r>
            <a:r>
              <a:rPr lang="en-IN" sz="100" dirty="0"/>
              <a:t> </a:t>
            </a:r>
            <a:r>
              <a:rPr lang="en-IN" dirty="0"/>
              <a:t>L</a:t>
            </a:r>
            <a:r>
              <a:rPr lang="en-IN" sz="100" dirty="0"/>
              <a:t> </a:t>
            </a:r>
            <a:r>
              <a:rPr lang="en-IN" dirty="0"/>
              <a:t>C </a:t>
            </a:r>
            <a:r>
              <a:rPr lang="en-IN" sz="2000" b="0" dirty="0"/>
              <a:t>(1 of 3)</a:t>
            </a:r>
          </a:p>
        </p:txBody>
      </p:sp>
      <p:sp>
        <p:nvSpPr>
          <p:cNvPr id="3" name="Content Placeholder 2">
            <a:extLst>
              <a:ext uri="{FF2B5EF4-FFF2-40B4-BE49-F238E27FC236}">
                <a16:creationId xmlns:a16="http://schemas.microsoft.com/office/drawing/2014/main" id="{12AEB7D7-8024-4D46-8327-2C649C33F5D5}"/>
              </a:ext>
            </a:extLst>
          </p:cNvPr>
          <p:cNvSpPr>
            <a:spLocks noGrp="1"/>
          </p:cNvSpPr>
          <p:nvPr>
            <p:ph sz="quarter" idx="13"/>
          </p:nvPr>
        </p:nvSpPr>
        <p:spPr>
          <a:xfrm>
            <a:off x="457200" y="1556328"/>
            <a:ext cx="8229600" cy="367364"/>
          </a:xfrm>
        </p:spPr>
        <p:txBody>
          <a:bodyPr/>
          <a:lstStyle/>
          <a:p>
            <a:pPr marL="432" indent="0">
              <a:buNone/>
            </a:pPr>
            <a:r>
              <a:rPr lang="en-IN" sz="2000" b="1" dirty="0"/>
              <a:t>1.2</a:t>
            </a:r>
            <a:r>
              <a:rPr lang="en-IN" sz="2000" dirty="0"/>
              <a:t> Describe the information systems development life cycle (S</a:t>
            </a:r>
            <a:r>
              <a:rPr lang="en-IN" sz="100" dirty="0"/>
              <a:t> </a:t>
            </a:r>
            <a:r>
              <a:rPr lang="en-IN" sz="2000" dirty="0"/>
              <a:t>D</a:t>
            </a:r>
            <a:r>
              <a:rPr lang="en-IN" sz="100" dirty="0"/>
              <a:t> </a:t>
            </a:r>
            <a:r>
              <a:rPr lang="en-IN" sz="2000" dirty="0"/>
              <a:t>L</a:t>
            </a:r>
            <a:r>
              <a:rPr lang="en-IN" sz="100" dirty="0"/>
              <a:t> </a:t>
            </a:r>
            <a:r>
              <a:rPr lang="en-IN" sz="2000" dirty="0"/>
              <a:t>C)</a:t>
            </a:r>
          </a:p>
        </p:txBody>
      </p:sp>
      <p:sp>
        <p:nvSpPr>
          <p:cNvPr id="4" name="Content Placeholder 3">
            <a:extLst>
              <a:ext uri="{FF2B5EF4-FFF2-40B4-BE49-F238E27FC236}">
                <a16:creationId xmlns:a16="http://schemas.microsoft.com/office/drawing/2014/main" id="{27E12E81-C78D-4E28-AE2A-E7B243E3FCA5}"/>
              </a:ext>
            </a:extLst>
          </p:cNvPr>
          <p:cNvSpPr>
            <a:spLocks noGrp="1"/>
          </p:cNvSpPr>
          <p:nvPr>
            <p:ph sz="quarter" idx="14"/>
          </p:nvPr>
        </p:nvSpPr>
        <p:spPr>
          <a:xfrm>
            <a:off x="457200" y="2001328"/>
            <a:ext cx="8229600" cy="4201064"/>
          </a:xfrm>
        </p:spPr>
        <p:txBody>
          <a:bodyPr/>
          <a:lstStyle/>
          <a:p>
            <a:r>
              <a:rPr lang="en-IN" sz="2000" b="1" dirty="0"/>
              <a:t>Planning</a:t>
            </a:r>
          </a:p>
          <a:p>
            <a:pPr lvl="1"/>
            <a:r>
              <a:rPr lang="en-IN" sz="2000" dirty="0"/>
              <a:t>Need for a new or enhanced system is identified</a:t>
            </a:r>
          </a:p>
          <a:p>
            <a:pPr lvl="1"/>
            <a:r>
              <a:rPr lang="en-IN" sz="2000" dirty="0"/>
              <a:t>Needs are identified, </a:t>
            </a:r>
            <a:r>
              <a:rPr lang="en-IN" sz="2000" dirty="0" err="1"/>
              <a:t>analyzed</a:t>
            </a:r>
            <a:r>
              <a:rPr lang="en-IN" sz="2000" dirty="0"/>
              <a:t>, prioritized, and arranged</a:t>
            </a:r>
          </a:p>
          <a:p>
            <a:pPr lvl="1"/>
            <a:r>
              <a:rPr lang="en-IN" sz="2000" dirty="0"/>
              <a:t>Determine the scope of the proposed system</a:t>
            </a:r>
          </a:p>
          <a:p>
            <a:pPr lvl="1"/>
            <a:r>
              <a:rPr lang="en-IN" sz="2000" dirty="0"/>
              <a:t>Baseline project plan is developed</a:t>
            </a:r>
          </a:p>
          <a:p>
            <a:r>
              <a:rPr lang="en-IN" sz="2000" b="1" dirty="0"/>
              <a:t>Analysis</a:t>
            </a:r>
          </a:p>
          <a:p>
            <a:pPr lvl="1"/>
            <a:r>
              <a:rPr lang="en-IN" sz="2000" dirty="0"/>
              <a:t>System requirements are studied from user input and structured</a:t>
            </a:r>
          </a:p>
          <a:p>
            <a:pPr lvl="1"/>
            <a:r>
              <a:rPr lang="en-IN" sz="2000" dirty="0"/>
              <a:t>Requires careful study of current systems, manual and computerized, that might be replaced or be enhanced</a:t>
            </a:r>
          </a:p>
          <a:p>
            <a:pPr lvl="1"/>
            <a:r>
              <a:rPr lang="en-IN" sz="2000" dirty="0"/>
              <a:t>Output is description of the alternate solution recommend by the analysis team</a:t>
            </a:r>
          </a:p>
        </p:txBody>
      </p:sp>
    </p:spTree>
    <p:extLst>
      <p:ext uri="{BB962C8B-B14F-4D97-AF65-F5344CB8AC3E}">
        <p14:creationId xmlns:p14="http://schemas.microsoft.com/office/powerpoint/2010/main" val="33472440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CDB0-907D-43EF-8E22-0BE2D3923687}"/>
              </a:ext>
            </a:extLst>
          </p:cNvPr>
          <p:cNvSpPr>
            <a:spLocks noGrp="1"/>
          </p:cNvSpPr>
          <p:nvPr>
            <p:ph type="title"/>
          </p:nvPr>
        </p:nvSpPr>
        <p:spPr/>
        <p:txBody>
          <a:bodyPr/>
          <a:lstStyle/>
          <a:p>
            <a:r>
              <a:rPr lang="en-US" dirty="0"/>
              <a:t>Microservices Architecture Pattern</a:t>
            </a:r>
          </a:p>
        </p:txBody>
      </p:sp>
      <p:sp>
        <p:nvSpPr>
          <p:cNvPr id="3" name="Content Placeholder 2">
            <a:extLst>
              <a:ext uri="{FF2B5EF4-FFF2-40B4-BE49-F238E27FC236}">
                <a16:creationId xmlns:a16="http://schemas.microsoft.com/office/drawing/2014/main" id="{18EA6E97-369F-47D3-BC48-306E81B820C3}"/>
              </a:ext>
            </a:extLst>
          </p:cNvPr>
          <p:cNvSpPr>
            <a:spLocks noGrp="1"/>
          </p:cNvSpPr>
          <p:nvPr>
            <p:ph sz="quarter" idx="13"/>
          </p:nvPr>
        </p:nvSpPr>
        <p:spPr/>
        <p:txBody>
          <a:bodyPr/>
          <a:lstStyle/>
          <a:p>
            <a:r>
              <a:rPr lang="en-US" dirty="0"/>
              <a:t>Usage:</a:t>
            </a:r>
          </a:p>
          <a:p>
            <a:pPr lvl="1"/>
            <a:r>
              <a:rPr lang="en-US" dirty="0"/>
              <a:t>Businesses and web applications that require rapid development.</a:t>
            </a:r>
          </a:p>
          <a:p>
            <a:pPr lvl="1"/>
            <a:r>
              <a:rPr lang="en-US" dirty="0"/>
              <a:t>Websites with small components, data centers with well-defined boundaries, and remote teams globally</a:t>
            </a:r>
          </a:p>
        </p:txBody>
      </p:sp>
      <p:pic>
        <p:nvPicPr>
          <p:cNvPr id="5" name="Picture 4">
            <a:extLst>
              <a:ext uri="{FF2B5EF4-FFF2-40B4-BE49-F238E27FC236}">
                <a16:creationId xmlns:a16="http://schemas.microsoft.com/office/drawing/2014/main" id="{031CB27F-1A85-4DC5-B209-577EB199E016}"/>
              </a:ext>
            </a:extLst>
          </p:cNvPr>
          <p:cNvPicPr>
            <a:picLocks noChangeAspect="1"/>
          </p:cNvPicPr>
          <p:nvPr/>
        </p:nvPicPr>
        <p:blipFill>
          <a:blip r:embed="rId2"/>
          <a:stretch>
            <a:fillRect/>
          </a:stretch>
        </p:blipFill>
        <p:spPr>
          <a:xfrm>
            <a:off x="2234153" y="3529953"/>
            <a:ext cx="6909847" cy="3328048"/>
          </a:xfrm>
          <a:prstGeom prst="rect">
            <a:avLst/>
          </a:prstGeom>
        </p:spPr>
      </p:pic>
    </p:spTree>
    <p:extLst>
      <p:ext uri="{BB962C8B-B14F-4D97-AF65-F5344CB8AC3E}">
        <p14:creationId xmlns:p14="http://schemas.microsoft.com/office/powerpoint/2010/main" val="12705388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D37C-608F-4B67-B123-AF50D80E5195}"/>
              </a:ext>
            </a:extLst>
          </p:cNvPr>
          <p:cNvSpPr>
            <a:spLocks noGrp="1"/>
          </p:cNvSpPr>
          <p:nvPr>
            <p:ph type="title"/>
          </p:nvPr>
        </p:nvSpPr>
        <p:spPr/>
        <p:txBody>
          <a:bodyPr/>
          <a:lstStyle/>
          <a:p>
            <a:r>
              <a:rPr lang="en-US" dirty="0"/>
              <a:t>Client-server Architecture Pattern</a:t>
            </a:r>
          </a:p>
        </p:txBody>
      </p:sp>
      <p:sp>
        <p:nvSpPr>
          <p:cNvPr id="3" name="Content Placeholder 2">
            <a:extLst>
              <a:ext uri="{FF2B5EF4-FFF2-40B4-BE49-F238E27FC236}">
                <a16:creationId xmlns:a16="http://schemas.microsoft.com/office/drawing/2014/main" id="{39DF2309-C6CC-404A-A48A-36D597A4E9E8}"/>
              </a:ext>
            </a:extLst>
          </p:cNvPr>
          <p:cNvSpPr>
            <a:spLocks noGrp="1"/>
          </p:cNvSpPr>
          <p:nvPr>
            <p:ph sz="quarter" idx="13"/>
          </p:nvPr>
        </p:nvSpPr>
        <p:spPr>
          <a:xfrm>
            <a:off x="457199" y="1556326"/>
            <a:ext cx="8507691" cy="4434275"/>
          </a:xfrm>
        </p:spPr>
        <p:txBody>
          <a:bodyPr/>
          <a:lstStyle/>
          <a:p>
            <a:r>
              <a:rPr lang="en-US" dirty="0"/>
              <a:t>Usage:</a:t>
            </a:r>
          </a:p>
          <a:p>
            <a:pPr lvl="1"/>
            <a:r>
              <a:rPr lang="en-US" dirty="0"/>
              <a:t>Applications that focus on real-time services</a:t>
            </a:r>
          </a:p>
          <a:p>
            <a:pPr lvl="1"/>
            <a:r>
              <a:rPr lang="en-US" dirty="0"/>
              <a:t>Applications that require controlled access and offer multiple services for a large number of distributed clients </a:t>
            </a:r>
          </a:p>
          <a:p>
            <a:pPr lvl="1"/>
            <a:r>
              <a:rPr lang="en-US" dirty="0"/>
              <a:t>An application with centralized resources and services that has to be distributed over multiple servers</a:t>
            </a:r>
          </a:p>
        </p:txBody>
      </p:sp>
      <p:pic>
        <p:nvPicPr>
          <p:cNvPr id="5" name="Picture 4">
            <a:extLst>
              <a:ext uri="{FF2B5EF4-FFF2-40B4-BE49-F238E27FC236}">
                <a16:creationId xmlns:a16="http://schemas.microsoft.com/office/drawing/2014/main" id="{C7DF69D4-B764-4BA3-90FB-08EF7AAEE4CD}"/>
              </a:ext>
            </a:extLst>
          </p:cNvPr>
          <p:cNvPicPr>
            <a:picLocks noChangeAspect="1"/>
          </p:cNvPicPr>
          <p:nvPr/>
        </p:nvPicPr>
        <p:blipFill>
          <a:blip r:embed="rId2"/>
          <a:stretch>
            <a:fillRect/>
          </a:stretch>
        </p:blipFill>
        <p:spPr>
          <a:xfrm>
            <a:off x="3082565" y="3966773"/>
            <a:ext cx="6061435" cy="2891228"/>
          </a:xfrm>
          <a:prstGeom prst="rect">
            <a:avLst/>
          </a:prstGeom>
        </p:spPr>
      </p:pic>
    </p:spTree>
    <p:extLst>
      <p:ext uri="{BB962C8B-B14F-4D97-AF65-F5344CB8AC3E}">
        <p14:creationId xmlns:p14="http://schemas.microsoft.com/office/powerpoint/2010/main" val="1377298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8E5955-8C99-4D7B-8C59-D6011CFEF857}"/>
              </a:ext>
            </a:extLst>
          </p:cNvPr>
          <p:cNvSpPr>
            <a:spLocks noGrp="1"/>
          </p:cNvSpPr>
          <p:nvPr>
            <p:ph type="title"/>
          </p:nvPr>
        </p:nvSpPr>
        <p:spPr/>
        <p:txBody>
          <a:bodyPr/>
          <a:lstStyle/>
          <a:p>
            <a:r>
              <a:rPr lang="en-US" altLang="en-US" sz="3400" dirty="0"/>
              <a:t>Designing Systems for a Client/Server Architecture</a:t>
            </a:r>
            <a:endParaRPr lang="en-US" sz="2000" b="0" dirty="0"/>
          </a:p>
        </p:txBody>
      </p:sp>
      <p:sp>
        <p:nvSpPr>
          <p:cNvPr id="7" name="Content Placeholder 6">
            <a:extLst>
              <a:ext uri="{FF2B5EF4-FFF2-40B4-BE49-F238E27FC236}">
                <a16:creationId xmlns:a16="http://schemas.microsoft.com/office/drawing/2014/main" id="{3D53B5BD-4EF0-460D-B414-B6BD6036FC55}"/>
              </a:ext>
            </a:extLst>
          </p:cNvPr>
          <p:cNvSpPr>
            <a:spLocks noGrp="1"/>
          </p:cNvSpPr>
          <p:nvPr>
            <p:ph sz="quarter" idx="14"/>
          </p:nvPr>
        </p:nvSpPr>
        <p:spPr>
          <a:xfrm>
            <a:off x="457200" y="1722051"/>
            <a:ext cx="8362335" cy="4537347"/>
          </a:xfrm>
        </p:spPr>
        <p:txBody>
          <a:bodyPr/>
          <a:lstStyle/>
          <a:p>
            <a:r>
              <a:rPr lang="en-US" sz="2200" b="1" dirty="0">
                <a:solidFill>
                  <a:schemeClr val="tx1"/>
                </a:solidFill>
              </a:rPr>
              <a:t>Database engine </a:t>
            </a:r>
            <a:r>
              <a:rPr lang="en-US" sz="2200" dirty="0">
                <a:solidFill>
                  <a:schemeClr val="tx1"/>
                </a:solidFill>
              </a:rPr>
              <a:t>– </a:t>
            </a:r>
            <a:r>
              <a:rPr lang="en-US" sz="2200" dirty="0"/>
              <a:t>(back-end) portion of the client/server database system running on the server that provides database processing and shared access functions</a:t>
            </a:r>
          </a:p>
          <a:p>
            <a:r>
              <a:rPr lang="en-US" sz="2200" b="1" dirty="0">
                <a:solidFill>
                  <a:schemeClr val="tx1"/>
                </a:solidFill>
              </a:rPr>
              <a:t>Client</a:t>
            </a:r>
            <a:r>
              <a:rPr lang="en-US" sz="2200" dirty="0">
                <a:solidFill>
                  <a:schemeClr val="tx1"/>
                </a:solidFill>
              </a:rPr>
              <a:t> </a:t>
            </a:r>
            <a:r>
              <a:rPr lang="en-US" sz="2200" dirty="0"/>
              <a:t>– (front-end) portion of the client/server database system that provides the user interface and data manipulation functions</a:t>
            </a:r>
          </a:p>
          <a:p>
            <a:r>
              <a:rPr lang="en-US" sz="2200" b="1" dirty="0">
                <a:solidFill>
                  <a:schemeClr val="tx1"/>
                </a:solidFill>
              </a:rPr>
              <a:t>Application program interface (A</a:t>
            </a:r>
            <a:r>
              <a:rPr lang="en-US" sz="100" b="1" dirty="0">
                <a:solidFill>
                  <a:schemeClr val="tx1"/>
                </a:solidFill>
              </a:rPr>
              <a:t> </a:t>
            </a:r>
            <a:r>
              <a:rPr lang="en-US" sz="2200" b="1" dirty="0">
                <a:solidFill>
                  <a:schemeClr val="tx1"/>
                </a:solidFill>
              </a:rPr>
              <a:t>P</a:t>
            </a:r>
            <a:r>
              <a:rPr lang="en-US" sz="100" b="1" dirty="0">
                <a:solidFill>
                  <a:schemeClr val="tx1"/>
                </a:solidFill>
              </a:rPr>
              <a:t> </a:t>
            </a:r>
            <a:r>
              <a:rPr lang="en-US" sz="2200" b="1" dirty="0">
                <a:solidFill>
                  <a:schemeClr val="tx1"/>
                </a:solidFill>
              </a:rPr>
              <a:t>I) </a:t>
            </a:r>
            <a:r>
              <a:rPr lang="en-US" sz="2200" dirty="0"/>
              <a:t>– the software building blocks that are used to ensure that common system capabilities, such as user interfaces and printing, as well as modules are standardized to facilitate data exchange between clients and servers</a:t>
            </a:r>
          </a:p>
        </p:txBody>
      </p:sp>
    </p:spTree>
    <p:extLst>
      <p:ext uri="{BB962C8B-B14F-4D97-AF65-F5344CB8AC3E}">
        <p14:creationId xmlns:p14="http://schemas.microsoft.com/office/powerpoint/2010/main" val="779603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706E-571D-4832-B483-DC09CF7AF94F}"/>
              </a:ext>
            </a:extLst>
          </p:cNvPr>
          <p:cNvSpPr>
            <a:spLocks noGrp="1"/>
          </p:cNvSpPr>
          <p:nvPr>
            <p:ph type="title"/>
          </p:nvPr>
        </p:nvSpPr>
        <p:spPr/>
        <p:txBody>
          <a:bodyPr/>
          <a:lstStyle/>
          <a:p>
            <a:r>
              <a:rPr lang="en-US" sz="3400" dirty="0"/>
              <a:t>Advanced Forms of Client/Server Architectures </a:t>
            </a:r>
            <a:r>
              <a:rPr lang="en-US" sz="2000" b="0" dirty="0"/>
              <a:t>(1 of 2)</a:t>
            </a:r>
          </a:p>
        </p:txBody>
      </p:sp>
      <p:sp>
        <p:nvSpPr>
          <p:cNvPr id="4" name="Content Placeholder 3">
            <a:extLst>
              <a:ext uri="{FF2B5EF4-FFF2-40B4-BE49-F238E27FC236}">
                <a16:creationId xmlns:a16="http://schemas.microsoft.com/office/drawing/2014/main" id="{1090B40A-02F6-410D-AB54-597C7DAF5EA5}"/>
              </a:ext>
            </a:extLst>
          </p:cNvPr>
          <p:cNvSpPr>
            <a:spLocks noGrp="1"/>
          </p:cNvSpPr>
          <p:nvPr>
            <p:ph sz="quarter" idx="14"/>
          </p:nvPr>
        </p:nvSpPr>
        <p:spPr>
          <a:xfrm>
            <a:off x="457200" y="1730781"/>
            <a:ext cx="8229600" cy="4453203"/>
          </a:xfrm>
        </p:spPr>
        <p:txBody>
          <a:bodyPr/>
          <a:lstStyle/>
          <a:p>
            <a:r>
              <a:rPr lang="en-US" sz="2200" b="1" dirty="0">
                <a:solidFill>
                  <a:schemeClr val="tx1"/>
                </a:solidFill>
              </a:rPr>
              <a:t>Application server </a:t>
            </a:r>
            <a:r>
              <a:rPr lang="en-US" sz="2200" dirty="0"/>
              <a:t>– computing server where data analysis functions primarily reside</a:t>
            </a:r>
          </a:p>
          <a:p>
            <a:r>
              <a:rPr lang="en-US" sz="2200" b="1" dirty="0">
                <a:solidFill>
                  <a:schemeClr val="tx1"/>
                </a:solidFill>
              </a:rPr>
              <a:t>Virtual machine </a:t>
            </a:r>
            <a:r>
              <a:rPr lang="en-US" sz="2200" dirty="0"/>
              <a:t>– software emulation of a physical computer system, both hardware and operating system, that allows more efficient sharing of physical hardware resources</a:t>
            </a:r>
          </a:p>
          <a:p>
            <a:r>
              <a:rPr lang="en-US" sz="2200" b="1" dirty="0">
                <a:solidFill>
                  <a:schemeClr val="tx1"/>
                </a:solidFill>
              </a:rPr>
              <a:t>Virtualization</a:t>
            </a:r>
            <a:r>
              <a:rPr lang="en-US" sz="2200" dirty="0"/>
              <a:t> – act of creating virtual (rather than physical) versions of a variety of computing capabilities including hardware platforms, operating systems, storage devices, and networks</a:t>
            </a:r>
          </a:p>
        </p:txBody>
      </p:sp>
    </p:spTree>
    <p:extLst>
      <p:ext uri="{BB962C8B-B14F-4D97-AF65-F5344CB8AC3E}">
        <p14:creationId xmlns:p14="http://schemas.microsoft.com/office/powerpoint/2010/main" val="14181279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706E-571D-4832-B483-DC09CF7AF94F}"/>
              </a:ext>
            </a:extLst>
          </p:cNvPr>
          <p:cNvSpPr>
            <a:spLocks noGrp="1"/>
          </p:cNvSpPr>
          <p:nvPr>
            <p:ph type="title"/>
          </p:nvPr>
        </p:nvSpPr>
        <p:spPr/>
        <p:txBody>
          <a:bodyPr/>
          <a:lstStyle/>
          <a:p>
            <a:r>
              <a:rPr lang="en-US" sz="3400" dirty="0"/>
              <a:t>Advanced Forms of Client/Server Architectures </a:t>
            </a:r>
            <a:r>
              <a:rPr lang="en-US" sz="2000" b="0" dirty="0"/>
              <a:t>(2 of 2)</a:t>
            </a:r>
          </a:p>
        </p:txBody>
      </p:sp>
      <p:sp>
        <p:nvSpPr>
          <p:cNvPr id="4" name="Content Placeholder 3">
            <a:extLst>
              <a:ext uri="{FF2B5EF4-FFF2-40B4-BE49-F238E27FC236}">
                <a16:creationId xmlns:a16="http://schemas.microsoft.com/office/drawing/2014/main" id="{1090B40A-02F6-410D-AB54-597C7DAF5EA5}"/>
              </a:ext>
            </a:extLst>
          </p:cNvPr>
          <p:cNvSpPr>
            <a:spLocks noGrp="1"/>
          </p:cNvSpPr>
          <p:nvPr>
            <p:ph sz="quarter" idx="14"/>
          </p:nvPr>
        </p:nvSpPr>
        <p:spPr>
          <a:xfrm>
            <a:off x="457200" y="1707976"/>
            <a:ext cx="8229600" cy="3871127"/>
          </a:xfrm>
        </p:spPr>
        <p:txBody>
          <a:bodyPr/>
          <a:lstStyle/>
          <a:p>
            <a:r>
              <a:rPr lang="en-US" sz="2200" b="1" dirty="0">
                <a:solidFill>
                  <a:schemeClr val="tx1"/>
                </a:solidFill>
              </a:rPr>
              <a:t>Three-tiered client/server architecture </a:t>
            </a:r>
            <a:r>
              <a:rPr lang="en-US" sz="2200" dirty="0"/>
              <a:t>– advanced client/server architectures in which there are three logical and distinct applications—data management, presentation, and analysis—that are combined to create a single information system</a:t>
            </a:r>
          </a:p>
          <a:p>
            <a:r>
              <a:rPr lang="en-US" sz="2200" b="1" dirty="0">
                <a:solidFill>
                  <a:schemeClr val="tx1"/>
                </a:solidFill>
              </a:rPr>
              <a:t>Middleware</a:t>
            </a:r>
            <a:r>
              <a:rPr lang="en-US" sz="2200" dirty="0"/>
              <a:t> – combination of hardware, software, and communication technologies that brings data management, presentation, and analysis together into a three-tiered (or n-tiered) client/server environment</a:t>
            </a:r>
          </a:p>
        </p:txBody>
      </p:sp>
    </p:spTree>
    <p:extLst>
      <p:ext uri="{BB962C8B-B14F-4D97-AF65-F5344CB8AC3E}">
        <p14:creationId xmlns:p14="http://schemas.microsoft.com/office/powerpoint/2010/main" val="41586591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742F-E646-40BE-A1E4-083F9F554DED}"/>
              </a:ext>
            </a:extLst>
          </p:cNvPr>
          <p:cNvSpPr>
            <a:spLocks noGrp="1"/>
          </p:cNvSpPr>
          <p:nvPr>
            <p:ph type="title"/>
          </p:nvPr>
        </p:nvSpPr>
        <p:spPr/>
        <p:txBody>
          <a:bodyPr/>
          <a:lstStyle/>
          <a:p>
            <a:r>
              <a:rPr lang="en-US" sz="3200" dirty="0"/>
              <a:t>Middleware Ties Together Diverse Applications and Devices</a:t>
            </a:r>
          </a:p>
        </p:txBody>
      </p:sp>
      <p:pic>
        <p:nvPicPr>
          <p:cNvPr id="8" name="Picture 7" descr="The middleware has six following interactions.  Three bidirectional arrows are shown between middleware and three individual servers with applications. Another three bidirectional arrows are between middleware and cell phone, middleware and tablet, and middleware and desktop computer.  ">
            <a:extLst>
              <a:ext uri="{FF2B5EF4-FFF2-40B4-BE49-F238E27FC236}">
                <a16:creationId xmlns:a16="http://schemas.microsoft.com/office/drawing/2014/main" id="{75598CD0-F4DB-4D01-99DF-120CC63E09D7}"/>
              </a:ext>
            </a:extLst>
          </p:cNvPr>
          <p:cNvPicPr>
            <a:picLocks noChangeAspect="1"/>
          </p:cNvPicPr>
          <p:nvPr/>
        </p:nvPicPr>
        <p:blipFill>
          <a:blip r:embed="rId2"/>
          <a:stretch>
            <a:fillRect/>
          </a:stretch>
        </p:blipFill>
        <p:spPr>
          <a:xfrm>
            <a:off x="1939210" y="1749089"/>
            <a:ext cx="5265579" cy="4218807"/>
          </a:xfrm>
          <a:prstGeom prst="rect">
            <a:avLst/>
          </a:prstGeom>
        </p:spPr>
      </p:pic>
      <p:sp>
        <p:nvSpPr>
          <p:cNvPr id="6" name="Content Placeholder 5">
            <a:extLst>
              <a:ext uri="{FF2B5EF4-FFF2-40B4-BE49-F238E27FC236}">
                <a16:creationId xmlns:a16="http://schemas.microsoft.com/office/drawing/2014/main" id="{1BB7571B-22CD-4451-A529-49BFE44C6EEA}"/>
              </a:ext>
            </a:extLst>
          </p:cNvPr>
          <p:cNvSpPr>
            <a:spLocks noGrp="1"/>
          </p:cNvSpPr>
          <p:nvPr>
            <p:ph sz="quarter" idx="13"/>
          </p:nvPr>
        </p:nvSpPr>
        <p:spPr>
          <a:xfrm>
            <a:off x="457200" y="6149019"/>
            <a:ext cx="8229600" cy="255316"/>
          </a:xfrm>
        </p:spPr>
        <p:txBody>
          <a:bodyPr/>
          <a:lstStyle/>
          <a:p>
            <a:pPr marL="432" indent="0">
              <a:buNone/>
            </a:pPr>
            <a:r>
              <a:rPr lang="en-US" sz="1200" dirty="0"/>
              <a:t>(</a:t>
            </a:r>
            <a:r>
              <a:rPr lang="en-US" sz="1200" b="1" dirty="0"/>
              <a:t>Source: </a:t>
            </a:r>
            <a:r>
              <a:rPr lang="en-US" sz="1200" dirty="0"/>
              <a:t>Andrey Mertsalov/Shutterstock, Mr Aesthetics/Shutterstock, &amp; A-R-T/ Shutterstock)</a:t>
            </a:r>
          </a:p>
        </p:txBody>
      </p:sp>
    </p:spTree>
    <p:extLst>
      <p:ext uri="{BB962C8B-B14F-4D97-AF65-F5344CB8AC3E}">
        <p14:creationId xmlns:p14="http://schemas.microsoft.com/office/powerpoint/2010/main" val="38003435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Learning Objectives</a:t>
            </a:r>
            <a:endParaRPr lang="en-IN" dirty="0"/>
          </a:p>
        </p:txBody>
      </p:sp>
      <p:sp>
        <p:nvSpPr>
          <p:cNvPr id="20" name="Content Placeholder 19"/>
          <p:cNvSpPr>
            <a:spLocks noGrp="1"/>
          </p:cNvSpPr>
          <p:nvPr>
            <p:ph sz="quarter" idx="13"/>
          </p:nvPr>
        </p:nvSpPr>
        <p:spPr/>
        <p:txBody>
          <a:bodyPr/>
          <a:lstStyle/>
          <a:p>
            <a:pPr marL="432" indent="0">
              <a:buNone/>
            </a:pPr>
            <a:r>
              <a:rPr lang="en-US" b="1" dirty="0">
                <a:solidFill>
                  <a:srgbClr val="007FA3"/>
                </a:solidFill>
              </a:rPr>
              <a:t>4.1 </a:t>
            </a:r>
            <a:r>
              <a:rPr lang="en-US" dirty="0"/>
              <a:t>Overview of  architecture design</a:t>
            </a:r>
          </a:p>
          <a:p>
            <a:pPr marL="432" indent="0">
              <a:buNone/>
            </a:pPr>
            <a:r>
              <a:rPr lang="en-US" b="1" dirty="0">
                <a:solidFill>
                  <a:srgbClr val="007FA3"/>
                </a:solidFill>
              </a:rPr>
              <a:t>4.2</a:t>
            </a:r>
            <a:r>
              <a:rPr lang="en-US" dirty="0"/>
              <a:t> Types of IS architecture</a:t>
            </a:r>
          </a:p>
          <a:p>
            <a:pPr marL="432" indent="0">
              <a:buNone/>
            </a:pPr>
            <a:r>
              <a:rPr lang="en-US" b="1" dirty="0">
                <a:solidFill>
                  <a:srgbClr val="007FA3"/>
                </a:solidFill>
              </a:rPr>
              <a:t>4.3</a:t>
            </a:r>
            <a:r>
              <a:rPr lang="en-US" b="1" dirty="0">
                <a:solidFill>
                  <a:schemeClr val="accent1"/>
                </a:solidFill>
              </a:rPr>
              <a:t> </a:t>
            </a:r>
            <a:r>
              <a:rPr lang="en-US" b="1" dirty="0">
                <a:solidFill>
                  <a:srgbClr val="C00000"/>
                </a:solidFill>
              </a:rPr>
              <a:t>Describe cloud computing and other current trends that help organizations address I</a:t>
            </a:r>
            <a:r>
              <a:rPr lang="en-US" sz="200" b="1" dirty="0">
                <a:solidFill>
                  <a:srgbClr val="C00000"/>
                </a:solidFill>
              </a:rPr>
              <a:t> </a:t>
            </a:r>
            <a:r>
              <a:rPr lang="en-US" b="1" dirty="0">
                <a:solidFill>
                  <a:srgbClr val="C00000"/>
                </a:solidFill>
              </a:rPr>
              <a:t>S infrastructure-related challenges</a:t>
            </a:r>
          </a:p>
          <a:p>
            <a:pPr marL="432" indent="0">
              <a:buNone/>
            </a:pPr>
            <a:r>
              <a:rPr lang="en-US" b="1" dirty="0">
                <a:solidFill>
                  <a:srgbClr val="007FA3"/>
                </a:solidFill>
              </a:rPr>
              <a:t>4.4</a:t>
            </a:r>
            <a:r>
              <a:rPr lang="en-US" dirty="0"/>
              <a:t> Describe standards shaping the design of Internet based systems, options for ensuring Internet design consistency</a:t>
            </a:r>
          </a:p>
        </p:txBody>
      </p:sp>
    </p:spTree>
    <p:extLst>
      <p:ext uri="{BB962C8B-B14F-4D97-AF65-F5344CB8AC3E}">
        <p14:creationId xmlns:p14="http://schemas.microsoft.com/office/powerpoint/2010/main" val="2758327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48AB-9E6F-4F62-805C-6219C5FE3ACA}"/>
              </a:ext>
            </a:extLst>
          </p:cNvPr>
          <p:cNvSpPr>
            <a:spLocks noGrp="1"/>
          </p:cNvSpPr>
          <p:nvPr>
            <p:ph type="title"/>
          </p:nvPr>
        </p:nvSpPr>
        <p:spPr/>
        <p:txBody>
          <a:bodyPr/>
          <a:lstStyle/>
          <a:p>
            <a:r>
              <a:rPr lang="en-US" dirty="0"/>
              <a:t>What is Cloud Computing?</a:t>
            </a:r>
          </a:p>
        </p:txBody>
      </p:sp>
      <p:sp>
        <p:nvSpPr>
          <p:cNvPr id="4" name="Content Placeholder 3">
            <a:extLst>
              <a:ext uri="{FF2B5EF4-FFF2-40B4-BE49-F238E27FC236}">
                <a16:creationId xmlns:a16="http://schemas.microsoft.com/office/drawing/2014/main" id="{CC1FCF5A-B7F0-494B-A3A8-A4B5C3C60DF6}"/>
              </a:ext>
            </a:extLst>
          </p:cNvPr>
          <p:cNvSpPr>
            <a:spLocks noGrp="1"/>
          </p:cNvSpPr>
          <p:nvPr>
            <p:ph sz="quarter" idx="14"/>
          </p:nvPr>
        </p:nvSpPr>
        <p:spPr>
          <a:xfrm>
            <a:off x="457200" y="1791405"/>
            <a:ext cx="8229600" cy="3141895"/>
          </a:xfrm>
        </p:spPr>
        <p:txBody>
          <a:bodyPr/>
          <a:lstStyle/>
          <a:p>
            <a:r>
              <a:rPr lang="en-US" sz="2200" b="1" dirty="0">
                <a:solidFill>
                  <a:schemeClr val="tx1"/>
                </a:solidFill>
              </a:rPr>
              <a:t>Cloud computing </a:t>
            </a:r>
            <a:r>
              <a:rPr lang="en-US" sz="2200" dirty="0"/>
              <a:t>– the provision of applications over the Internet where customers do not have to invest in the hardware and software resources needed to run and maintain the applications, but are charged on a per-use basis</a:t>
            </a:r>
          </a:p>
          <a:p>
            <a:r>
              <a:rPr lang="en-US" sz="2200" b="1" dirty="0">
                <a:solidFill>
                  <a:schemeClr val="tx1"/>
                </a:solidFill>
              </a:rPr>
              <a:t>Utility computing </a:t>
            </a:r>
            <a:r>
              <a:rPr lang="en-US" sz="2200" dirty="0"/>
              <a:t>– form of on-demand computing where resources in terms of processing, data storage, or networking are rented on an as-needed basis. The organization only pays for the services used.</a:t>
            </a:r>
          </a:p>
        </p:txBody>
      </p:sp>
    </p:spTree>
    <p:extLst>
      <p:ext uri="{BB962C8B-B14F-4D97-AF65-F5344CB8AC3E}">
        <p14:creationId xmlns:p14="http://schemas.microsoft.com/office/powerpoint/2010/main" val="1684938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E1AC14-AF79-43A5-AAC2-99DFD0E246A6}"/>
              </a:ext>
            </a:extLst>
          </p:cNvPr>
          <p:cNvSpPr>
            <a:spLocks noGrp="1"/>
          </p:cNvSpPr>
          <p:nvPr>
            <p:ph type="title"/>
          </p:nvPr>
        </p:nvSpPr>
        <p:spPr/>
        <p:txBody>
          <a:bodyPr/>
          <a:lstStyle/>
          <a:p>
            <a:r>
              <a:rPr lang="en-US" sz="2800" dirty="0"/>
              <a:t>Processing, Storage, and Transmission of Data Taking Place in the Cloud</a:t>
            </a:r>
          </a:p>
        </p:txBody>
      </p:sp>
      <p:pic>
        <p:nvPicPr>
          <p:cNvPr id="8" name="Picture 7" descr="The cloud has four following interactions. Three arrows are directed towards the cloud from three icons. First icon shows a man collecting numbers and letters for processing. It represents data processing. Second icon shows c d, d v d case, which represents data storage. Third icon shows a globe with interconnected computers, which represents transmission. Fourth arrow is directed from the cloud to a two-story building.">
            <a:extLst>
              <a:ext uri="{FF2B5EF4-FFF2-40B4-BE49-F238E27FC236}">
                <a16:creationId xmlns:a16="http://schemas.microsoft.com/office/drawing/2014/main" id="{0433A2D6-4A5F-475B-BAAA-30DC3971B02C}"/>
              </a:ext>
            </a:extLst>
          </p:cNvPr>
          <p:cNvPicPr>
            <a:picLocks noChangeAspect="1"/>
          </p:cNvPicPr>
          <p:nvPr/>
        </p:nvPicPr>
        <p:blipFill>
          <a:blip r:embed="rId2"/>
          <a:stretch>
            <a:fillRect/>
          </a:stretch>
        </p:blipFill>
        <p:spPr>
          <a:xfrm>
            <a:off x="1191361" y="2056162"/>
            <a:ext cx="6761277" cy="4574683"/>
          </a:xfrm>
          <a:prstGeom prst="rect">
            <a:avLst/>
          </a:prstGeom>
        </p:spPr>
      </p:pic>
    </p:spTree>
    <p:extLst>
      <p:ext uri="{BB962C8B-B14F-4D97-AF65-F5344CB8AC3E}">
        <p14:creationId xmlns:p14="http://schemas.microsoft.com/office/powerpoint/2010/main" val="9110560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E1AC14-AF79-43A5-AAC2-99DFD0E246A6}"/>
              </a:ext>
            </a:extLst>
          </p:cNvPr>
          <p:cNvSpPr>
            <a:spLocks noGrp="1"/>
          </p:cNvSpPr>
          <p:nvPr>
            <p:ph type="title"/>
          </p:nvPr>
        </p:nvSpPr>
        <p:spPr>
          <a:xfrm>
            <a:off x="457200" y="215371"/>
            <a:ext cx="8229600" cy="1232429"/>
          </a:xfrm>
        </p:spPr>
        <p:txBody>
          <a:bodyPr/>
          <a:lstStyle/>
          <a:p>
            <a:r>
              <a:rPr lang="en-US" sz="2600" dirty="0"/>
              <a:t>Cloud Computing Uses a Utility Computing Model, Allowing Companies to Pay for Computing Resources on an as Needed Basis</a:t>
            </a:r>
          </a:p>
        </p:txBody>
      </p:sp>
      <p:pic>
        <p:nvPicPr>
          <p:cNvPr id="2" name="Picture 1" descr="Three separate clients are linked to a cloud by three bidirectional arrows. Within a cloud, computing resources are linked to infrastructure management by a bidirectional arrow.">
            <a:extLst>
              <a:ext uri="{FF2B5EF4-FFF2-40B4-BE49-F238E27FC236}">
                <a16:creationId xmlns:a16="http://schemas.microsoft.com/office/drawing/2014/main" id="{DC03EE4B-ABA1-47BF-A853-799CEE1B32FC}"/>
              </a:ext>
            </a:extLst>
          </p:cNvPr>
          <p:cNvPicPr>
            <a:picLocks noChangeAspect="1"/>
          </p:cNvPicPr>
          <p:nvPr/>
        </p:nvPicPr>
        <p:blipFill>
          <a:blip r:embed="rId2"/>
          <a:stretch>
            <a:fillRect/>
          </a:stretch>
        </p:blipFill>
        <p:spPr>
          <a:xfrm>
            <a:off x="1323151" y="2328585"/>
            <a:ext cx="6497698" cy="4314044"/>
          </a:xfrm>
          <a:prstGeom prst="rect">
            <a:avLst/>
          </a:prstGeom>
        </p:spPr>
      </p:pic>
    </p:spTree>
    <p:extLst>
      <p:ext uri="{BB962C8B-B14F-4D97-AF65-F5344CB8AC3E}">
        <p14:creationId xmlns:p14="http://schemas.microsoft.com/office/powerpoint/2010/main" val="271791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6D8C-B8EB-4021-A3E5-B4C1AE03E186}"/>
              </a:ext>
            </a:extLst>
          </p:cNvPr>
          <p:cNvSpPr>
            <a:spLocks noGrp="1"/>
          </p:cNvSpPr>
          <p:nvPr>
            <p:ph type="title"/>
          </p:nvPr>
        </p:nvSpPr>
        <p:spPr/>
        <p:txBody>
          <a:bodyPr/>
          <a:lstStyle/>
          <a:p>
            <a:r>
              <a:rPr lang="en-IN" dirty="0"/>
              <a:t>Phases of the S</a:t>
            </a:r>
            <a:r>
              <a:rPr lang="en-IN" sz="100" dirty="0"/>
              <a:t> </a:t>
            </a:r>
            <a:r>
              <a:rPr lang="en-IN" dirty="0"/>
              <a:t>D</a:t>
            </a:r>
            <a:r>
              <a:rPr lang="en-IN" sz="100" dirty="0"/>
              <a:t> </a:t>
            </a:r>
            <a:r>
              <a:rPr lang="en-IN" dirty="0"/>
              <a:t>L</a:t>
            </a:r>
            <a:r>
              <a:rPr lang="en-IN" sz="100" dirty="0"/>
              <a:t> </a:t>
            </a:r>
            <a:r>
              <a:rPr lang="en-IN" dirty="0"/>
              <a:t>C </a:t>
            </a:r>
            <a:r>
              <a:rPr lang="en-IN" sz="2000" b="0" dirty="0"/>
              <a:t>(2 of 3)</a:t>
            </a:r>
          </a:p>
        </p:txBody>
      </p:sp>
      <p:sp>
        <p:nvSpPr>
          <p:cNvPr id="3" name="Content Placeholder 2">
            <a:extLst>
              <a:ext uri="{FF2B5EF4-FFF2-40B4-BE49-F238E27FC236}">
                <a16:creationId xmlns:a16="http://schemas.microsoft.com/office/drawing/2014/main" id="{12AEB7D7-8024-4D46-8327-2C649C33F5D5}"/>
              </a:ext>
            </a:extLst>
          </p:cNvPr>
          <p:cNvSpPr>
            <a:spLocks noGrp="1"/>
          </p:cNvSpPr>
          <p:nvPr>
            <p:ph sz="quarter" idx="13"/>
          </p:nvPr>
        </p:nvSpPr>
        <p:spPr>
          <a:xfrm>
            <a:off x="457200" y="1556328"/>
            <a:ext cx="8229600" cy="367364"/>
          </a:xfrm>
        </p:spPr>
        <p:txBody>
          <a:bodyPr/>
          <a:lstStyle/>
          <a:p>
            <a:pPr marL="432" indent="0">
              <a:buNone/>
            </a:pPr>
            <a:r>
              <a:rPr lang="en-IN" sz="2000" b="1" dirty="0"/>
              <a:t>1.2</a:t>
            </a:r>
            <a:r>
              <a:rPr lang="en-IN" sz="2000" dirty="0"/>
              <a:t> Describe the information systems development life cycle (S</a:t>
            </a:r>
            <a:r>
              <a:rPr lang="en-IN" sz="100" dirty="0"/>
              <a:t> </a:t>
            </a:r>
            <a:r>
              <a:rPr lang="en-IN" sz="2000" dirty="0"/>
              <a:t>D</a:t>
            </a:r>
            <a:r>
              <a:rPr lang="en-IN" sz="100" dirty="0"/>
              <a:t> </a:t>
            </a:r>
            <a:r>
              <a:rPr lang="en-IN" sz="2000" dirty="0"/>
              <a:t>L</a:t>
            </a:r>
            <a:r>
              <a:rPr lang="en-IN" sz="100" dirty="0"/>
              <a:t> </a:t>
            </a:r>
            <a:r>
              <a:rPr lang="en-IN" sz="2000" dirty="0"/>
              <a:t>C)</a:t>
            </a:r>
          </a:p>
        </p:txBody>
      </p:sp>
      <p:sp>
        <p:nvSpPr>
          <p:cNvPr id="4" name="Content Placeholder 3">
            <a:extLst>
              <a:ext uri="{FF2B5EF4-FFF2-40B4-BE49-F238E27FC236}">
                <a16:creationId xmlns:a16="http://schemas.microsoft.com/office/drawing/2014/main" id="{27E12E81-C78D-4E28-AE2A-E7B243E3FCA5}"/>
              </a:ext>
            </a:extLst>
          </p:cNvPr>
          <p:cNvSpPr>
            <a:spLocks noGrp="1"/>
          </p:cNvSpPr>
          <p:nvPr>
            <p:ph sz="quarter" idx="14"/>
          </p:nvPr>
        </p:nvSpPr>
        <p:spPr>
          <a:xfrm>
            <a:off x="457199" y="2001328"/>
            <a:ext cx="8376249" cy="4201064"/>
          </a:xfrm>
        </p:spPr>
        <p:txBody>
          <a:bodyPr/>
          <a:lstStyle/>
          <a:p>
            <a:r>
              <a:rPr lang="en-IN" sz="2000" b="1" dirty="0"/>
              <a:t>Design</a:t>
            </a:r>
          </a:p>
          <a:p>
            <a:pPr lvl="1"/>
            <a:r>
              <a:rPr lang="en-IN" sz="2000" dirty="0"/>
              <a:t>Analyst converts the alternate solution into logical and physical specifications</a:t>
            </a:r>
          </a:p>
          <a:p>
            <a:pPr lvl="1"/>
            <a:r>
              <a:rPr lang="en-IN" sz="2000" b="1" dirty="0"/>
              <a:t>Logical Design</a:t>
            </a:r>
          </a:p>
          <a:p>
            <a:pPr lvl="2"/>
            <a:r>
              <a:rPr lang="en-IN" sz="2000" dirty="0"/>
              <a:t>The design process part that is independent of any specific hardware or software platform</a:t>
            </a:r>
          </a:p>
          <a:p>
            <a:pPr lvl="1"/>
            <a:r>
              <a:rPr lang="en-IN" sz="2000" b="1" dirty="0"/>
              <a:t>Physical Design</a:t>
            </a:r>
          </a:p>
          <a:p>
            <a:pPr lvl="2"/>
            <a:r>
              <a:rPr lang="en-IN" sz="2000" dirty="0"/>
              <a:t>The logical specifications of the system from logical design are transformed into technology-specific details from which all </a:t>
            </a:r>
            <a:r>
              <a:rPr lang="en-IN" sz="2000" dirty="0" err="1"/>
              <a:t>programing</a:t>
            </a:r>
            <a:r>
              <a:rPr lang="en-IN" sz="2000" dirty="0"/>
              <a:t>/system construction can be accomplished</a:t>
            </a:r>
          </a:p>
          <a:p>
            <a:pPr lvl="1"/>
            <a:r>
              <a:rPr lang="en-IN" sz="2000" dirty="0"/>
              <a:t>Choices of language, database, and platform are many times already decided by the organization or client</a:t>
            </a:r>
          </a:p>
        </p:txBody>
      </p:sp>
    </p:spTree>
    <p:extLst>
      <p:ext uri="{BB962C8B-B14F-4D97-AF65-F5344CB8AC3E}">
        <p14:creationId xmlns:p14="http://schemas.microsoft.com/office/powerpoint/2010/main" val="26491129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E1AC14-AF79-43A5-AAC2-99DFD0E246A6}"/>
              </a:ext>
            </a:extLst>
          </p:cNvPr>
          <p:cNvSpPr>
            <a:spLocks noGrp="1"/>
          </p:cNvSpPr>
          <p:nvPr>
            <p:ph type="title"/>
          </p:nvPr>
        </p:nvSpPr>
        <p:spPr>
          <a:xfrm>
            <a:off x="457200" y="215371"/>
            <a:ext cx="8229600" cy="1729543"/>
          </a:xfrm>
        </p:spPr>
        <p:txBody>
          <a:bodyPr/>
          <a:lstStyle/>
          <a:p>
            <a:r>
              <a:rPr lang="en-US" sz="2800" dirty="0"/>
              <a:t>It Is Difficult to Match Demand Using an In-House Infrastructure; with a Cloud Infrastructure, Resources Can Be Added Incrementally, on an As-Needed Basis</a:t>
            </a:r>
          </a:p>
        </p:txBody>
      </p:sp>
      <p:pic>
        <p:nvPicPr>
          <p:cNvPr id="3" name="Picture 2" descr="The graph on the left illustrates capacity and demand versus in house infrastructure. It transitions to the graph on the right that illustrates capacity and demand versus cloud infrastructure.&#10;Graph on the left. A horizontal axis represents in house infrastructure and a vertical axis represents capacity or demand. As in-house infrastructure increases, a capacity line rises in a staircase fashion, originating on the horizontal axis at some distance to the right of the origin. Demand curve originates at the same point as capacity line and initially makes a gradual rise at a medium steepness. Then, it briefly falls with a high steepness, then rises again but with a high steepness, then briefly falls with a high steepness, and then rises again with medium steepness. Demand curve values are initially below capacity values, but as the in-house infrastructures increase, they are mostly above capacity values.&#10;Graph on the right. A horizontal axis represents cloud infrastructure and a vertical axis represents capacity or demand. As cloud infrastructure increases, a capacity and demand curves rise in parallel with medium steepness, then briefly fall with high steepness, then rise again with high steepness, and then drop again for brief period of time with high steepness.  Demand curve values are below capacity values. As the cloud infrastructures increases, the gap between these curves slightly narrows and then again widens. &#10;">
            <a:extLst>
              <a:ext uri="{FF2B5EF4-FFF2-40B4-BE49-F238E27FC236}">
                <a16:creationId xmlns:a16="http://schemas.microsoft.com/office/drawing/2014/main" id="{8F9F6AE9-DEA4-4997-8C29-F8C5B47F9F24}"/>
              </a:ext>
            </a:extLst>
          </p:cNvPr>
          <p:cNvPicPr>
            <a:picLocks noChangeAspect="1"/>
          </p:cNvPicPr>
          <p:nvPr/>
        </p:nvPicPr>
        <p:blipFill>
          <a:blip r:embed="rId2"/>
          <a:stretch>
            <a:fillRect/>
          </a:stretch>
        </p:blipFill>
        <p:spPr>
          <a:xfrm>
            <a:off x="227098" y="3240743"/>
            <a:ext cx="8689803" cy="3141203"/>
          </a:xfrm>
          <a:prstGeom prst="rect">
            <a:avLst/>
          </a:prstGeom>
        </p:spPr>
      </p:pic>
    </p:spTree>
    <p:extLst>
      <p:ext uri="{BB962C8B-B14F-4D97-AF65-F5344CB8AC3E}">
        <p14:creationId xmlns:p14="http://schemas.microsoft.com/office/powerpoint/2010/main" val="1172663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E1AC14-AF79-43A5-AAC2-99DFD0E246A6}"/>
              </a:ext>
            </a:extLst>
          </p:cNvPr>
          <p:cNvSpPr>
            <a:spLocks noGrp="1"/>
          </p:cNvSpPr>
          <p:nvPr>
            <p:ph type="title"/>
          </p:nvPr>
        </p:nvSpPr>
        <p:spPr>
          <a:xfrm>
            <a:off x="457200" y="215371"/>
            <a:ext cx="8229600" cy="1105429"/>
          </a:xfrm>
        </p:spPr>
        <p:txBody>
          <a:bodyPr/>
          <a:lstStyle/>
          <a:p>
            <a:r>
              <a:rPr lang="en-US" sz="3400" dirty="0"/>
              <a:t>Services by SaaS, PaaS, and IaaS Providers</a:t>
            </a:r>
          </a:p>
        </p:txBody>
      </p:sp>
      <p:pic>
        <p:nvPicPr>
          <p:cNvPr id="2" name="Picture 1" descr="Three types of service models provided in the cloud are Infrastructure as a service, I a a S, Platform as a Service, P a a S, and Software as a Service, S a a S. &#10;Infrastructure as a service, I a a S, model is shown to provide basic capabilities such as processing, storage, networking, security, and firewall.  &#10;Platform as a Service, P a a S, model is shown to provide operating systems such as Windows Azure, web servers, database management systems such as S Q L Azure, and programming languages, Microsoft dot NET. &#10;Software as a service, S a a S, model provides application software such as Google Docs and Salesforce dot com. &#10;">
            <a:extLst>
              <a:ext uri="{FF2B5EF4-FFF2-40B4-BE49-F238E27FC236}">
                <a16:creationId xmlns:a16="http://schemas.microsoft.com/office/drawing/2014/main" id="{F12CDA7E-E697-481B-AB1B-9BDC75389682}"/>
              </a:ext>
            </a:extLst>
          </p:cNvPr>
          <p:cNvPicPr>
            <a:picLocks noChangeAspect="1"/>
          </p:cNvPicPr>
          <p:nvPr/>
        </p:nvPicPr>
        <p:blipFill>
          <a:blip r:embed="rId2"/>
          <a:stretch>
            <a:fillRect/>
          </a:stretch>
        </p:blipFill>
        <p:spPr>
          <a:xfrm>
            <a:off x="1406054" y="1883338"/>
            <a:ext cx="6331891" cy="4687144"/>
          </a:xfrm>
          <a:prstGeom prst="rect">
            <a:avLst/>
          </a:prstGeom>
        </p:spPr>
      </p:pic>
    </p:spTree>
    <p:extLst>
      <p:ext uri="{BB962C8B-B14F-4D97-AF65-F5344CB8AC3E}">
        <p14:creationId xmlns:p14="http://schemas.microsoft.com/office/powerpoint/2010/main" val="40961947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71393-488A-440A-A796-BCDD4342A2DB}"/>
              </a:ext>
            </a:extLst>
          </p:cNvPr>
          <p:cNvSpPr>
            <a:spLocks noGrp="1"/>
          </p:cNvSpPr>
          <p:nvPr>
            <p:ph type="title"/>
          </p:nvPr>
        </p:nvSpPr>
        <p:spPr/>
        <p:txBody>
          <a:bodyPr/>
          <a:lstStyle/>
          <a:p>
            <a:r>
              <a:rPr lang="en-US" dirty="0"/>
              <a:t>Service Models</a:t>
            </a:r>
          </a:p>
        </p:txBody>
      </p:sp>
      <p:sp>
        <p:nvSpPr>
          <p:cNvPr id="6" name="Content Placeholder 5">
            <a:extLst>
              <a:ext uri="{FF2B5EF4-FFF2-40B4-BE49-F238E27FC236}">
                <a16:creationId xmlns:a16="http://schemas.microsoft.com/office/drawing/2014/main" id="{2E923100-B1D4-4B41-AF50-869235544AB4}"/>
              </a:ext>
            </a:extLst>
          </p:cNvPr>
          <p:cNvSpPr>
            <a:spLocks noGrp="1"/>
          </p:cNvSpPr>
          <p:nvPr>
            <p:ph sz="quarter" idx="14"/>
          </p:nvPr>
        </p:nvSpPr>
        <p:spPr>
          <a:xfrm>
            <a:off x="457200" y="1817914"/>
            <a:ext cx="8229600" cy="3222172"/>
          </a:xfrm>
        </p:spPr>
        <p:txBody>
          <a:bodyPr/>
          <a:lstStyle/>
          <a:p>
            <a:r>
              <a:rPr lang="en-US" sz="2000" b="1" dirty="0">
                <a:solidFill>
                  <a:schemeClr val="tx1"/>
                </a:solidFill>
              </a:rPr>
              <a:t>Infrastructure as a service (I</a:t>
            </a:r>
            <a:r>
              <a:rPr lang="en-US" sz="100" b="1" dirty="0">
                <a:solidFill>
                  <a:schemeClr val="tx1"/>
                </a:solidFill>
              </a:rPr>
              <a:t> </a:t>
            </a:r>
            <a:r>
              <a:rPr lang="en-US" sz="2000" b="1" dirty="0">
                <a:solidFill>
                  <a:schemeClr val="tx1"/>
                </a:solidFill>
              </a:rPr>
              <a:t>a</a:t>
            </a:r>
            <a:r>
              <a:rPr lang="en-US" sz="100" b="1" dirty="0">
                <a:solidFill>
                  <a:schemeClr val="tx1"/>
                </a:solidFill>
              </a:rPr>
              <a:t> </a:t>
            </a:r>
            <a:r>
              <a:rPr lang="en-US" sz="2000" b="1" dirty="0">
                <a:solidFill>
                  <a:schemeClr val="tx1"/>
                </a:solidFill>
              </a:rPr>
              <a:t>a</a:t>
            </a:r>
            <a:r>
              <a:rPr lang="en-US" sz="100" b="1" dirty="0">
                <a:solidFill>
                  <a:schemeClr val="tx1"/>
                </a:solidFill>
              </a:rPr>
              <a:t> </a:t>
            </a:r>
            <a:r>
              <a:rPr lang="en-US" sz="2000" b="1" dirty="0">
                <a:solidFill>
                  <a:schemeClr val="tx1"/>
                </a:solidFill>
              </a:rPr>
              <a:t>S) </a:t>
            </a:r>
            <a:r>
              <a:rPr lang="en-US" sz="2000" dirty="0"/>
              <a:t>– cloud computing model in which only the basic capabilities of processing, storage, and networking are provided</a:t>
            </a:r>
          </a:p>
          <a:p>
            <a:r>
              <a:rPr lang="en-US" sz="2000" b="1" dirty="0">
                <a:solidFill>
                  <a:schemeClr val="tx1"/>
                </a:solidFill>
              </a:rPr>
              <a:t>Platform as a service (P</a:t>
            </a:r>
            <a:r>
              <a:rPr lang="en-US" sz="100" b="1" dirty="0">
                <a:solidFill>
                  <a:schemeClr val="tx1"/>
                </a:solidFill>
              </a:rPr>
              <a:t> </a:t>
            </a:r>
            <a:r>
              <a:rPr lang="en-US" sz="2000" b="1" dirty="0">
                <a:solidFill>
                  <a:schemeClr val="tx1"/>
                </a:solidFill>
              </a:rPr>
              <a:t>a</a:t>
            </a:r>
            <a:r>
              <a:rPr lang="en-US" sz="100" b="1" dirty="0">
                <a:solidFill>
                  <a:schemeClr val="tx1"/>
                </a:solidFill>
              </a:rPr>
              <a:t> </a:t>
            </a:r>
            <a:r>
              <a:rPr lang="en-US" sz="2000" b="1" dirty="0">
                <a:solidFill>
                  <a:schemeClr val="tx1"/>
                </a:solidFill>
              </a:rPr>
              <a:t>a</a:t>
            </a:r>
            <a:r>
              <a:rPr lang="en-US" sz="100" b="1" dirty="0">
                <a:solidFill>
                  <a:schemeClr val="tx1"/>
                </a:solidFill>
              </a:rPr>
              <a:t> </a:t>
            </a:r>
            <a:r>
              <a:rPr lang="en-US" sz="2000" b="1" dirty="0">
                <a:solidFill>
                  <a:schemeClr val="tx1"/>
                </a:solidFill>
              </a:rPr>
              <a:t>S) </a:t>
            </a:r>
            <a:r>
              <a:rPr lang="en-US" sz="2000" dirty="0"/>
              <a:t>– cloud computing model in which the customer can run his or her own applications that are typically designed using tools provided by the service provider; the customer has limited or no control over the underlying infrastructure</a:t>
            </a:r>
          </a:p>
          <a:p>
            <a:r>
              <a:rPr lang="en-US" sz="2000" b="1" dirty="0">
                <a:solidFill>
                  <a:schemeClr val="tx1"/>
                </a:solidFill>
              </a:rPr>
              <a:t>Software as a service (S</a:t>
            </a:r>
            <a:r>
              <a:rPr lang="en-US" sz="100" b="1" dirty="0">
                <a:solidFill>
                  <a:schemeClr val="tx1"/>
                </a:solidFill>
              </a:rPr>
              <a:t> </a:t>
            </a:r>
            <a:r>
              <a:rPr lang="en-US" sz="2000" b="1" dirty="0">
                <a:solidFill>
                  <a:schemeClr val="tx1"/>
                </a:solidFill>
              </a:rPr>
              <a:t>a</a:t>
            </a:r>
            <a:r>
              <a:rPr lang="en-US" sz="100" b="1" dirty="0">
                <a:solidFill>
                  <a:schemeClr val="tx1"/>
                </a:solidFill>
              </a:rPr>
              <a:t> </a:t>
            </a:r>
            <a:r>
              <a:rPr lang="en-US" sz="2000" b="1" dirty="0">
                <a:solidFill>
                  <a:schemeClr val="tx1"/>
                </a:solidFill>
              </a:rPr>
              <a:t>a</a:t>
            </a:r>
            <a:r>
              <a:rPr lang="en-US" sz="100" b="1" dirty="0">
                <a:solidFill>
                  <a:schemeClr val="tx1"/>
                </a:solidFill>
              </a:rPr>
              <a:t> </a:t>
            </a:r>
            <a:r>
              <a:rPr lang="en-US" sz="2000" b="1" dirty="0">
                <a:solidFill>
                  <a:schemeClr val="tx1"/>
                </a:solidFill>
              </a:rPr>
              <a:t>S) </a:t>
            </a:r>
            <a:r>
              <a:rPr lang="en-US" sz="2000" dirty="0"/>
              <a:t>– cloud computing model in which a service provider offers applications via a cloud infrastructure</a:t>
            </a:r>
          </a:p>
        </p:txBody>
      </p:sp>
    </p:spTree>
    <p:extLst>
      <p:ext uri="{BB962C8B-B14F-4D97-AF65-F5344CB8AC3E}">
        <p14:creationId xmlns:p14="http://schemas.microsoft.com/office/powerpoint/2010/main" val="9185992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71393-488A-440A-A796-BCDD4342A2DB}"/>
              </a:ext>
            </a:extLst>
          </p:cNvPr>
          <p:cNvSpPr>
            <a:spLocks noGrp="1"/>
          </p:cNvSpPr>
          <p:nvPr>
            <p:ph type="title"/>
          </p:nvPr>
        </p:nvSpPr>
        <p:spPr/>
        <p:txBody>
          <a:bodyPr/>
          <a:lstStyle/>
          <a:p>
            <a:r>
              <a:rPr lang="en-US" dirty="0"/>
              <a:t>Cloud Characteristics</a:t>
            </a:r>
          </a:p>
        </p:txBody>
      </p:sp>
      <p:sp>
        <p:nvSpPr>
          <p:cNvPr id="6" name="Content Placeholder 5">
            <a:extLst>
              <a:ext uri="{FF2B5EF4-FFF2-40B4-BE49-F238E27FC236}">
                <a16:creationId xmlns:a16="http://schemas.microsoft.com/office/drawing/2014/main" id="{2E923100-B1D4-4B41-AF50-869235544AB4}"/>
              </a:ext>
            </a:extLst>
          </p:cNvPr>
          <p:cNvSpPr>
            <a:spLocks noGrp="1"/>
          </p:cNvSpPr>
          <p:nvPr>
            <p:ph sz="quarter" idx="14"/>
          </p:nvPr>
        </p:nvSpPr>
        <p:spPr>
          <a:xfrm>
            <a:off x="457200" y="1888397"/>
            <a:ext cx="8229600" cy="3081206"/>
          </a:xfrm>
        </p:spPr>
        <p:txBody>
          <a:bodyPr/>
          <a:lstStyle/>
          <a:p>
            <a:pPr indent="-256032"/>
            <a:r>
              <a:rPr lang="en-US" dirty="0"/>
              <a:t>Cloud computing has the following characteristics that distinguish it form in-house infrastructure:</a:t>
            </a:r>
          </a:p>
          <a:p>
            <a:pPr marL="740664" lvl="1" indent="-283464"/>
            <a:r>
              <a:rPr lang="en-US" dirty="0"/>
              <a:t>On-demand self-service</a:t>
            </a:r>
          </a:p>
          <a:p>
            <a:pPr marL="740664" lvl="1" indent="-283464"/>
            <a:r>
              <a:rPr lang="en-US" dirty="0"/>
              <a:t>Rapid elasticity</a:t>
            </a:r>
          </a:p>
          <a:p>
            <a:pPr marL="740664" lvl="1" indent="-283464"/>
            <a:r>
              <a:rPr lang="en-US" dirty="0"/>
              <a:t>Broad network access</a:t>
            </a:r>
          </a:p>
          <a:p>
            <a:pPr marL="740664" lvl="1" indent="-283464"/>
            <a:r>
              <a:rPr lang="en-US" dirty="0"/>
              <a:t>Resource pooling</a:t>
            </a:r>
          </a:p>
          <a:p>
            <a:pPr marL="740664" lvl="1" indent="-283464"/>
            <a:r>
              <a:rPr lang="en-US" dirty="0"/>
              <a:t>Measured service</a:t>
            </a:r>
          </a:p>
        </p:txBody>
      </p:sp>
    </p:spTree>
    <p:extLst>
      <p:ext uri="{BB962C8B-B14F-4D97-AF65-F5344CB8AC3E}">
        <p14:creationId xmlns:p14="http://schemas.microsoft.com/office/powerpoint/2010/main" val="1744919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EADA276-1E39-4270-ADE1-05885A731A2C}"/>
              </a:ext>
            </a:extLst>
          </p:cNvPr>
          <p:cNvSpPr>
            <a:spLocks noGrp="1"/>
          </p:cNvSpPr>
          <p:nvPr>
            <p:ph type="title"/>
          </p:nvPr>
        </p:nvSpPr>
        <p:spPr/>
        <p:txBody>
          <a:bodyPr/>
          <a:lstStyle/>
          <a:p>
            <a:r>
              <a:rPr lang="en-US" sz="3400" dirty="0"/>
              <a:t>Public Clouds Versus Private Clouds</a:t>
            </a:r>
          </a:p>
        </p:txBody>
      </p:sp>
      <p:pic>
        <p:nvPicPr>
          <p:cNvPr id="11" name="Picture 10" descr="Two types of clouds are private cloud and public cloud.&#10;Private cloud with its multiple benefits is linked to a two-story building by a bidirectional arrow. The benefits of a private cloud are as follows. Owned by client, availability, control, increased efficiency, capital expenditure, centralized, security, and privacy. &#10;Public cloud with its multiple benefits is linked to four individual buildings by four bidirectional arrows. The benefits of a public cloud are as follows. Operational expenditure, owned by service provider, flexible, pay per use, elastic, standardized, fast and easy to setup. &#10;">
            <a:extLst>
              <a:ext uri="{FF2B5EF4-FFF2-40B4-BE49-F238E27FC236}">
                <a16:creationId xmlns:a16="http://schemas.microsoft.com/office/drawing/2014/main" id="{9BC65258-2B78-4AD1-AA29-DC244650E970}"/>
              </a:ext>
            </a:extLst>
          </p:cNvPr>
          <p:cNvPicPr>
            <a:picLocks noChangeAspect="1"/>
          </p:cNvPicPr>
          <p:nvPr/>
        </p:nvPicPr>
        <p:blipFill>
          <a:blip r:embed="rId2"/>
          <a:stretch>
            <a:fillRect/>
          </a:stretch>
        </p:blipFill>
        <p:spPr>
          <a:xfrm>
            <a:off x="457200" y="2716412"/>
            <a:ext cx="8230313" cy="3255546"/>
          </a:xfrm>
          <a:prstGeom prst="rect">
            <a:avLst/>
          </a:prstGeom>
        </p:spPr>
      </p:pic>
    </p:spTree>
    <p:extLst>
      <p:ext uri="{BB962C8B-B14F-4D97-AF65-F5344CB8AC3E}">
        <p14:creationId xmlns:p14="http://schemas.microsoft.com/office/powerpoint/2010/main" val="16270327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EADA276-1E39-4270-ADE1-05885A731A2C}"/>
              </a:ext>
            </a:extLst>
          </p:cNvPr>
          <p:cNvSpPr>
            <a:spLocks noGrp="1"/>
          </p:cNvSpPr>
          <p:nvPr>
            <p:ph type="title"/>
          </p:nvPr>
        </p:nvSpPr>
        <p:spPr>
          <a:xfrm>
            <a:off x="457200" y="215371"/>
            <a:ext cx="8229600" cy="1480079"/>
          </a:xfrm>
        </p:spPr>
        <p:txBody>
          <a:bodyPr/>
          <a:lstStyle/>
          <a:p>
            <a:r>
              <a:rPr lang="en-US" sz="3000" dirty="0"/>
              <a:t>Organizations Have to Consider Various Issues When Managing Their Cloud infrastructure</a:t>
            </a:r>
          </a:p>
        </p:txBody>
      </p:sp>
      <p:pic>
        <p:nvPicPr>
          <p:cNvPr id="2" name="Picture 1" descr="The list reads as follows. Openness, viability, scalability, costs, privacy, compliance, diversity of offerings, security, reliability, and availability.">
            <a:extLst>
              <a:ext uri="{FF2B5EF4-FFF2-40B4-BE49-F238E27FC236}">
                <a16:creationId xmlns:a16="http://schemas.microsoft.com/office/drawing/2014/main" id="{9BA5F359-E486-42A8-BCFD-FA6FD7A73C95}"/>
              </a:ext>
            </a:extLst>
          </p:cNvPr>
          <p:cNvPicPr>
            <a:picLocks noChangeAspect="1"/>
          </p:cNvPicPr>
          <p:nvPr/>
        </p:nvPicPr>
        <p:blipFill>
          <a:blip r:embed="rId2"/>
          <a:stretch>
            <a:fillRect/>
          </a:stretch>
        </p:blipFill>
        <p:spPr>
          <a:xfrm>
            <a:off x="457200" y="2733773"/>
            <a:ext cx="8237887" cy="3633970"/>
          </a:xfrm>
          <a:prstGeom prst="rect">
            <a:avLst/>
          </a:prstGeom>
        </p:spPr>
      </p:pic>
    </p:spTree>
    <p:extLst>
      <p:ext uri="{BB962C8B-B14F-4D97-AF65-F5344CB8AC3E}">
        <p14:creationId xmlns:p14="http://schemas.microsoft.com/office/powerpoint/2010/main" val="960014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DDF1-600A-415A-B3DF-9CC84D6CB398}"/>
              </a:ext>
            </a:extLst>
          </p:cNvPr>
          <p:cNvSpPr>
            <a:spLocks noGrp="1"/>
          </p:cNvSpPr>
          <p:nvPr>
            <p:ph type="title"/>
          </p:nvPr>
        </p:nvSpPr>
        <p:spPr/>
        <p:txBody>
          <a:bodyPr/>
          <a:lstStyle/>
          <a:p>
            <a:r>
              <a:rPr lang="en-US" dirty="0"/>
              <a:t>Service-Oriented Architecture</a:t>
            </a:r>
          </a:p>
        </p:txBody>
      </p:sp>
      <p:sp>
        <p:nvSpPr>
          <p:cNvPr id="5" name="Content Placeholder 4">
            <a:extLst>
              <a:ext uri="{FF2B5EF4-FFF2-40B4-BE49-F238E27FC236}">
                <a16:creationId xmlns:a16="http://schemas.microsoft.com/office/drawing/2014/main" id="{8271C5E1-591C-4A30-90B4-A9FC4744A212}"/>
              </a:ext>
            </a:extLst>
          </p:cNvPr>
          <p:cNvSpPr>
            <a:spLocks noGrp="1"/>
          </p:cNvSpPr>
          <p:nvPr>
            <p:ph sz="quarter" idx="14"/>
          </p:nvPr>
        </p:nvSpPr>
        <p:spPr>
          <a:xfrm>
            <a:off x="457200" y="1802744"/>
            <a:ext cx="8332839" cy="3830283"/>
          </a:xfrm>
        </p:spPr>
        <p:txBody>
          <a:bodyPr/>
          <a:lstStyle/>
          <a:p>
            <a:r>
              <a:rPr lang="en-US" sz="2200" b="1" dirty="0">
                <a:solidFill>
                  <a:schemeClr val="tx1"/>
                </a:solidFill>
              </a:rPr>
              <a:t>Service-oriented architecture (S</a:t>
            </a:r>
            <a:r>
              <a:rPr lang="en-US" sz="100" b="1" dirty="0">
                <a:solidFill>
                  <a:schemeClr val="tx1"/>
                </a:solidFill>
              </a:rPr>
              <a:t> </a:t>
            </a:r>
            <a:r>
              <a:rPr lang="en-US" sz="2200" b="1" dirty="0">
                <a:solidFill>
                  <a:schemeClr val="tx1"/>
                </a:solidFill>
              </a:rPr>
              <a:t>O</a:t>
            </a:r>
            <a:r>
              <a:rPr lang="en-US" sz="100" b="1" dirty="0">
                <a:solidFill>
                  <a:schemeClr val="tx1"/>
                </a:solidFill>
              </a:rPr>
              <a:t> </a:t>
            </a:r>
            <a:r>
              <a:rPr lang="en-US" sz="2200" b="1" dirty="0">
                <a:solidFill>
                  <a:schemeClr val="tx1"/>
                </a:solidFill>
              </a:rPr>
              <a:t>A) </a:t>
            </a:r>
            <a:r>
              <a:rPr lang="en-US" sz="2200" dirty="0"/>
              <a:t>– software architecture in which business processes are broken down into individual components (or services) that are designed to achieve the desired results for the service consumer (which can be either an application, another service, or a person)</a:t>
            </a:r>
          </a:p>
          <a:p>
            <a:r>
              <a:rPr lang="en-US" sz="2200" dirty="0"/>
              <a:t>Three main principles of S</a:t>
            </a:r>
            <a:r>
              <a:rPr lang="en-US" sz="100" dirty="0"/>
              <a:t> </a:t>
            </a:r>
            <a:r>
              <a:rPr lang="en-US" sz="2200" dirty="0"/>
              <a:t>O</a:t>
            </a:r>
            <a:r>
              <a:rPr lang="en-US" sz="100" dirty="0"/>
              <a:t> </a:t>
            </a:r>
            <a:r>
              <a:rPr lang="en-US" sz="2200" dirty="0"/>
              <a:t>A include:</a:t>
            </a:r>
          </a:p>
          <a:p>
            <a:pPr lvl="1"/>
            <a:r>
              <a:rPr lang="en-US" sz="2200" b="1" dirty="0"/>
              <a:t>Reusability</a:t>
            </a:r>
            <a:r>
              <a:rPr lang="en-US" sz="2200" dirty="0"/>
              <a:t> – service should be usable in different applications</a:t>
            </a:r>
          </a:p>
          <a:p>
            <a:pPr lvl="1"/>
            <a:r>
              <a:rPr lang="en-US" sz="2200" b="1" dirty="0"/>
              <a:t>Interoperability</a:t>
            </a:r>
            <a:r>
              <a:rPr lang="en-US" sz="2200" dirty="0"/>
              <a:t> – service should work with other service</a:t>
            </a:r>
          </a:p>
          <a:p>
            <a:pPr lvl="1"/>
            <a:r>
              <a:rPr lang="en-US" sz="2200" b="1" dirty="0"/>
              <a:t>Componentization</a:t>
            </a:r>
            <a:r>
              <a:rPr lang="en-US" sz="2200" dirty="0"/>
              <a:t> – service should be simple and mobile</a:t>
            </a:r>
          </a:p>
        </p:txBody>
      </p:sp>
    </p:spTree>
    <p:extLst>
      <p:ext uri="{BB962C8B-B14F-4D97-AF65-F5344CB8AC3E}">
        <p14:creationId xmlns:p14="http://schemas.microsoft.com/office/powerpoint/2010/main" val="3353253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AA7574-8800-44CA-9610-FFFEF55F5F6A}"/>
              </a:ext>
            </a:extLst>
          </p:cNvPr>
          <p:cNvSpPr>
            <a:spLocks noGrp="1"/>
          </p:cNvSpPr>
          <p:nvPr>
            <p:ph type="title"/>
          </p:nvPr>
        </p:nvSpPr>
        <p:spPr>
          <a:xfrm>
            <a:off x="457199" y="215371"/>
            <a:ext cx="8372475" cy="1097279"/>
          </a:xfrm>
        </p:spPr>
        <p:txBody>
          <a:bodyPr/>
          <a:lstStyle/>
          <a:p>
            <a:r>
              <a:rPr lang="en-US" sz="3200" dirty="0"/>
              <a:t>Using S</a:t>
            </a:r>
            <a:r>
              <a:rPr lang="en-US" sz="100" dirty="0"/>
              <a:t> </a:t>
            </a:r>
            <a:r>
              <a:rPr lang="en-US" sz="3200" dirty="0"/>
              <a:t>O</a:t>
            </a:r>
            <a:r>
              <a:rPr lang="en-US" sz="100" dirty="0"/>
              <a:t> </a:t>
            </a:r>
            <a:r>
              <a:rPr lang="en-US" sz="3200" dirty="0"/>
              <a:t>A, Multiple Applications Can Invoke Multiple Services</a:t>
            </a:r>
          </a:p>
        </p:txBody>
      </p:sp>
      <p:pic>
        <p:nvPicPr>
          <p:cNvPr id="8" name="Picture 7" descr="In S O A, the interactions between applications and services are as follows. E commerce website applications and point of sale system applications can invoke display inventory, display product, ship product, and process credit card services. Executive dashboard applications can invoke display sales, display inventory, and display product services. ">
            <a:extLst>
              <a:ext uri="{FF2B5EF4-FFF2-40B4-BE49-F238E27FC236}">
                <a16:creationId xmlns:a16="http://schemas.microsoft.com/office/drawing/2014/main" id="{639F5965-2F40-4B63-810F-6EBDA4B2A220}"/>
              </a:ext>
            </a:extLst>
          </p:cNvPr>
          <p:cNvPicPr>
            <a:picLocks noChangeAspect="1"/>
          </p:cNvPicPr>
          <p:nvPr/>
        </p:nvPicPr>
        <p:blipFill>
          <a:blip r:embed="rId2"/>
          <a:stretch>
            <a:fillRect/>
          </a:stretch>
        </p:blipFill>
        <p:spPr>
          <a:xfrm>
            <a:off x="1594998" y="2045193"/>
            <a:ext cx="5954004" cy="4450618"/>
          </a:xfrm>
          <a:prstGeom prst="rect">
            <a:avLst/>
          </a:prstGeom>
        </p:spPr>
      </p:pic>
    </p:spTree>
    <p:extLst>
      <p:ext uri="{BB962C8B-B14F-4D97-AF65-F5344CB8AC3E}">
        <p14:creationId xmlns:p14="http://schemas.microsoft.com/office/powerpoint/2010/main" val="15751136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8AF6-4AED-4C5F-A261-8BD3900CF132}"/>
              </a:ext>
            </a:extLst>
          </p:cNvPr>
          <p:cNvSpPr>
            <a:spLocks noGrp="1"/>
          </p:cNvSpPr>
          <p:nvPr>
            <p:ph type="title"/>
          </p:nvPr>
        </p:nvSpPr>
        <p:spPr/>
        <p:txBody>
          <a:bodyPr/>
          <a:lstStyle/>
          <a:p>
            <a:r>
              <a:rPr lang="en-US" dirty="0"/>
              <a:t>Web Services </a:t>
            </a:r>
            <a:r>
              <a:rPr lang="en-US" sz="2000" b="0" dirty="0"/>
              <a:t>(1 of 2)</a:t>
            </a:r>
          </a:p>
        </p:txBody>
      </p:sp>
      <p:sp>
        <p:nvSpPr>
          <p:cNvPr id="6" name="Content Placeholder 5">
            <a:extLst>
              <a:ext uri="{FF2B5EF4-FFF2-40B4-BE49-F238E27FC236}">
                <a16:creationId xmlns:a16="http://schemas.microsoft.com/office/drawing/2014/main" id="{4D02A127-15F1-4C49-AD9B-074F735460DF}"/>
              </a:ext>
            </a:extLst>
          </p:cNvPr>
          <p:cNvSpPr>
            <a:spLocks noGrp="1"/>
          </p:cNvSpPr>
          <p:nvPr>
            <p:ph sz="quarter" idx="14"/>
          </p:nvPr>
        </p:nvSpPr>
        <p:spPr>
          <a:xfrm>
            <a:off x="457200" y="1886620"/>
            <a:ext cx="8362950" cy="3561484"/>
          </a:xfrm>
        </p:spPr>
        <p:txBody>
          <a:bodyPr/>
          <a:lstStyle/>
          <a:p>
            <a:pPr>
              <a:spcBef>
                <a:spcPts val="800"/>
              </a:spcBef>
            </a:pPr>
            <a:r>
              <a:rPr lang="en-US" b="1" dirty="0">
                <a:solidFill>
                  <a:schemeClr val="tx1"/>
                </a:solidFill>
              </a:rPr>
              <a:t>Web service </a:t>
            </a:r>
            <a:r>
              <a:rPr lang="en-US" dirty="0"/>
              <a:t>– method of communication between two electronic devices over a network</a:t>
            </a:r>
          </a:p>
          <a:p>
            <a:pPr>
              <a:spcBef>
                <a:spcPts val="800"/>
              </a:spcBef>
            </a:pPr>
            <a:r>
              <a:rPr lang="en-US" b="1" dirty="0">
                <a:solidFill>
                  <a:schemeClr val="tx1"/>
                </a:solidFill>
              </a:rPr>
              <a:t>eXtensible Markup Language (X</a:t>
            </a:r>
            <a:r>
              <a:rPr lang="en-US" sz="100" b="1" dirty="0">
                <a:solidFill>
                  <a:schemeClr val="tx1"/>
                </a:solidFill>
              </a:rPr>
              <a:t> </a:t>
            </a:r>
            <a:r>
              <a:rPr lang="en-US" b="1" dirty="0">
                <a:solidFill>
                  <a:schemeClr val="tx1"/>
                </a:solidFill>
              </a:rPr>
              <a:t>M</a:t>
            </a:r>
            <a:r>
              <a:rPr lang="en-US" sz="100" b="1" dirty="0">
                <a:solidFill>
                  <a:schemeClr val="tx1"/>
                </a:solidFill>
              </a:rPr>
              <a:t> </a:t>
            </a:r>
            <a:r>
              <a:rPr lang="en-US" b="1" dirty="0">
                <a:solidFill>
                  <a:schemeClr val="tx1"/>
                </a:solidFill>
              </a:rPr>
              <a:t>L) </a:t>
            </a:r>
            <a:r>
              <a:rPr lang="en-US" dirty="0"/>
              <a:t>– Internet authoring language that allows designers to create customized tags, enabling the definition, transmission, validation, and interpretation of data between applications</a:t>
            </a:r>
          </a:p>
          <a:p>
            <a:pPr>
              <a:spcBef>
                <a:spcPts val="800"/>
              </a:spcBef>
            </a:pPr>
            <a:r>
              <a:rPr lang="en-US" b="1" dirty="0">
                <a:solidFill>
                  <a:schemeClr val="tx1"/>
                </a:solidFill>
              </a:rPr>
              <a:t>JavaScript Object Notation (J</a:t>
            </a:r>
            <a:r>
              <a:rPr lang="en-US" sz="100" b="1" dirty="0">
                <a:solidFill>
                  <a:schemeClr val="tx1"/>
                </a:solidFill>
              </a:rPr>
              <a:t> </a:t>
            </a:r>
            <a:r>
              <a:rPr lang="en-US" b="1" dirty="0">
                <a:solidFill>
                  <a:schemeClr val="tx1"/>
                </a:solidFill>
              </a:rPr>
              <a:t>S</a:t>
            </a:r>
            <a:r>
              <a:rPr lang="en-US" sz="100" b="1" dirty="0">
                <a:solidFill>
                  <a:schemeClr val="tx1"/>
                </a:solidFill>
              </a:rPr>
              <a:t> </a:t>
            </a:r>
            <a:r>
              <a:rPr lang="en-US" b="1" dirty="0">
                <a:solidFill>
                  <a:schemeClr val="tx1"/>
                </a:solidFill>
              </a:rPr>
              <a:t>O</a:t>
            </a:r>
            <a:r>
              <a:rPr lang="en-US" sz="100" b="1" dirty="0">
                <a:solidFill>
                  <a:schemeClr val="tx1"/>
                </a:solidFill>
              </a:rPr>
              <a:t> </a:t>
            </a:r>
            <a:r>
              <a:rPr lang="en-US" b="1" dirty="0">
                <a:solidFill>
                  <a:schemeClr val="tx1"/>
                </a:solidFill>
              </a:rPr>
              <a:t>N) </a:t>
            </a:r>
            <a:r>
              <a:rPr lang="en-US" dirty="0"/>
              <a:t>– lightweight data interchange approach that is relatively easy for humans to understand and for computers to generate or interpret</a:t>
            </a:r>
          </a:p>
        </p:txBody>
      </p:sp>
    </p:spTree>
    <p:extLst>
      <p:ext uri="{BB962C8B-B14F-4D97-AF65-F5344CB8AC3E}">
        <p14:creationId xmlns:p14="http://schemas.microsoft.com/office/powerpoint/2010/main" val="26167951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8AF6-4AED-4C5F-A261-8BD3900CF132}"/>
              </a:ext>
            </a:extLst>
          </p:cNvPr>
          <p:cNvSpPr>
            <a:spLocks noGrp="1"/>
          </p:cNvSpPr>
          <p:nvPr>
            <p:ph type="title"/>
          </p:nvPr>
        </p:nvSpPr>
        <p:spPr/>
        <p:txBody>
          <a:bodyPr/>
          <a:lstStyle/>
          <a:p>
            <a:r>
              <a:rPr lang="en-US" dirty="0"/>
              <a:t>Web Services </a:t>
            </a:r>
            <a:r>
              <a:rPr lang="en-US" sz="2000" b="0" dirty="0"/>
              <a:t>(2 of 2)</a:t>
            </a:r>
          </a:p>
        </p:txBody>
      </p:sp>
      <p:sp>
        <p:nvSpPr>
          <p:cNvPr id="6" name="Content Placeholder 5">
            <a:extLst>
              <a:ext uri="{FF2B5EF4-FFF2-40B4-BE49-F238E27FC236}">
                <a16:creationId xmlns:a16="http://schemas.microsoft.com/office/drawing/2014/main" id="{4D02A127-15F1-4C49-AD9B-074F735460DF}"/>
              </a:ext>
            </a:extLst>
          </p:cNvPr>
          <p:cNvSpPr>
            <a:spLocks noGrp="1"/>
          </p:cNvSpPr>
          <p:nvPr>
            <p:ph sz="quarter" idx="14"/>
          </p:nvPr>
        </p:nvSpPr>
        <p:spPr>
          <a:xfrm>
            <a:off x="457200" y="1835443"/>
            <a:ext cx="8229600" cy="3187113"/>
          </a:xfrm>
        </p:spPr>
        <p:txBody>
          <a:bodyPr/>
          <a:lstStyle/>
          <a:p>
            <a:r>
              <a:rPr lang="en-US" b="1" dirty="0">
                <a:solidFill>
                  <a:schemeClr val="tx1"/>
                </a:solidFill>
              </a:rPr>
              <a:t>Simple Object Access Protocol (S</a:t>
            </a:r>
            <a:r>
              <a:rPr lang="en-US" sz="100" b="1" dirty="0">
                <a:solidFill>
                  <a:schemeClr val="tx1"/>
                </a:solidFill>
              </a:rPr>
              <a:t> </a:t>
            </a:r>
            <a:r>
              <a:rPr lang="en-US" b="1" dirty="0">
                <a:solidFill>
                  <a:schemeClr val="tx1"/>
                </a:solidFill>
              </a:rPr>
              <a:t>O</a:t>
            </a:r>
            <a:r>
              <a:rPr lang="en-US" sz="100" b="1" dirty="0">
                <a:solidFill>
                  <a:schemeClr val="tx1"/>
                </a:solidFill>
              </a:rPr>
              <a:t> </a:t>
            </a:r>
            <a:r>
              <a:rPr lang="en-US" b="1" dirty="0">
                <a:solidFill>
                  <a:schemeClr val="tx1"/>
                </a:solidFill>
              </a:rPr>
              <a:t>A</a:t>
            </a:r>
            <a:r>
              <a:rPr lang="en-US" sz="100" b="1" dirty="0">
                <a:solidFill>
                  <a:schemeClr val="tx1"/>
                </a:solidFill>
              </a:rPr>
              <a:t> </a:t>
            </a:r>
            <a:r>
              <a:rPr lang="en-US" b="1" dirty="0">
                <a:solidFill>
                  <a:schemeClr val="tx1"/>
                </a:solidFill>
              </a:rPr>
              <a:t>P) </a:t>
            </a:r>
            <a:r>
              <a:rPr lang="en-US" dirty="0"/>
              <a:t>– protocol for communicating X</a:t>
            </a:r>
            <a:r>
              <a:rPr lang="en-US" sz="100" dirty="0"/>
              <a:t> </a:t>
            </a:r>
            <a:r>
              <a:rPr lang="en-US" dirty="0"/>
              <a:t>M</a:t>
            </a:r>
            <a:r>
              <a:rPr lang="en-US" sz="100" dirty="0"/>
              <a:t> </a:t>
            </a:r>
            <a:r>
              <a:rPr lang="en-US" dirty="0"/>
              <a:t>L data between Web service applications and the operating system</a:t>
            </a:r>
          </a:p>
          <a:p>
            <a:r>
              <a:rPr lang="en-US" b="1" dirty="0">
                <a:solidFill>
                  <a:schemeClr val="tx1"/>
                </a:solidFill>
              </a:rPr>
              <a:t>Representational State Transfer (R</a:t>
            </a:r>
            <a:r>
              <a:rPr lang="en-US" sz="100" b="1" dirty="0">
                <a:solidFill>
                  <a:schemeClr val="tx1"/>
                </a:solidFill>
              </a:rPr>
              <a:t> </a:t>
            </a:r>
            <a:r>
              <a:rPr lang="en-US" b="1" dirty="0">
                <a:solidFill>
                  <a:schemeClr val="tx1"/>
                </a:solidFill>
              </a:rPr>
              <a:t>E</a:t>
            </a:r>
            <a:r>
              <a:rPr lang="en-US" sz="100" b="1" dirty="0">
                <a:solidFill>
                  <a:schemeClr val="tx1"/>
                </a:solidFill>
              </a:rPr>
              <a:t> </a:t>
            </a:r>
            <a:r>
              <a:rPr lang="en-US" b="1" dirty="0">
                <a:solidFill>
                  <a:schemeClr val="tx1"/>
                </a:solidFill>
              </a:rPr>
              <a:t>S</a:t>
            </a:r>
            <a:r>
              <a:rPr lang="en-US" sz="100" b="1" dirty="0">
                <a:solidFill>
                  <a:schemeClr val="tx1"/>
                </a:solidFill>
              </a:rPr>
              <a:t> </a:t>
            </a:r>
            <a:r>
              <a:rPr lang="en-US" b="1" dirty="0">
                <a:solidFill>
                  <a:schemeClr val="tx1"/>
                </a:solidFill>
              </a:rPr>
              <a:t>T) </a:t>
            </a:r>
            <a:r>
              <a:rPr lang="en-US" dirty="0"/>
              <a:t>– relatively simple and fast protocol for communicating J</a:t>
            </a:r>
            <a:r>
              <a:rPr lang="en-US" sz="100" dirty="0"/>
              <a:t> </a:t>
            </a:r>
            <a:r>
              <a:rPr lang="en-US" dirty="0"/>
              <a:t>S</a:t>
            </a:r>
            <a:r>
              <a:rPr lang="en-US" sz="100" dirty="0"/>
              <a:t> </a:t>
            </a:r>
            <a:r>
              <a:rPr lang="en-US" dirty="0"/>
              <a:t>O</a:t>
            </a:r>
            <a:r>
              <a:rPr lang="en-US" sz="100" dirty="0"/>
              <a:t> </a:t>
            </a:r>
            <a:r>
              <a:rPr lang="en-US" dirty="0"/>
              <a:t>N data between Web service applications and the operating system</a:t>
            </a:r>
          </a:p>
        </p:txBody>
      </p:sp>
    </p:spTree>
    <p:extLst>
      <p:ext uri="{BB962C8B-B14F-4D97-AF65-F5344CB8AC3E}">
        <p14:creationId xmlns:p14="http://schemas.microsoft.com/office/powerpoint/2010/main" val="444888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6D8C-B8EB-4021-A3E5-B4C1AE03E186}"/>
              </a:ext>
            </a:extLst>
          </p:cNvPr>
          <p:cNvSpPr>
            <a:spLocks noGrp="1"/>
          </p:cNvSpPr>
          <p:nvPr>
            <p:ph type="title"/>
          </p:nvPr>
        </p:nvSpPr>
        <p:spPr/>
        <p:txBody>
          <a:bodyPr/>
          <a:lstStyle/>
          <a:p>
            <a:r>
              <a:rPr lang="en-IN" dirty="0"/>
              <a:t>Phases of the S</a:t>
            </a:r>
            <a:r>
              <a:rPr lang="en-IN" sz="100" dirty="0"/>
              <a:t> </a:t>
            </a:r>
            <a:r>
              <a:rPr lang="en-IN" dirty="0"/>
              <a:t>D</a:t>
            </a:r>
            <a:r>
              <a:rPr lang="en-IN" sz="100" dirty="0"/>
              <a:t> </a:t>
            </a:r>
            <a:r>
              <a:rPr lang="en-IN" dirty="0"/>
              <a:t>L</a:t>
            </a:r>
            <a:r>
              <a:rPr lang="en-IN" sz="100" dirty="0"/>
              <a:t> </a:t>
            </a:r>
            <a:r>
              <a:rPr lang="en-IN" dirty="0"/>
              <a:t>C </a:t>
            </a:r>
            <a:r>
              <a:rPr lang="en-IN" sz="2000" b="0" dirty="0"/>
              <a:t>(3 of 3)</a:t>
            </a:r>
          </a:p>
        </p:txBody>
      </p:sp>
      <p:sp>
        <p:nvSpPr>
          <p:cNvPr id="3" name="Content Placeholder 2">
            <a:extLst>
              <a:ext uri="{FF2B5EF4-FFF2-40B4-BE49-F238E27FC236}">
                <a16:creationId xmlns:a16="http://schemas.microsoft.com/office/drawing/2014/main" id="{12AEB7D7-8024-4D46-8327-2C649C33F5D5}"/>
              </a:ext>
            </a:extLst>
          </p:cNvPr>
          <p:cNvSpPr>
            <a:spLocks noGrp="1"/>
          </p:cNvSpPr>
          <p:nvPr>
            <p:ph sz="quarter" idx="13"/>
          </p:nvPr>
        </p:nvSpPr>
        <p:spPr>
          <a:xfrm>
            <a:off x="457200" y="1556328"/>
            <a:ext cx="8229600" cy="367364"/>
          </a:xfrm>
        </p:spPr>
        <p:txBody>
          <a:bodyPr/>
          <a:lstStyle/>
          <a:p>
            <a:pPr marL="432" indent="0">
              <a:buNone/>
            </a:pPr>
            <a:r>
              <a:rPr lang="en-IN" sz="2000" b="1" dirty="0"/>
              <a:t>1.2</a:t>
            </a:r>
            <a:r>
              <a:rPr lang="en-IN" sz="2000" dirty="0"/>
              <a:t> Describe the information systems development life cycle (S</a:t>
            </a:r>
            <a:r>
              <a:rPr lang="en-IN" sz="100" dirty="0"/>
              <a:t> </a:t>
            </a:r>
            <a:r>
              <a:rPr lang="en-IN" sz="2000" dirty="0"/>
              <a:t>D</a:t>
            </a:r>
            <a:r>
              <a:rPr lang="en-IN" sz="100" dirty="0"/>
              <a:t> </a:t>
            </a:r>
            <a:r>
              <a:rPr lang="en-IN" sz="2000" dirty="0"/>
              <a:t>L</a:t>
            </a:r>
            <a:r>
              <a:rPr lang="en-IN" sz="100" dirty="0"/>
              <a:t> </a:t>
            </a:r>
            <a:r>
              <a:rPr lang="en-IN" sz="2000" dirty="0"/>
              <a:t>C)</a:t>
            </a:r>
          </a:p>
        </p:txBody>
      </p:sp>
      <p:sp>
        <p:nvSpPr>
          <p:cNvPr id="4" name="Content Placeholder 3">
            <a:extLst>
              <a:ext uri="{FF2B5EF4-FFF2-40B4-BE49-F238E27FC236}">
                <a16:creationId xmlns:a16="http://schemas.microsoft.com/office/drawing/2014/main" id="{27E12E81-C78D-4E28-AE2A-E7B243E3FCA5}"/>
              </a:ext>
            </a:extLst>
          </p:cNvPr>
          <p:cNvSpPr>
            <a:spLocks noGrp="1"/>
          </p:cNvSpPr>
          <p:nvPr>
            <p:ph sz="quarter" idx="14"/>
          </p:nvPr>
        </p:nvSpPr>
        <p:spPr>
          <a:xfrm>
            <a:off x="457199" y="2001328"/>
            <a:ext cx="8229601" cy="4201064"/>
          </a:xfrm>
        </p:spPr>
        <p:txBody>
          <a:bodyPr/>
          <a:lstStyle/>
          <a:p>
            <a:r>
              <a:rPr lang="en-IN" sz="2000" b="1" dirty="0"/>
              <a:t>Implementation</a:t>
            </a:r>
          </a:p>
          <a:p>
            <a:pPr lvl="1"/>
            <a:r>
              <a:rPr lang="en-IN" sz="2000" dirty="0"/>
              <a:t>Occurs when the information system is coded, tested, installed, and supported in the organization</a:t>
            </a:r>
          </a:p>
          <a:p>
            <a:pPr lvl="1"/>
            <a:r>
              <a:rPr lang="en-IN" sz="2000" dirty="0"/>
              <a:t>New systems become part of the daily activities of the organization</a:t>
            </a:r>
          </a:p>
          <a:p>
            <a:r>
              <a:rPr lang="en-IN" sz="2000" b="1" dirty="0"/>
              <a:t>Maintenance</a:t>
            </a:r>
          </a:p>
          <a:p>
            <a:pPr lvl="1"/>
            <a:r>
              <a:rPr lang="en-IN" sz="2000" dirty="0"/>
              <a:t>The phase in which an information system is systematically repaired and improved</a:t>
            </a:r>
          </a:p>
          <a:p>
            <a:pPr lvl="1"/>
            <a:r>
              <a:rPr lang="en-IN" sz="2000" dirty="0"/>
              <a:t>Organization’s needs may change over time requiring changes to the system based on user’s needs</a:t>
            </a:r>
          </a:p>
        </p:txBody>
      </p:sp>
    </p:spTree>
    <p:extLst>
      <p:ext uri="{BB962C8B-B14F-4D97-AF65-F5344CB8AC3E}">
        <p14:creationId xmlns:p14="http://schemas.microsoft.com/office/powerpoint/2010/main" val="242492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Learning Objectives</a:t>
            </a:r>
            <a:endParaRPr lang="en-IN" dirty="0"/>
          </a:p>
        </p:txBody>
      </p:sp>
      <p:sp>
        <p:nvSpPr>
          <p:cNvPr id="20" name="Content Placeholder 19"/>
          <p:cNvSpPr>
            <a:spLocks noGrp="1"/>
          </p:cNvSpPr>
          <p:nvPr>
            <p:ph sz="quarter" idx="13"/>
          </p:nvPr>
        </p:nvSpPr>
        <p:spPr/>
        <p:txBody>
          <a:bodyPr/>
          <a:lstStyle/>
          <a:p>
            <a:pPr marL="432" indent="0">
              <a:buNone/>
            </a:pPr>
            <a:r>
              <a:rPr lang="en-US" b="1" dirty="0">
                <a:solidFill>
                  <a:srgbClr val="007FA3"/>
                </a:solidFill>
              </a:rPr>
              <a:t>4.1 </a:t>
            </a:r>
            <a:r>
              <a:rPr lang="en-US" dirty="0"/>
              <a:t>Overview of  architecture design</a:t>
            </a:r>
          </a:p>
          <a:p>
            <a:pPr marL="432" indent="0">
              <a:buNone/>
            </a:pPr>
            <a:r>
              <a:rPr lang="en-US" b="1" dirty="0">
                <a:solidFill>
                  <a:srgbClr val="007FA3"/>
                </a:solidFill>
              </a:rPr>
              <a:t>4.2</a:t>
            </a:r>
            <a:r>
              <a:rPr lang="en-US" dirty="0"/>
              <a:t> Types of IS architecture</a:t>
            </a:r>
          </a:p>
          <a:p>
            <a:pPr marL="432" indent="0">
              <a:buNone/>
            </a:pPr>
            <a:r>
              <a:rPr lang="en-US" b="1" dirty="0">
                <a:solidFill>
                  <a:srgbClr val="007FA3"/>
                </a:solidFill>
              </a:rPr>
              <a:t>4.3</a:t>
            </a:r>
            <a:r>
              <a:rPr lang="en-US" b="1" dirty="0">
                <a:solidFill>
                  <a:schemeClr val="accent1"/>
                </a:solidFill>
              </a:rPr>
              <a:t> </a:t>
            </a:r>
            <a:r>
              <a:rPr lang="en-US" dirty="0"/>
              <a:t>Describe cloud computing and other current trends that help organizations address I</a:t>
            </a:r>
            <a:r>
              <a:rPr lang="en-US" sz="200" dirty="0"/>
              <a:t> </a:t>
            </a:r>
            <a:r>
              <a:rPr lang="en-US" dirty="0"/>
              <a:t>S infrastructure-related challenges</a:t>
            </a:r>
          </a:p>
          <a:p>
            <a:pPr marL="432" indent="0">
              <a:buNone/>
            </a:pPr>
            <a:r>
              <a:rPr lang="en-US" b="1" dirty="0">
                <a:solidFill>
                  <a:srgbClr val="007FA3"/>
                </a:solidFill>
              </a:rPr>
              <a:t>4.4</a:t>
            </a:r>
            <a:r>
              <a:rPr lang="en-US" dirty="0"/>
              <a:t> </a:t>
            </a:r>
            <a:r>
              <a:rPr lang="en-US" b="1" dirty="0">
                <a:solidFill>
                  <a:srgbClr val="C00000"/>
                </a:solidFill>
              </a:rPr>
              <a:t>Describe standards shaping the design of Internet based systems, options for ensuring Internet design consistency</a:t>
            </a:r>
          </a:p>
        </p:txBody>
      </p:sp>
    </p:spTree>
    <p:extLst>
      <p:ext uri="{BB962C8B-B14F-4D97-AF65-F5344CB8AC3E}">
        <p14:creationId xmlns:p14="http://schemas.microsoft.com/office/powerpoint/2010/main" val="34148870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8AF6-4AED-4C5F-A261-8BD3900CF132}"/>
              </a:ext>
            </a:extLst>
          </p:cNvPr>
          <p:cNvSpPr>
            <a:spLocks noGrp="1"/>
          </p:cNvSpPr>
          <p:nvPr>
            <p:ph type="title"/>
          </p:nvPr>
        </p:nvSpPr>
        <p:spPr/>
        <p:txBody>
          <a:bodyPr/>
          <a:lstStyle/>
          <a:p>
            <a:r>
              <a:rPr lang="en-US" dirty="0"/>
              <a:t>Designing Internet Systems</a:t>
            </a:r>
          </a:p>
        </p:txBody>
      </p:sp>
      <p:sp>
        <p:nvSpPr>
          <p:cNvPr id="6" name="Content Placeholder 5">
            <a:extLst>
              <a:ext uri="{FF2B5EF4-FFF2-40B4-BE49-F238E27FC236}">
                <a16:creationId xmlns:a16="http://schemas.microsoft.com/office/drawing/2014/main" id="{4D02A127-15F1-4C49-AD9B-074F735460DF}"/>
              </a:ext>
            </a:extLst>
          </p:cNvPr>
          <p:cNvSpPr>
            <a:spLocks noGrp="1"/>
          </p:cNvSpPr>
          <p:nvPr>
            <p:ph sz="quarter" idx="14"/>
          </p:nvPr>
        </p:nvSpPr>
        <p:spPr>
          <a:xfrm>
            <a:off x="457200" y="1836646"/>
            <a:ext cx="8001000" cy="2055206"/>
          </a:xfrm>
        </p:spPr>
        <p:txBody>
          <a:bodyPr/>
          <a:lstStyle/>
          <a:p>
            <a:r>
              <a:rPr lang="en-US" dirty="0">
                <a:solidFill>
                  <a:schemeClr val="tx1"/>
                </a:solidFill>
              </a:rPr>
              <a:t>Most new system development focuses on Internet-based applications (for internal processing, business-to-business, and business-to-consumer)</a:t>
            </a:r>
          </a:p>
          <a:p>
            <a:r>
              <a:rPr lang="en-US" dirty="0">
                <a:solidFill>
                  <a:schemeClr val="tx1"/>
                </a:solidFill>
              </a:rPr>
              <a:t>Internet design is simpler than client/server due to proliferation of standards</a:t>
            </a:r>
          </a:p>
        </p:txBody>
      </p:sp>
    </p:spTree>
    <p:extLst>
      <p:ext uri="{BB962C8B-B14F-4D97-AF65-F5344CB8AC3E}">
        <p14:creationId xmlns:p14="http://schemas.microsoft.com/office/powerpoint/2010/main" val="8667764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D8AF6-4AED-4C5F-A261-8BD3900CF132}"/>
              </a:ext>
            </a:extLst>
          </p:cNvPr>
          <p:cNvSpPr>
            <a:spLocks noGrp="1"/>
          </p:cNvSpPr>
          <p:nvPr>
            <p:ph type="title"/>
          </p:nvPr>
        </p:nvSpPr>
        <p:spPr/>
        <p:txBody>
          <a:bodyPr/>
          <a:lstStyle/>
          <a:p>
            <a:r>
              <a:rPr lang="en-US" dirty="0"/>
              <a:t>Standards Drive the Internet</a:t>
            </a:r>
          </a:p>
        </p:txBody>
      </p:sp>
      <p:sp>
        <p:nvSpPr>
          <p:cNvPr id="6" name="Content Placeholder 5">
            <a:extLst>
              <a:ext uri="{FF2B5EF4-FFF2-40B4-BE49-F238E27FC236}">
                <a16:creationId xmlns:a16="http://schemas.microsoft.com/office/drawing/2014/main" id="{4D02A127-15F1-4C49-AD9B-074F735460DF}"/>
              </a:ext>
            </a:extLst>
          </p:cNvPr>
          <p:cNvSpPr>
            <a:spLocks noGrp="1"/>
          </p:cNvSpPr>
          <p:nvPr>
            <p:ph sz="quarter" idx="14"/>
          </p:nvPr>
        </p:nvSpPr>
        <p:spPr>
          <a:xfrm>
            <a:off x="457199" y="1874438"/>
            <a:ext cx="8448676" cy="3109124"/>
          </a:xfrm>
        </p:spPr>
        <p:txBody>
          <a:bodyPr/>
          <a:lstStyle/>
          <a:p>
            <a:pPr indent="-256032"/>
            <a:r>
              <a:rPr lang="en-US" sz="2000" dirty="0"/>
              <a:t>Types of standards include:</a:t>
            </a:r>
          </a:p>
          <a:p>
            <a:pPr lvl="1"/>
            <a:r>
              <a:rPr lang="en-US" sz="2000" b="1" dirty="0">
                <a:solidFill>
                  <a:schemeClr val="tx1"/>
                </a:solidFill>
              </a:rPr>
              <a:t>Domain naming system (B</a:t>
            </a:r>
            <a:r>
              <a:rPr lang="en-US" sz="100" b="1" dirty="0">
                <a:solidFill>
                  <a:schemeClr val="tx1"/>
                </a:solidFill>
              </a:rPr>
              <a:t> </a:t>
            </a:r>
            <a:r>
              <a:rPr lang="en-US" sz="2000" b="1" dirty="0">
                <a:solidFill>
                  <a:schemeClr val="tx1"/>
                </a:solidFill>
              </a:rPr>
              <a:t>I</a:t>
            </a:r>
            <a:r>
              <a:rPr lang="en-US" sz="100" b="1" dirty="0">
                <a:solidFill>
                  <a:schemeClr val="tx1"/>
                </a:solidFill>
              </a:rPr>
              <a:t> </a:t>
            </a:r>
            <a:r>
              <a:rPr lang="en-US" sz="2000" b="1" dirty="0">
                <a:solidFill>
                  <a:schemeClr val="tx1"/>
                </a:solidFill>
              </a:rPr>
              <a:t>N</a:t>
            </a:r>
            <a:r>
              <a:rPr lang="en-US" sz="100" b="1" dirty="0">
                <a:solidFill>
                  <a:schemeClr val="tx1"/>
                </a:solidFill>
              </a:rPr>
              <a:t> </a:t>
            </a:r>
            <a:r>
              <a:rPr lang="en-US" sz="2000" b="1" dirty="0">
                <a:solidFill>
                  <a:schemeClr val="tx1"/>
                </a:solidFill>
              </a:rPr>
              <a:t>D) </a:t>
            </a:r>
            <a:r>
              <a:rPr lang="en-US" sz="2000" dirty="0"/>
              <a:t>– method fortranslating Internet domain names into Internet Protocol (I</a:t>
            </a:r>
            <a:r>
              <a:rPr lang="en-US" sz="100" dirty="0"/>
              <a:t> </a:t>
            </a:r>
            <a:r>
              <a:rPr lang="en-US" sz="2000" dirty="0"/>
              <a:t>P) addresses. B</a:t>
            </a:r>
            <a:r>
              <a:rPr lang="en-US" sz="100" dirty="0"/>
              <a:t> </a:t>
            </a:r>
            <a:r>
              <a:rPr lang="en-US" sz="2000" dirty="0"/>
              <a:t>I</a:t>
            </a:r>
            <a:r>
              <a:rPr lang="en-US" sz="100" dirty="0"/>
              <a:t> </a:t>
            </a:r>
            <a:r>
              <a:rPr lang="en-US" sz="2000" dirty="0"/>
              <a:t>N</a:t>
            </a:r>
            <a:r>
              <a:rPr lang="en-US" sz="100" dirty="0"/>
              <a:t> </a:t>
            </a:r>
            <a:r>
              <a:rPr lang="en-US" sz="2000" dirty="0"/>
              <a:t>D stands for Berkeley Internet Name Domain.</a:t>
            </a:r>
          </a:p>
          <a:p>
            <a:pPr lvl="1"/>
            <a:r>
              <a:rPr lang="en-US" sz="2000" b="1" dirty="0">
                <a:solidFill>
                  <a:schemeClr val="tx1"/>
                </a:solidFill>
              </a:rPr>
              <a:t>Hypertext Transfer Protocol (H</a:t>
            </a:r>
            <a:r>
              <a:rPr lang="en-US" sz="100" b="1" dirty="0">
                <a:solidFill>
                  <a:schemeClr val="tx1"/>
                </a:solidFill>
              </a:rPr>
              <a:t> </a:t>
            </a:r>
            <a:r>
              <a:rPr lang="en-US" sz="2000" b="1" dirty="0">
                <a:solidFill>
                  <a:schemeClr val="tx1"/>
                </a:solidFill>
              </a:rPr>
              <a:t>T</a:t>
            </a:r>
            <a:r>
              <a:rPr lang="en-US" sz="100" b="1" dirty="0">
                <a:solidFill>
                  <a:schemeClr val="tx1"/>
                </a:solidFill>
              </a:rPr>
              <a:t> </a:t>
            </a:r>
            <a:r>
              <a:rPr lang="en-US" sz="2000" b="1" dirty="0">
                <a:solidFill>
                  <a:schemeClr val="tx1"/>
                </a:solidFill>
              </a:rPr>
              <a:t>T</a:t>
            </a:r>
            <a:r>
              <a:rPr lang="en-US" sz="100" b="1" dirty="0">
                <a:solidFill>
                  <a:schemeClr val="tx1"/>
                </a:solidFill>
              </a:rPr>
              <a:t> </a:t>
            </a:r>
            <a:r>
              <a:rPr lang="en-US" sz="2000" b="1" dirty="0">
                <a:solidFill>
                  <a:schemeClr val="tx1"/>
                </a:solidFill>
              </a:rPr>
              <a:t>P) </a:t>
            </a:r>
            <a:r>
              <a:rPr lang="en-US" sz="2000" dirty="0"/>
              <a:t>– communication protocol </a:t>
            </a:r>
            <a:r>
              <a:rPr lang="en-US" sz="2000" dirty="0">
                <a:solidFill>
                  <a:schemeClr val="tx1"/>
                </a:solidFill>
              </a:rPr>
              <a:t>or exchanging information on the Internet</a:t>
            </a:r>
          </a:p>
          <a:p>
            <a:pPr lvl="1"/>
            <a:r>
              <a:rPr lang="en-US" sz="2000" b="1" dirty="0">
                <a:solidFill>
                  <a:schemeClr val="tx1"/>
                </a:solidFill>
              </a:rPr>
              <a:t>Hypertext Markup Language (H</a:t>
            </a:r>
            <a:r>
              <a:rPr lang="en-US" sz="100" b="1" dirty="0">
                <a:solidFill>
                  <a:schemeClr val="tx1"/>
                </a:solidFill>
              </a:rPr>
              <a:t> </a:t>
            </a:r>
            <a:r>
              <a:rPr lang="en-US" sz="2000" b="1" dirty="0">
                <a:solidFill>
                  <a:schemeClr val="tx1"/>
                </a:solidFill>
              </a:rPr>
              <a:t>T</a:t>
            </a:r>
            <a:r>
              <a:rPr lang="en-US" sz="100" b="1" dirty="0">
                <a:solidFill>
                  <a:schemeClr val="tx1"/>
                </a:solidFill>
              </a:rPr>
              <a:t> </a:t>
            </a:r>
            <a:r>
              <a:rPr lang="en-US" sz="2000" b="1" dirty="0">
                <a:solidFill>
                  <a:schemeClr val="tx1"/>
                </a:solidFill>
              </a:rPr>
              <a:t>M</a:t>
            </a:r>
            <a:r>
              <a:rPr lang="en-US" sz="100" b="1" dirty="0">
                <a:solidFill>
                  <a:schemeClr val="tx1"/>
                </a:solidFill>
              </a:rPr>
              <a:t> </a:t>
            </a:r>
            <a:r>
              <a:rPr lang="en-US" sz="2000" b="1" dirty="0">
                <a:solidFill>
                  <a:schemeClr val="tx1"/>
                </a:solidFill>
              </a:rPr>
              <a:t>L) </a:t>
            </a:r>
            <a:r>
              <a:rPr lang="en-US" sz="2000" dirty="0"/>
              <a:t>–standard language for representing content on the Web through the use of hundreds of command tags</a:t>
            </a:r>
            <a:endParaRPr lang="en-US" sz="2000" dirty="0">
              <a:solidFill>
                <a:schemeClr val="tx1"/>
              </a:solidFill>
            </a:endParaRPr>
          </a:p>
        </p:txBody>
      </p:sp>
    </p:spTree>
    <p:extLst>
      <p:ext uri="{BB962C8B-B14F-4D97-AF65-F5344CB8AC3E}">
        <p14:creationId xmlns:p14="http://schemas.microsoft.com/office/powerpoint/2010/main" val="1523085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F22289-97A9-41CC-A427-FA96BC43834A}"/>
              </a:ext>
            </a:extLst>
          </p:cNvPr>
          <p:cNvSpPr>
            <a:spLocks noGrp="1"/>
          </p:cNvSpPr>
          <p:nvPr>
            <p:ph type="title"/>
          </p:nvPr>
        </p:nvSpPr>
        <p:spPr/>
        <p:txBody>
          <a:bodyPr/>
          <a:lstStyle/>
          <a:p>
            <a:r>
              <a:rPr lang="en-US" sz="3400" dirty="0"/>
              <a:t>Thin Clients Used to Access the Internet</a:t>
            </a:r>
          </a:p>
        </p:txBody>
      </p:sp>
      <p:pic>
        <p:nvPicPr>
          <p:cNvPr id="8" name="Picture 7" descr="4 thin clients, a smartwatch, a tablet, a smartphone, and a desktop P C, used to access a wireless internet. ">
            <a:extLst>
              <a:ext uri="{FF2B5EF4-FFF2-40B4-BE49-F238E27FC236}">
                <a16:creationId xmlns:a16="http://schemas.microsoft.com/office/drawing/2014/main" id="{106D388A-952E-40F8-8B4D-A98893C80AE2}"/>
              </a:ext>
            </a:extLst>
          </p:cNvPr>
          <p:cNvPicPr>
            <a:picLocks noChangeAspect="1"/>
          </p:cNvPicPr>
          <p:nvPr/>
        </p:nvPicPr>
        <p:blipFill>
          <a:blip r:embed="rId2"/>
          <a:stretch>
            <a:fillRect/>
          </a:stretch>
        </p:blipFill>
        <p:spPr>
          <a:xfrm>
            <a:off x="883601" y="1653133"/>
            <a:ext cx="7376799" cy="4104183"/>
          </a:xfrm>
          <a:prstGeom prst="rect">
            <a:avLst/>
          </a:prstGeom>
        </p:spPr>
      </p:pic>
    </p:spTree>
    <p:extLst>
      <p:ext uri="{BB962C8B-B14F-4D97-AF65-F5344CB8AC3E}">
        <p14:creationId xmlns:p14="http://schemas.microsoft.com/office/powerpoint/2010/main" val="8757148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373BBC-B9A9-4AF2-B82A-C4E2DC461225}"/>
              </a:ext>
            </a:extLst>
          </p:cNvPr>
          <p:cNvSpPr>
            <a:spLocks noGrp="1"/>
          </p:cNvSpPr>
          <p:nvPr>
            <p:ph type="title"/>
          </p:nvPr>
        </p:nvSpPr>
        <p:spPr/>
        <p:txBody>
          <a:bodyPr/>
          <a:lstStyle/>
          <a:p>
            <a:r>
              <a:rPr lang="en-US" dirty="0"/>
              <a:t>Site Consistency</a:t>
            </a:r>
          </a:p>
        </p:txBody>
      </p:sp>
      <p:sp>
        <p:nvSpPr>
          <p:cNvPr id="6" name="Content Placeholder 5">
            <a:extLst>
              <a:ext uri="{FF2B5EF4-FFF2-40B4-BE49-F238E27FC236}">
                <a16:creationId xmlns:a16="http://schemas.microsoft.com/office/drawing/2014/main" id="{D0815F2D-811B-49AE-A203-50C2174239EC}"/>
              </a:ext>
            </a:extLst>
          </p:cNvPr>
          <p:cNvSpPr>
            <a:spLocks noGrp="1"/>
          </p:cNvSpPr>
          <p:nvPr>
            <p:ph sz="quarter" idx="14"/>
          </p:nvPr>
        </p:nvSpPr>
        <p:spPr>
          <a:xfrm>
            <a:off x="457200" y="1869598"/>
            <a:ext cx="8362335" cy="3118803"/>
          </a:xfrm>
        </p:spPr>
        <p:txBody>
          <a:bodyPr/>
          <a:lstStyle/>
          <a:p>
            <a:pPr indent="-256032"/>
            <a:r>
              <a:rPr lang="en-US" altLang="en-US" dirty="0"/>
              <a:t>Professionalism requires a consistent look-and-feel across all pages of a website</a:t>
            </a:r>
          </a:p>
          <a:p>
            <a:pPr marL="740664" lvl="1" indent="-283464"/>
            <a:r>
              <a:rPr lang="en-US" dirty="0"/>
              <a:t>Makes it easier for users to navigate</a:t>
            </a:r>
          </a:p>
          <a:p>
            <a:r>
              <a:rPr lang="en-US" b="1" dirty="0">
                <a:solidFill>
                  <a:schemeClr val="tx1"/>
                </a:solidFill>
              </a:rPr>
              <a:t>Cascading Style Sheets (C</a:t>
            </a:r>
            <a:r>
              <a:rPr lang="en-US" sz="100" b="1" dirty="0">
                <a:solidFill>
                  <a:schemeClr val="tx1"/>
                </a:solidFill>
              </a:rPr>
              <a:t> </a:t>
            </a:r>
            <a:r>
              <a:rPr lang="en-US" b="1" dirty="0">
                <a:solidFill>
                  <a:schemeClr val="tx1"/>
                </a:solidFill>
              </a:rPr>
              <a:t>S</a:t>
            </a:r>
            <a:r>
              <a:rPr lang="en-US" sz="100" b="1" dirty="0">
                <a:solidFill>
                  <a:schemeClr val="tx1"/>
                </a:solidFill>
              </a:rPr>
              <a:t> </a:t>
            </a:r>
            <a:r>
              <a:rPr lang="en-US" b="1" dirty="0">
                <a:solidFill>
                  <a:schemeClr val="tx1"/>
                </a:solidFill>
              </a:rPr>
              <a:t>Ss) </a:t>
            </a:r>
            <a:r>
              <a:rPr lang="en-US" dirty="0"/>
              <a:t>–set of style rules that tells a Web browser how to present a document</a:t>
            </a:r>
          </a:p>
          <a:p>
            <a:r>
              <a:rPr lang="en-US" b="1" dirty="0">
                <a:solidFill>
                  <a:schemeClr val="tx1"/>
                </a:solidFill>
              </a:rPr>
              <a:t>eXtensible Stylesheet Language (X</a:t>
            </a:r>
            <a:r>
              <a:rPr lang="en-US" sz="100" b="1" dirty="0">
                <a:solidFill>
                  <a:schemeClr val="tx1"/>
                </a:solidFill>
              </a:rPr>
              <a:t> </a:t>
            </a:r>
            <a:r>
              <a:rPr lang="en-US" b="1" dirty="0">
                <a:solidFill>
                  <a:schemeClr val="tx1"/>
                </a:solidFill>
              </a:rPr>
              <a:t>S</a:t>
            </a:r>
            <a:r>
              <a:rPr lang="en-US" sz="100" b="1" dirty="0">
                <a:solidFill>
                  <a:schemeClr val="tx1"/>
                </a:solidFill>
              </a:rPr>
              <a:t> </a:t>
            </a:r>
            <a:r>
              <a:rPr lang="en-US" b="1" dirty="0">
                <a:solidFill>
                  <a:schemeClr val="tx1"/>
                </a:solidFill>
              </a:rPr>
              <a:t>L) </a:t>
            </a:r>
            <a:r>
              <a:rPr lang="en-US" dirty="0"/>
              <a:t>–specification for separating style from content when generating X</a:t>
            </a:r>
            <a:r>
              <a:rPr lang="en-US" sz="100" dirty="0"/>
              <a:t> </a:t>
            </a:r>
            <a:r>
              <a:rPr lang="en-US" dirty="0"/>
              <a:t>M</a:t>
            </a:r>
            <a:r>
              <a:rPr lang="en-US" sz="100" dirty="0"/>
              <a:t> </a:t>
            </a:r>
            <a:r>
              <a:rPr lang="en-US" dirty="0"/>
              <a:t>L pages</a:t>
            </a:r>
          </a:p>
        </p:txBody>
      </p:sp>
    </p:spTree>
    <p:extLst>
      <p:ext uri="{BB962C8B-B14F-4D97-AF65-F5344CB8AC3E}">
        <p14:creationId xmlns:p14="http://schemas.microsoft.com/office/powerpoint/2010/main" val="25120130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AEFF79-3B9B-44E2-AD0D-E00B9B9900B1}"/>
              </a:ext>
            </a:extLst>
          </p:cNvPr>
          <p:cNvSpPr>
            <a:spLocks noGrp="1"/>
          </p:cNvSpPr>
          <p:nvPr>
            <p:ph type="title"/>
          </p:nvPr>
        </p:nvSpPr>
        <p:spPr/>
        <p:txBody>
          <a:bodyPr/>
          <a:lstStyle/>
          <a:p>
            <a:r>
              <a:rPr lang="en-US" sz="3200" dirty="0"/>
              <a:t>Using H</a:t>
            </a:r>
            <a:r>
              <a:rPr lang="en-US" sz="100" dirty="0"/>
              <a:t> </a:t>
            </a:r>
            <a:r>
              <a:rPr lang="en-US" sz="3200" dirty="0"/>
              <a:t>T</a:t>
            </a:r>
            <a:r>
              <a:rPr lang="en-US" sz="100" dirty="0"/>
              <a:t> </a:t>
            </a:r>
            <a:r>
              <a:rPr lang="en-US" sz="3200" dirty="0"/>
              <a:t>M</a:t>
            </a:r>
            <a:r>
              <a:rPr lang="en-US" sz="100" dirty="0"/>
              <a:t> </a:t>
            </a:r>
            <a:r>
              <a:rPr lang="en-US" sz="3200" dirty="0"/>
              <a:t>L’s Link Command for Cascading Style Sheets</a:t>
            </a:r>
          </a:p>
        </p:txBody>
      </p:sp>
      <p:pic>
        <p:nvPicPr>
          <p:cNvPr id="8" name="Picture 7" descr="A table, titled, H T M L link command and Command Parameters. The table has 6 rows and 2 columns. The columns have the following headings from left to right. Sample command or parameter, Description. The row entries are as follows. Row 1. Sample command. Description, LINK H R E F equals, open quote, style 5 dot c s s, end quote, R E L equals Style Sheet TYPE equals, open quote, text forward slash c s s open quote, TITLE equals open quote, Common Background Style, close quote MEDIA equals, open quote, screen comma print, close quote, close angle bracket. Row 2. Command parameter, H R E F equal sign open quote, filename or U R L, close quote. Description, indicate the location of the linked object or document. Row 3. Command parameter, R E L equals open quote, relationship, close quote. Description, specify the type of relationship between the document and linked object or document. Row 4. Command parameter, TITLE equals open quote, object or document title, close quote. Description. Row 5. Command parameter, TYPE equals open quote, object to document type, close quote. Description, declare the type of linked object or document. Row 6. Sample command or parameter, Command parameter, MEDIA equals open quote, type of media, close quote. Description, declare the type of medium or media to which the style sheet will be applied. For example, screen, print, projection, aural, braille, t t y, t v, all.">
            <a:extLst>
              <a:ext uri="{FF2B5EF4-FFF2-40B4-BE49-F238E27FC236}">
                <a16:creationId xmlns:a16="http://schemas.microsoft.com/office/drawing/2014/main" id="{B57920C6-729B-4444-9AD6-EB0816DC1982}"/>
              </a:ext>
            </a:extLst>
          </p:cNvPr>
          <p:cNvPicPr>
            <a:picLocks noChangeAspect="1"/>
          </p:cNvPicPr>
          <p:nvPr/>
        </p:nvPicPr>
        <p:blipFill>
          <a:blip r:embed="rId2"/>
          <a:stretch>
            <a:fillRect/>
          </a:stretch>
        </p:blipFill>
        <p:spPr>
          <a:xfrm>
            <a:off x="930544" y="1484472"/>
            <a:ext cx="7282913" cy="4426080"/>
          </a:xfrm>
          <a:prstGeom prst="rect">
            <a:avLst/>
          </a:prstGeom>
        </p:spPr>
      </p:pic>
    </p:spTree>
    <p:extLst>
      <p:ext uri="{BB962C8B-B14F-4D97-AF65-F5344CB8AC3E}">
        <p14:creationId xmlns:p14="http://schemas.microsoft.com/office/powerpoint/2010/main" val="1303707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24C2-1F76-42C5-8451-AA6161EC22F7}"/>
              </a:ext>
            </a:extLst>
          </p:cNvPr>
          <p:cNvSpPr>
            <a:spLocks noGrp="1"/>
          </p:cNvSpPr>
          <p:nvPr>
            <p:ph type="title"/>
          </p:nvPr>
        </p:nvSpPr>
        <p:spPr>
          <a:xfrm>
            <a:off x="457200" y="215371"/>
            <a:ext cx="7904285" cy="1097279"/>
          </a:xfrm>
        </p:spPr>
        <p:txBody>
          <a:bodyPr/>
          <a:lstStyle/>
          <a:p>
            <a:r>
              <a:rPr lang="en-US" sz="3200" dirty="0"/>
              <a:t>Combining X</a:t>
            </a:r>
            <a:r>
              <a:rPr lang="en-US" sz="100" dirty="0"/>
              <a:t> </a:t>
            </a:r>
            <a:r>
              <a:rPr lang="en-US" sz="3200" dirty="0"/>
              <a:t>M</a:t>
            </a:r>
            <a:r>
              <a:rPr lang="en-US" sz="100" dirty="0"/>
              <a:t> </a:t>
            </a:r>
            <a:r>
              <a:rPr lang="en-US" sz="3200" dirty="0"/>
              <a:t>L Data with X</a:t>
            </a:r>
            <a:r>
              <a:rPr lang="en-US" sz="100" dirty="0"/>
              <a:t> </a:t>
            </a:r>
            <a:r>
              <a:rPr lang="en-US" sz="3200" dirty="0"/>
              <a:t>S</a:t>
            </a:r>
            <a:r>
              <a:rPr lang="en-US" sz="100" dirty="0"/>
              <a:t> </a:t>
            </a:r>
            <a:r>
              <a:rPr lang="en-US" sz="3200" dirty="0"/>
              <a:t>L Style Sheet to Format Content</a:t>
            </a:r>
          </a:p>
        </p:txBody>
      </p:sp>
      <p:pic>
        <p:nvPicPr>
          <p:cNvPr id="6" name="Picture 5" descr="First X S L transformer formats X M L content based on the X S L style sheet and provides generic comprehensive content format for the second X S L transformer. Second X S L transformer translates this content to a device specific format, such as desktop computer, printer, or cell phone, and displays it to the user.">
            <a:extLst>
              <a:ext uri="{FF2B5EF4-FFF2-40B4-BE49-F238E27FC236}">
                <a16:creationId xmlns:a16="http://schemas.microsoft.com/office/drawing/2014/main" id="{76B6975E-1C9C-4356-8513-ABE0FDE2D582}"/>
              </a:ext>
            </a:extLst>
          </p:cNvPr>
          <p:cNvPicPr>
            <a:picLocks noChangeAspect="1"/>
          </p:cNvPicPr>
          <p:nvPr/>
        </p:nvPicPr>
        <p:blipFill>
          <a:blip r:embed="rId2"/>
          <a:stretch>
            <a:fillRect/>
          </a:stretch>
        </p:blipFill>
        <p:spPr>
          <a:xfrm>
            <a:off x="640065" y="1717801"/>
            <a:ext cx="7863870" cy="3685963"/>
          </a:xfrm>
          <a:prstGeom prst="rect">
            <a:avLst/>
          </a:prstGeom>
        </p:spPr>
      </p:pic>
    </p:spTree>
    <p:extLst>
      <p:ext uri="{BB962C8B-B14F-4D97-AF65-F5344CB8AC3E}">
        <p14:creationId xmlns:p14="http://schemas.microsoft.com/office/powerpoint/2010/main" val="29151553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700712-2FEC-4D8E-A4B0-54CA32A6B1B6}"/>
              </a:ext>
            </a:extLst>
          </p:cNvPr>
          <p:cNvSpPr>
            <a:spLocks noGrp="1"/>
          </p:cNvSpPr>
          <p:nvPr>
            <p:ph type="title"/>
          </p:nvPr>
        </p:nvSpPr>
        <p:spPr/>
        <p:txBody>
          <a:bodyPr/>
          <a:lstStyle/>
          <a:p>
            <a:r>
              <a:rPr lang="en-US" altLang="en-US" sz="3400" dirty="0"/>
              <a:t>Design Issues Related to Site Management </a:t>
            </a:r>
            <a:r>
              <a:rPr lang="en-US" altLang="en-US" sz="2000" b="0" dirty="0"/>
              <a:t>(1 of 2)</a:t>
            </a:r>
            <a:endParaRPr lang="en-US" sz="2000" b="0" dirty="0"/>
          </a:p>
        </p:txBody>
      </p:sp>
      <p:sp>
        <p:nvSpPr>
          <p:cNvPr id="6" name="Content Placeholder 5">
            <a:extLst>
              <a:ext uri="{FF2B5EF4-FFF2-40B4-BE49-F238E27FC236}">
                <a16:creationId xmlns:a16="http://schemas.microsoft.com/office/drawing/2014/main" id="{7351F22B-962A-49F1-8E56-6502F9A71BD8}"/>
              </a:ext>
            </a:extLst>
          </p:cNvPr>
          <p:cNvSpPr>
            <a:spLocks noGrp="1"/>
          </p:cNvSpPr>
          <p:nvPr>
            <p:ph sz="quarter" idx="14"/>
          </p:nvPr>
        </p:nvSpPr>
        <p:spPr>
          <a:xfrm>
            <a:off x="457200" y="1863813"/>
            <a:ext cx="8229600" cy="3130374"/>
          </a:xfrm>
        </p:spPr>
        <p:txBody>
          <a:bodyPr/>
          <a:lstStyle/>
          <a:p>
            <a:pPr indent="-256032"/>
            <a:r>
              <a:rPr lang="en-US" sz="2200" dirty="0"/>
              <a:t>Customer loyalty and trustworthiness results in customers feeling like the site, and their data, are secure. Ways to convey this:</a:t>
            </a:r>
          </a:p>
          <a:p>
            <a:pPr marL="740664" lvl="1" indent="-283464"/>
            <a:r>
              <a:rPr lang="en-US" sz="2200" b="1" dirty="0"/>
              <a:t>Design quality </a:t>
            </a:r>
            <a:r>
              <a:rPr lang="en-US" sz="2200" dirty="0"/>
              <a:t>(professional appearance)</a:t>
            </a:r>
          </a:p>
          <a:p>
            <a:pPr marL="740664" lvl="1" indent="-283464"/>
            <a:r>
              <a:rPr lang="en-US" sz="2200" b="1" dirty="0"/>
              <a:t>Up-front disclosure</a:t>
            </a:r>
            <a:r>
              <a:rPr lang="en-US" sz="2200" i="1" dirty="0"/>
              <a:t> </a:t>
            </a:r>
            <a:r>
              <a:rPr lang="en-US" sz="2200" dirty="0"/>
              <a:t>(open and honest relationship)</a:t>
            </a:r>
          </a:p>
          <a:p>
            <a:pPr marL="740664" lvl="1" indent="-283464"/>
            <a:r>
              <a:rPr lang="en-US" sz="2200" b="1" dirty="0"/>
              <a:t>Comprehensive, correct, and current content</a:t>
            </a:r>
            <a:r>
              <a:rPr lang="en-US" sz="2200" i="1" dirty="0"/>
              <a:t> </a:t>
            </a:r>
            <a:r>
              <a:rPr lang="en-US" sz="2200" dirty="0"/>
              <a:t>(provides users with current information)</a:t>
            </a:r>
          </a:p>
          <a:p>
            <a:pPr marL="740664" lvl="1" indent="-283464"/>
            <a:r>
              <a:rPr lang="en-US" sz="2200" b="1" dirty="0"/>
              <a:t>Connected to the rest of the Web</a:t>
            </a:r>
            <a:r>
              <a:rPr lang="en-US" sz="2200" i="1" dirty="0"/>
              <a:t> </a:t>
            </a:r>
            <a:r>
              <a:rPr lang="en-US" sz="2200" dirty="0"/>
              <a:t>(credibility)</a:t>
            </a:r>
          </a:p>
        </p:txBody>
      </p:sp>
    </p:spTree>
    <p:extLst>
      <p:ext uri="{BB962C8B-B14F-4D97-AF65-F5344CB8AC3E}">
        <p14:creationId xmlns:p14="http://schemas.microsoft.com/office/powerpoint/2010/main" val="23387659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700712-2FEC-4D8E-A4B0-54CA32A6B1B6}"/>
              </a:ext>
            </a:extLst>
          </p:cNvPr>
          <p:cNvSpPr>
            <a:spLocks noGrp="1"/>
          </p:cNvSpPr>
          <p:nvPr>
            <p:ph type="title"/>
          </p:nvPr>
        </p:nvSpPr>
        <p:spPr/>
        <p:txBody>
          <a:bodyPr/>
          <a:lstStyle/>
          <a:p>
            <a:r>
              <a:rPr lang="en-US" altLang="en-US" sz="3400" dirty="0"/>
              <a:t>Design Issues Related to Site Management </a:t>
            </a:r>
            <a:r>
              <a:rPr lang="en-US" altLang="en-US" sz="2000" b="0" dirty="0"/>
              <a:t>(2 of 2)</a:t>
            </a:r>
            <a:endParaRPr lang="en-US" sz="2000" b="0" dirty="0"/>
          </a:p>
        </p:txBody>
      </p:sp>
      <p:sp>
        <p:nvSpPr>
          <p:cNvPr id="6" name="Content Placeholder 5">
            <a:extLst>
              <a:ext uri="{FF2B5EF4-FFF2-40B4-BE49-F238E27FC236}">
                <a16:creationId xmlns:a16="http://schemas.microsoft.com/office/drawing/2014/main" id="{7351F22B-962A-49F1-8E56-6502F9A71BD8}"/>
              </a:ext>
            </a:extLst>
          </p:cNvPr>
          <p:cNvSpPr>
            <a:spLocks noGrp="1"/>
          </p:cNvSpPr>
          <p:nvPr>
            <p:ph sz="quarter" idx="14"/>
          </p:nvPr>
        </p:nvSpPr>
        <p:spPr>
          <a:xfrm>
            <a:off x="457200" y="1820694"/>
            <a:ext cx="8111613" cy="3042655"/>
          </a:xfrm>
        </p:spPr>
        <p:txBody>
          <a:bodyPr/>
          <a:lstStyle/>
          <a:p>
            <a:r>
              <a:rPr lang="en-US" sz="2200" b="1" dirty="0">
                <a:solidFill>
                  <a:schemeClr val="tx1"/>
                </a:solidFill>
              </a:rPr>
              <a:t>Personalization</a:t>
            </a:r>
            <a:r>
              <a:rPr lang="en-US" sz="2200" dirty="0">
                <a:solidFill>
                  <a:schemeClr val="tx1"/>
                </a:solidFill>
              </a:rPr>
              <a:t> </a:t>
            </a:r>
            <a:r>
              <a:rPr lang="en-US" sz="2200" dirty="0"/>
              <a:t>– providing Internet content to a user based upon knowledge of that customer</a:t>
            </a:r>
          </a:p>
          <a:p>
            <a:r>
              <a:rPr lang="en-US" sz="2200" b="1" dirty="0">
                <a:solidFill>
                  <a:schemeClr val="tx1"/>
                </a:solidFill>
              </a:rPr>
              <a:t>Customization</a:t>
            </a:r>
            <a:r>
              <a:rPr lang="en-US" sz="2200" dirty="0"/>
              <a:t> – results in Internet sites that allow users to customize the content and look of the site based on their personal preferences</a:t>
            </a:r>
          </a:p>
        </p:txBody>
      </p:sp>
    </p:spTree>
    <p:extLst>
      <p:ext uri="{BB962C8B-B14F-4D97-AF65-F5344CB8AC3E}">
        <p14:creationId xmlns:p14="http://schemas.microsoft.com/office/powerpoint/2010/main" val="15316998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94B6-AC05-4383-AC76-CC77C3014D29}"/>
              </a:ext>
            </a:extLst>
          </p:cNvPr>
          <p:cNvSpPr>
            <a:spLocks noGrp="1"/>
          </p:cNvSpPr>
          <p:nvPr>
            <p:ph type="title"/>
          </p:nvPr>
        </p:nvSpPr>
        <p:spPr>
          <a:xfrm>
            <a:off x="457200" y="215371"/>
            <a:ext cx="8229600" cy="1793538"/>
          </a:xfrm>
        </p:spPr>
        <p:txBody>
          <a:bodyPr/>
          <a:lstStyle/>
          <a:p>
            <a:r>
              <a:rPr lang="en-US" sz="2800" dirty="0"/>
              <a:t>A Content Management System Allows Content from Multiple Sources to be Stored Separately From its Formatting to Ease Website Management</a:t>
            </a:r>
          </a:p>
        </p:txBody>
      </p:sp>
      <p:pic>
        <p:nvPicPr>
          <p:cNvPr id="7" name="Picture 6" descr="Content management system receives content from databases, inventories, phones, computers, etcetera.  In its cloud, content management system separately stores H T M L templates and data. It transmits this content to organizational web server, which in turn publishes it to the Internet. ">
            <a:extLst>
              <a:ext uri="{FF2B5EF4-FFF2-40B4-BE49-F238E27FC236}">
                <a16:creationId xmlns:a16="http://schemas.microsoft.com/office/drawing/2014/main" id="{D14EA40D-EB9D-4465-880A-138BBF96CD1D}"/>
              </a:ext>
            </a:extLst>
          </p:cNvPr>
          <p:cNvPicPr>
            <a:picLocks noChangeAspect="1"/>
          </p:cNvPicPr>
          <p:nvPr/>
        </p:nvPicPr>
        <p:blipFill>
          <a:blip r:embed="rId2"/>
          <a:stretch>
            <a:fillRect/>
          </a:stretch>
        </p:blipFill>
        <p:spPr>
          <a:xfrm>
            <a:off x="1959991" y="2466766"/>
            <a:ext cx="5817122" cy="4175863"/>
          </a:xfrm>
          <a:prstGeom prst="rect">
            <a:avLst/>
          </a:prstGeom>
        </p:spPr>
      </p:pic>
    </p:spTree>
    <p:extLst>
      <p:ext uri="{BB962C8B-B14F-4D97-AF65-F5344CB8AC3E}">
        <p14:creationId xmlns:p14="http://schemas.microsoft.com/office/powerpoint/2010/main" val="332257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AE76-8EFB-499A-98DF-DF62E6F08042}"/>
              </a:ext>
            </a:extLst>
          </p:cNvPr>
          <p:cNvSpPr>
            <a:spLocks noGrp="1"/>
          </p:cNvSpPr>
          <p:nvPr>
            <p:ph type="title"/>
          </p:nvPr>
        </p:nvSpPr>
        <p:spPr/>
        <p:txBody>
          <a:bodyPr/>
          <a:lstStyle/>
          <a:p>
            <a:r>
              <a:rPr lang="en-IN" dirty="0"/>
              <a:t>Table 1-1: Products of SDLC Phases</a:t>
            </a:r>
          </a:p>
        </p:txBody>
      </p:sp>
      <p:sp>
        <p:nvSpPr>
          <p:cNvPr id="3" name="Content Placeholder 2">
            <a:extLst>
              <a:ext uri="{FF2B5EF4-FFF2-40B4-BE49-F238E27FC236}">
                <a16:creationId xmlns:a16="http://schemas.microsoft.com/office/drawing/2014/main" id="{1C81D915-4D74-4481-9B55-E602FDF365D4}"/>
              </a:ext>
            </a:extLst>
          </p:cNvPr>
          <p:cNvSpPr>
            <a:spLocks noGrp="1"/>
          </p:cNvSpPr>
          <p:nvPr>
            <p:ph sz="quarter" idx="13"/>
          </p:nvPr>
        </p:nvSpPr>
        <p:spPr>
          <a:xfrm>
            <a:off x="457200" y="1556327"/>
            <a:ext cx="8229600" cy="353155"/>
          </a:xfrm>
        </p:spPr>
        <p:txBody>
          <a:bodyPr/>
          <a:lstStyle/>
          <a:p>
            <a:pPr marL="432" indent="0">
              <a:buNone/>
            </a:pPr>
            <a:r>
              <a:rPr lang="en-US" sz="2000" b="1" dirty="0"/>
              <a:t>1.2 </a:t>
            </a:r>
            <a:r>
              <a:rPr lang="en-US" sz="2000" dirty="0"/>
              <a:t>Describe the information systems development life cycle (S</a:t>
            </a:r>
            <a:r>
              <a:rPr lang="en-US" sz="100" dirty="0"/>
              <a:t> </a:t>
            </a:r>
            <a:r>
              <a:rPr lang="en-US" sz="2000" dirty="0"/>
              <a:t>D</a:t>
            </a:r>
            <a:r>
              <a:rPr lang="en-US" sz="100" dirty="0"/>
              <a:t> </a:t>
            </a:r>
            <a:r>
              <a:rPr lang="en-US" sz="2000" dirty="0"/>
              <a:t>L</a:t>
            </a:r>
            <a:r>
              <a:rPr lang="en-US" sz="100" dirty="0"/>
              <a:t> </a:t>
            </a:r>
            <a:r>
              <a:rPr lang="en-US" sz="2000" dirty="0"/>
              <a:t>C)</a:t>
            </a:r>
          </a:p>
        </p:txBody>
      </p:sp>
      <p:graphicFrame>
        <p:nvGraphicFramePr>
          <p:cNvPr id="5" name="Table 4">
            <a:extLst>
              <a:ext uri="{FF2B5EF4-FFF2-40B4-BE49-F238E27FC236}">
                <a16:creationId xmlns:a16="http://schemas.microsoft.com/office/drawing/2014/main" id="{9C8D700C-A779-4C5F-AC91-0018FC64F51C}"/>
              </a:ext>
            </a:extLst>
          </p:cNvPr>
          <p:cNvGraphicFramePr>
            <a:graphicFrameLocks noGrp="1"/>
          </p:cNvGraphicFramePr>
          <p:nvPr>
            <p:extLst>
              <p:ext uri="{D42A27DB-BD31-4B8C-83A1-F6EECF244321}">
                <p14:modId xmlns:p14="http://schemas.microsoft.com/office/powerpoint/2010/main" val="3138651384"/>
              </p:ext>
            </p:extLst>
          </p:nvPr>
        </p:nvGraphicFramePr>
        <p:xfrm>
          <a:off x="506486" y="2078484"/>
          <a:ext cx="8113776" cy="4033520"/>
        </p:xfrm>
        <a:graphic>
          <a:graphicData uri="http://schemas.openxmlformats.org/drawingml/2006/table">
            <a:tbl>
              <a:tblPr firstRow="1" bandRow="1">
                <a:tableStyleId>{2D5ABB26-0587-4C30-8999-92F81FD0307C}</a:tableStyleId>
              </a:tblPr>
              <a:tblGrid>
                <a:gridCol w="1520722">
                  <a:extLst>
                    <a:ext uri="{9D8B030D-6E8A-4147-A177-3AD203B41FA5}">
                      <a16:colId xmlns:a16="http://schemas.microsoft.com/office/drawing/2014/main" val="1002796029"/>
                    </a:ext>
                  </a:extLst>
                </a:gridCol>
                <a:gridCol w="6593054">
                  <a:extLst>
                    <a:ext uri="{9D8B030D-6E8A-4147-A177-3AD203B41FA5}">
                      <a16:colId xmlns:a16="http://schemas.microsoft.com/office/drawing/2014/main" val="670182114"/>
                    </a:ext>
                  </a:extLst>
                </a:gridCol>
              </a:tblGrid>
              <a:tr h="370840">
                <a:tc>
                  <a:txBody>
                    <a:bodyPr/>
                    <a:lstStyle/>
                    <a:p>
                      <a:r>
                        <a:rPr lang="en-US" sz="1200" b="1" baseline="0" dirty="0"/>
                        <a:t>Phase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baseline="0" dirty="0"/>
                        <a:t>Products, Outputs, or Deliverables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552350"/>
                  </a:ext>
                </a:extLst>
              </a:tr>
              <a:tr h="370840">
                <a:tc>
                  <a:txBody>
                    <a:bodyPr/>
                    <a:lstStyle/>
                    <a:p>
                      <a:r>
                        <a:rPr lang="en-US" sz="1200" baseline="0" dirty="0"/>
                        <a:t>Planning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buClr>
                          <a:srgbClr val="007FA3"/>
                        </a:buClr>
                        <a:buFont typeface="Arial" panose="020B0604020202020204" pitchFamily="34" charset="0"/>
                        <a:buChar char="•"/>
                      </a:pPr>
                      <a:r>
                        <a:rPr lang="en-US" sz="1200" baseline="0" dirty="0"/>
                        <a:t>Priorities for system and projects; an architecture for data, networks, and selection hardware, and information systems management are the result of associated systems</a:t>
                      </a:r>
                    </a:p>
                    <a:p>
                      <a:pPr marL="256032" indent="-256032">
                        <a:buClr>
                          <a:srgbClr val="007FA3"/>
                        </a:buClr>
                        <a:buFont typeface="Arial" panose="020B0604020202020204" pitchFamily="34" charset="0"/>
                        <a:buChar char="•"/>
                      </a:pPr>
                      <a:r>
                        <a:rPr lang="en-US" sz="1200" baseline="0" dirty="0"/>
                        <a:t>Detailed steps, or work plan, for project</a:t>
                      </a:r>
                    </a:p>
                    <a:p>
                      <a:pPr marL="256032" indent="-256032">
                        <a:buClr>
                          <a:srgbClr val="007FA3"/>
                        </a:buClr>
                        <a:buFont typeface="Arial" panose="020B0604020202020204" pitchFamily="34" charset="0"/>
                        <a:buChar char="•"/>
                      </a:pPr>
                      <a:r>
                        <a:rPr lang="en-US" sz="1200" baseline="0" dirty="0"/>
                        <a:t>Specification of system scope and planning and high-level system requirements or features</a:t>
                      </a:r>
                    </a:p>
                    <a:p>
                      <a:pPr marL="256032" indent="-256032">
                        <a:buClr>
                          <a:srgbClr val="007FA3"/>
                        </a:buClr>
                        <a:buFont typeface="Arial" panose="020B0604020202020204" pitchFamily="34" charset="0"/>
                        <a:buChar char="•"/>
                      </a:pPr>
                      <a:r>
                        <a:rPr lang="en-US" sz="1200" baseline="0" dirty="0"/>
                        <a:t>Assignment of team members and other resources</a:t>
                      </a:r>
                    </a:p>
                    <a:p>
                      <a:pPr marL="256032" indent="-256032">
                        <a:buClr>
                          <a:srgbClr val="007FA3"/>
                        </a:buClr>
                        <a:buFont typeface="Arial" panose="020B0604020202020204" pitchFamily="34" charset="0"/>
                        <a:buChar char="•"/>
                      </a:pPr>
                      <a:r>
                        <a:rPr lang="en-US" sz="1200" baseline="0" dirty="0"/>
                        <a:t>System justification or business case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445969"/>
                  </a:ext>
                </a:extLst>
              </a:tr>
              <a:tr h="370840">
                <a:tc>
                  <a:txBody>
                    <a:bodyPr/>
                    <a:lstStyle/>
                    <a:p>
                      <a:r>
                        <a:rPr lang="en-US" sz="1200" baseline="0" dirty="0"/>
                        <a:t>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buClr>
                          <a:srgbClr val="007FA3"/>
                        </a:buClr>
                        <a:buFont typeface="Arial" panose="020B0604020202020204" pitchFamily="34" charset="0"/>
                        <a:buChar char="•"/>
                      </a:pPr>
                      <a:r>
                        <a:rPr lang="en-US" sz="1200" baseline="0" dirty="0"/>
                        <a:t>Description of current system and where problems or opportunities exist, with a general recommendation on how to fix, enhance, or replace current system</a:t>
                      </a:r>
                    </a:p>
                    <a:p>
                      <a:pPr marL="256032" indent="-256032">
                        <a:buClr>
                          <a:srgbClr val="007FA3"/>
                        </a:buClr>
                        <a:buFont typeface="Arial" panose="020B0604020202020204" pitchFamily="34" charset="0"/>
                        <a:buChar char="•"/>
                      </a:pPr>
                      <a:r>
                        <a:rPr lang="en-US" sz="1200" baseline="0" dirty="0"/>
                        <a:t>Explanation of alternative systems and justification for chosen alternative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672271"/>
                  </a:ext>
                </a:extLst>
              </a:tr>
              <a:tr h="370840">
                <a:tc>
                  <a:txBody>
                    <a:bodyPr/>
                    <a:lstStyle/>
                    <a:p>
                      <a:r>
                        <a:rPr lang="en-US" sz="1200" baseline="0" dirty="0"/>
                        <a:t>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buClr>
                          <a:srgbClr val="007FA3"/>
                        </a:buClr>
                        <a:buFont typeface="Arial" panose="020B0604020202020204" pitchFamily="34" charset="0"/>
                        <a:buChar char="•"/>
                      </a:pPr>
                      <a:r>
                        <a:rPr lang="en-US" sz="1200" baseline="0" dirty="0"/>
                        <a:t>Functional, detailed specifications of system elements (data, processes, inputs, and outputs)</a:t>
                      </a:r>
                    </a:p>
                    <a:p>
                      <a:pPr marL="256032" indent="-256032">
                        <a:buClr>
                          <a:srgbClr val="007FA3"/>
                        </a:buClr>
                        <a:buFont typeface="Arial" panose="020B0604020202020204" pitchFamily="34" charset="0"/>
                        <a:buChar char="•"/>
                      </a:pPr>
                      <a:r>
                        <a:rPr lang="en-US" sz="1200" baseline="0" dirty="0"/>
                        <a:t>Technical, detailed specifications of all system elements (programs, files, network, system software, etc.)</a:t>
                      </a:r>
                    </a:p>
                    <a:p>
                      <a:pPr marL="256032" indent="-256032">
                        <a:buClr>
                          <a:srgbClr val="007FA3"/>
                        </a:buClr>
                        <a:buFont typeface="Arial" panose="020B0604020202020204" pitchFamily="34" charset="0"/>
                        <a:buChar char="•"/>
                      </a:pPr>
                      <a:r>
                        <a:rPr lang="en-US" sz="1200" baseline="0" dirty="0"/>
                        <a:t>Acquisition plan for new technology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584445"/>
                  </a:ext>
                </a:extLst>
              </a:tr>
              <a:tr h="370840">
                <a:tc>
                  <a:txBody>
                    <a:bodyPr/>
                    <a:lstStyle/>
                    <a:p>
                      <a:r>
                        <a:rPr lang="en-US" sz="1200" baseline="0" dirty="0"/>
                        <a:t>Implementation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buClr>
                          <a:srgbClr val="007FA3"/>
                        </a:buClr>
                        <a:buFont typeface="Arial" panose="020B0604020202020204" pitchFamily="34" charset="0"/>
                        <a:buChar char="•"/>
                      </a:pPr>
                      <a:r>
                        <a:rPr lang="en-US" sz="1200" baseline="0" dirty="0"/>
                        <a:t>Code, documentation, training procedures, and support capabilities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25908"/>
                  </a:ext>
                </a:extLst>
              </a:tr>
              <a:tr h="370840">
                <a:tc>
                  <a:txBody>
                    <a:bodyPr/>
                    <a:lstStyle/>
                    <a:p>
                      <a:r>
                        <a:rPr lang="en-US" sz="1200" baseline="0" dirty="0"/>
                        <a:t>Maintenance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6032" indent="-256032">
                        <a:buClr>
                          <a:srgbClr val="007FA3"/>
                        </a:buClr>
                        <a:buFont typeface="Arial" panose="020B0604020202020204" pitchFamily="34" charset="0"/>
                        <a:buChar char="•"/>
                      </a:pPr>
                      <a:r>
                        <a:rPr lang="en-US" sz="1200" baseline="0" dirty="0"/>
                        <a:t>New versions or releases of software with associated updates to documentation, training, and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714768"/>
                  </a:ext>
                </a:extLst>
              </a:tr>
            </a:tbl>
          </a:graphicData>
        </a:graphic>
      </p:graphicFrame>
    </p:spTree>
    <p:extLst>
      <p:ext uri="{BB962C8B-B14F-4D97-AF65-F5344CB8AC3E}">
        <p14:creationId xmlns:p14="http://schemas.microsoft.com/office/powerpoint/2010/main" val="280947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2965-6B66-48F2-B522-966A54138892}"/>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30F2F60-D750-4FF5-8274-14E61D0F20DB}"/>
              </a:ext>
            </a:extLst>
          </p:cNvPr>
          <p:cNvSpPr>
            <a:spLocks noGrp="1"/>
          </p:cNvSpPr>
          <p:nvPr>
            <p:ph sz="quarter" idx="13"/>
          </p:nvPr>
        </p:nvSpPr>
        <p:spPr/>
        <p:txBody>
          <a:bodyPr/>
          <a:lstStyle/>
          <a:p>
            <a:r>
              <a:rPr lang="en-US" dirty="0"/>
              <a:t>In this chapter you learned to:</a:t>
            </a:r>
          </a:p>
          <a:p>
            <a:r>
              <a:rPr lang="en-US" dirty="0"/>
              <a:t>Distinguish between file server and client/server environments, contrasting how each is used in a L</a:t>
            </a:r>
            <a:r>
              <a:rPr lang="en-US" sz="100" dirty="0"/>
              <a:t> </a:t>
            </a:r>
            <a:r>
              <a:rPr lang="en-US" dirty="0"/>
              <a:t>A</a:t>
            </a:r>
            <a:r>
              <a:rPr lang="en-US" sz="100" dirty="0"/>
              <a:t> </a:t>
            </a:r>
            <a:r>
              <a:rPr lang="en-US" dirty="0"/>
              <a:t>N</a:t>
            </a:r>
          </a:p>
          <a:p>
            <a:r>
              <a:rPr lang="en-US" dirty="0"/>
              <a:t>Describe cloud computing and other current trends that help organizations address I</a:t>
            </a:r>
            <a:r>
              <a:rPr lang="en-US" sz="100" dirty="0"/>
              <a:t> </a:t>
            </a:r>
            <a:r>
              <a:rPr lang="en-US" dirty="0"/>
              <a:t>S infrastructure-related challenges</a:t>
            </a:r>
          </a:p>
          <a:p>
            <a:r>
              <a:rPr lang="en-US" dirty="0"/>
              <a:t>Describe standards shaping the design of Internet based systems, options for ensuring Internet design consistency</a:t>
            </a:r>
          </a:p>
        </p:txBody>
      </p:sp>
    </p:spTree>
    <p:extLst>
      <p:ext uri="{BB962C8B-B14F-4D97-AF65-F5344CB8AC3E}">
        <p14:creationId xmlns:p14="http://schemas.microsoft.com/office/powerpoint/2010/main" val="4054540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658311"/>
          </a:xfrm>
        </p:spPr>
        <p:txBody>
          <a:bodyPr anchor="ctr"/>
          <a:lstStyle/>
          <a:p>
            <a:r>
              <a:rPr lang="en-US" sz="4000" dirty="0">
                <a:latin typeface="Arial heading"/>
                <a:cs typeface="Calibri" panose="020F0502020204030204" pitchFamily="34" charset="0"/>
              </a:rPr>
              <a:t>Systems Analysis and Design</a:t>
            </a:r>
            <a:endParaRPr lang="en-US" altLang="en-US" sz="4000" dirty="0">
              <a:solidFill>
                <a:schemeClr val="tx2"/>
              </a:solidFill>
              <a:latin typeface="+mj-lt"/>
              <a:cs typeface="Times New Roman" panose="02020603050405020304" pitchFamily="18" charset="0"/>
            </a:endParaRPr>
          </a:p>
        </p:txBody>
      </p:sp>
      <p:sp>
        <p:nvSpPr>
          <p:cNvPr id="8" name="TextBox 7"/>
          <p:cNvSpPr txBox="1"/>
          <p:nvPr/>
        </p:nvSpPr>
        <p:spPr>
          <a:xfrm>
            <a:off x="5629811" y="4564004"/>
            <a:ext cx="2529865" cy="830997"/>
          </a:xfrm>
          <a:prstGeom prst="rect">
            <a:avLst/>
          </a:prstGeom>
          <a:noFill/>
        </p:spPr>
        <p:txBody>
          <a:bodyPr wrap="square" rtlCol="0">
            <a:spAutoFit/>
          </a:bodyPr>
          <a:lstStyle/>
          <a:p>
            <a:pPr lvl="2"/>
            <a:r>
              <a:rPr lang="en-US" sz="1200" dirty="0">
                <a:solidFill>
                  <a:schemeClr val="bg1"/>
                </a:solidFill>
                <a:latin typeface="+mn-lt"/>
              </a:rPr>
              <a:t>Slides in this presentation contain hyperlinks. JAWS users should be able to get a list of links by using INSERT+F7</a:t>
            </a:r>
          </a:p>
        </p:txBody>
      </p:sp>
      <p:sp>
        <p:nvSpPr>
          <p:cNvPr id="12" name="Text Placeholder 11">
            <a:extLst>
              <a:ext uri="{FF2B5EF4-FFF2-40B4-BE49-F238E27FC236}">
                <a16:creationId xmlns:a16="http://schemas.microsoft.com/office/drawing/2014/main" id="{ACD9EFFC-BCC9-4F8C-A88E-C58E0948A462}"/>
              </a:ext>
            </a:extLst>
          </p:cNvPr>
          <p:cNvSpPr>
            <a:spLocks noGrp="1"/>
          </p:cNvSpPr>
          <p:nvPr>
            <p:ph type="body" idx="1"/>
          </p:nvPr>
        </p:nvSpPr>
        <p:spPr>
          <a:xfrm>
            <a:off x="457200" y="998025"/>
            <a:ext cx="8229600" cy="478970"/>
          </a:xfrm>
        </p:spPr>
        <p:txBody>
          <a:bodyPr/>
          <a:lstStyle/>
          <a:p>
            <a:r>
              <a:rPr lang="en-US" altLang="en-US" b="1" dirty="0">
                <a:latin typeface="+mn-lt"/>
                <a:ea typeface="Segoe UI Symbol" panose="020B0502040204020203" pitchFamily="34" charset="0"/>
              </a:rPr>
              <a:t>Chapter 5: </a:t>
            </a:r>
            <a:r>
              <a:rPr kumimoji="0" lang="en-US" sz="2000" b="1" kern="1200" dirty="0">
                <a:solidFill>
                  <a:schemeClr val="dk1"/>
                </a:solidFill>
                <a:effectLst/>
                <a:latin typeface="+mn-lt"/>
                <a:ea typeface="+mn-ea"/>
                <a:cs typeface="+mn-cs"/>
              </a:rPr>
              <a:t>Designing Databases</a:t>
            </a:r>
            <a:endParaRPr lang="en-US" altLang="en-US" b="1" dirty="0">
              <a:latin typeface="+mn-lt"/>
              <a:ea typeface="Segoe UI Symbol" panose="020B0502040204020203" pitchFamily="34" charset="0"/>
            </a:endParaRPr>
          </a:p>
          <a:p>
            <a:endParaRPr lang="en-US" dirty="0"/>
          </a:p>
        </p:txBody>
      </p:sp>
      <p:pic>
        <p:nvPicPr>
          <p:cNvPr id="4" name="Picture 3">
            <a:extLst>
              <a:ext uri="{FF2B5EF4-FFF2-40B4-BE49-F238E27FC236}">
                <a16:creationId xmlns:a16="http://schemas.microsoft.com/office/drawing/2014/main" id="{8D349A55-66BB-41A1-8DF7-77DC1DEADB36}"/>
              </a:ext>
            </a:extLst>
          </p:cNvPr>
          <p:cNvPicPr>
            <a:picLocks noChangeAspect="1"/>
          </p:cNvPicPr>
          <p:nvPr/>
        </p:nvPicPr>
        <p:blipFill>
          <a:blip r:embed="rId3"/>
          <a:stretch>
            <a:fillRect/>
          </a:stretch>
        </p:blipFill>
        <p:spPr>
          <a:xfrm>
            <a:off x="0" y="1714500"/>
            <a:ext cx="9144000" cy="5143500"/>
          </a:xfrm>
          <a:prstGeom prst="rect">
            <a:avLst/>
          </a:prstGeom>
        </p:spPr>
      </p:pic>
    </p:spTree>
    <p:extLst>
      <p:ext uri="{BB962C8B-B14F-4D97-AF65-F5344CB8AC3E}">
        <p14:creationId xmlns:p14="http://schemas.microsoft.com/office/powerpoint/2010/main" val="27887160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ea typeface="Verdana" panose="020B0604030504040204" pitchFamily="34" charset="0"/>
                <a:cs typeface="Calibri" panose="020F0502020204030204" pitchFamily="34" charset="0"/>
              </a:rPr>
              <a:t>Learning Objectives</a:t>
            </a:r>
            <a:endParaRPr lang="en-IN" dirty="0"/>
          </a:p>
        </p:txBody>
      </p:sp>
      <p:sp>
        <p:nvSpPr>
          <p:cNvPr id="20" name="Content Placeholder 19"/>
          <p:cNvSpPr>
            <a:spLocks noGrp="1"/>
          </p:cNvSpPr>
          <p:nvPr>
            <p:ph sz="quarter" idx="13"/>
          </p:nvPr>
        </p:nvSpPr>
        <p:spPr/>
        <p:txBody>
          <a:bodyPr/>
          <a:lstStyle/>
          <a:p>
            <a:pPr marL="432" indent="0">
              <a:buNone/>
            </a:pPr>
            <a:r>
              <a:rPr lang="en-US" sz="1800" b="1" dirty="0">
                <a:solidFill>
                  <a:srgbClr val="C00000"/>
                </a:solidFill>
              </a:rPr>
              <a:t>5.1 Describe the database design process, its outcomes, and the relational database model</a:t>
            </a:r>
          </a:p>
          <a:p>
            <a:pPr marL="432" indent="0">
              <a:buNone/>
            </a:pPr>
            <a:r>
              <a:rPr lang="en-US" sz="1800" b="1" dirty="0">
                <a:solidFill>
                  <a:srgbClr val="007FA3"/>
                </a:solidFill>
              </a:rPr>
              <a:t>5.2</a:t>
            </a:r>
            <a:r>
              <a:rPr lang="en-US" sz="1800" b="1" dirty="0">
                <a:solidFill>
                  <a:schemeClr val="accent1"/>
                </a:solidFill>
              </a:rPr>
              <a:t> </a:t>
            </a:r>
            <a:r>
              <a:rPr lang="en-US" sz="1800" dirty="0"/>
              <a:t>Describe normalization and the rules for second and third normal form</a:t>
            </a:r>
          </a:p>
          <a:p>
            <a:pPr marL="432" indent="0">
              <a:buNone/>
            </a:pPr>
            <a:r>
              <a:rPr lang="en-US" sz="1800" b="1" dirty="0">
                <a:solidFill>
                  <a:srgbClr val="007FA3"/>
                </a:solidFill>
              </a:rPr>
              <a:t>5.3</a:t>
            </a:r>
            <a:r>
              <a:rPr lang="en-US" sz="1800" dirty="0"/>
              <a:t> Transform an entity-relationship (E-R) diagram into an equivalent set of well-structured (normalized) relations</a:t>
            </a:r>
          </a:p>
          <a:p>
            <a:pPr marL="432" indent="0">
              <a:buNone/>
            </a:pPr>
            <a:r>
              <a:rPr lang="en-US" sz="1800" b="1" dirty="0">
                <a:solidFill>
                  <a:srgbClr val="007FA3"/>
                </a:solidFill>
              </a:rPr>
              <a:t>5.4</a:t>
            </a:r>
            <a:r>
              <a:rPr lang="en-US" sz="1800" b="1" dirty="0">
                <a:solidFill>
                  <a:schemeClr val="accent1"/>
                </a:solidFill>
              </a:rPr>
              <a:t> </a:t>
            </a:r>
            <a:r>
              <a:rPr lang="en-US" sz="1800" dirty="0"/>
              <a:t>Merge normalized relations from separate user views into a consolidated set of well-structured relations</a:t>
            </a:r>
          </a:p>
          <a:p>
            <a:pPr marL="432" indent="0">
              <a:buNone/>
            </a:pPr>
            <a:r>
              <a:rPr lang="en-US" sz="1800" b="1" dirty="0">
                <a:solidFill>
                  <a:srgbClr val="007FA3"/>
                </a:solidFill>
              </a:rPr>
              <a:t>5.5</a:t>
            </a:r>
            <a:r>
              <a:rPr lang="en-US" sz="1800" b="1" dirty="0">
                <a:solidFill>
                  <a:schemeClr val="accent1"/>
                </a:solidFill>
              </a:rPr>
              <a:t> </a:t>
            </a:r>
            <a:r>
              <a:rPr lang="en-US" sz="1800" dirty="0"/>
              <a:t>Describe physical database design concepts</a:t>
            </a:r>
          </a:p>
        </p:txBody>
      </p:sp>
    </p:spTree>
    <p:extLst>
      <p:ext uri="{BB962C8B-B14F-4D97-AF65-F5344CB8AC3E}">
        <p14:creationId xmlns:p14="http://schemas.microsoft.com/office/powerpoint/2010/main" val="23811968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ea typeface="Verdana" panose="020B0604030504040204" pitchFamily="34" charset="0"/>
                <a:cs typeface="Calibri" panose="020F0502020204030204" pitchFamily="34" charset="0"/>
              </a:rPr>
              <a:t>Learning Objectives</a:t>
            </a:r>
            <a:endParaRPr lang="en-IN" dirty="0"/>
          </a:p>
        </p:txBody>
      </p:sp>
      <p:sp>
        <p:nvSpPr>
          <p:cNvPr id="20" name="Content Placeholder 19"/>
          <p:cNvSpPr>
            <a:spLocks noGrp="1"/>
          </p:cNvSpPr>
          <p:nvPr>
            <p:ph sz="quarter" idx="13"/>
          </p:nvPr>
        </p:nvSpPr>
        <p:spPr/>
        <p:txBody>
          <a:bodyPr/>
          <a:lstStyle/>
          <a:p>
            <a:pPr marL="432" indent="0">
              <a:buNone/>
            </a:pPr>
            <a:r>
              <a:rPr lang="en-US" sz="1800" b="1" dirty="0">
                <a:solidFill>
                  <a:srgbClr val="007FA3"/>
                </a:solidFill>
              </a:rPr>
              <a:t>5.1</a:t>
            </a:r>
            <a:r>
              <a:rPr lang="en-US" sz="1800" dirty="0"/>
              <a:t> Describe the database design process, its outcomes, and the relational database model</a:t>
            </a:r>
          </a:p>
          <a:p>
            <a:pPr marL="432" indent="0">
              <a:buNone/>
            </a:pPr>
            <a:r>
              <a:rPr lang="en-US" sz="1800" b="1" dirty="0">
                <a:solidFill>
                  <a:srgbClr val="007FA3"/>
                </a:solidFill>
              </a:rPr>
              <a:t>5.2</a:t>
            </a:r>
            <a:r>
              <a:rPr lang="en-US" sz="1800" b="1" dirty="0">
                <a:solidFill>
                  <a:schemeClr val="accent1"/>
                </a:solidFill>
              </a:rPr>
              <a:t> </a:t>
            </a:r>
            <a:r>
              <a:rPr lang="en-US" sz="1800" dirty="0"/>
              <a:t>Describe normalization and the rules for second and third normal form</a:t>
            </a:r>
          </a:p>
          <a:p>
            <a:pPr marL="432" indent="0">
              <a:buNone/>
            </a:pPr>
            <a:r>
              <a:rPr lang="en-US" sz="1800" b="1" dirty="0">
                <a:solidFill>
                  <a:srgbClr val="007FA3"/>
                </a:solidFill>
              </a:rPr>
              <a:t>5.3</a:t>
            </a:r>
            <a:r>
              <a:rPr lang="en-US" sz="1800" dirty="0"/>
              <a:t> Transform an entity-relationship (E-R) diagram into an equivalent set of well-structured (normalized) relations</a:t>
            </a:r>
          </a:p>
          <a:p>
            <a:pPr marL="432" indent="0">
              <a:buNone/>
            </a:pPr>
            <a:r>
              <a:rPr lang="en-US" sz="1800" b="1" dirty="0">
                <a:solidFill>
                  <a:srgbClr val="007FA3"/>
                </a:solidFill>
              </a:rPr>
              <a:t>5.4</a:t>
            </a:r>
            <a:r>
              <a:rPr lang="en-US" sz="1800" b="1" dirty="0">
                <a:solidFill>
                  <a:schemeClr val="accent1"/>
                </a:solidFill>
              </a:rPr>
              <a:t> </a:t>
            </a:r>
            <a:r>
              <a:rPr lang="en-US" sz="1800" dirty="0"/>
              <a:t>Merge normalized relations from separate user views into a consolidated set of well-structured relations</a:t>
            </a:r>
          </a:p>
          <a:p>
            <a:pPr marL="432" indent="0">
              <a:buNone/>
            </a:pPr>
            <a:r>
              <a:rPr lang="en-US" sz="1800" b="1" dirty="0">
                <a:solidFill>
                  <a:srgbClr val="007FA3"/>
                </a:solidFill>
              </a:rPr>
              <a:t>5.5</a:t>
            </a:r>
            <a:r>
              <a:rPr lang="en-US" sz="1800" b="1" dirty="0">
                <a:solidFill>
                  <a:schemeClr val="accent1"/>
                </a:solidFill>
              </a:rPr>
              <a:t> </a:t>
            </a:r>
            <a:r>
              <a:rPr lang="en-US" sz="1800" dirty="0"/>
              <a:t>Describe physical database design concepts</a:t>
            </a:r>
          </a:p>
        </p:txBody>
      </p:sp>
    </p:spTree>
    <p:extLst>
      <p:ext uri="{BB962C8B-B14F-4D97-AF65-F5344CB8AC3E}">
        <p14:creationId xmlns:p14="http://schemas.microsoft.com/office/powerpoint/2010/main" val="41952435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A235-424F-46D5-BB78-236944596CE7}"/>
              </a:ext>
            </a:extLst>
          </p:cNvPr>
          <p:cNvSpPr>
            <a:spLocks noGrp="1"/>
          </p:cNvSpPr>
          <p:nvPr>
            <p:ph type="title"/>
          </p:nvPr>
        </p:nvSpPr>
        <p:spPr/>
        <p:txBody>
          <a:bodyPr/>
          <a:lstStyle/>
          <a:p>
            <a:r>
              <a:rPr lang="en-US" sz="3400" dirty="0"/>
              <a:t>Systems Development Life Cycle with Design Phase Highlighted</a:t>
            </a:r>
          </a:p>
        </p:txBody>
      </p:sp>
      <p:pic>
        <p:nvPicPr>
          <p:cNvPr id="5" name="Picture 4" descr="The S D L C diagram consists of five following phases starting at the top. Planning, analysis, design, implementation, and maintenance. Design phase consists of databases, forms and reports, dialogues and interfaces, finalizing design specifications, and distributed and internet systems. Database design is highlighted.">
            <a:extLst>
              <a:ext uri="{FF2B5EF4-FFF2-40B4-BE49-F238E27FC236}">
                <a16:creationId xmlns:a16="http://schemas.microsoft.com/office/drawing/2014/main" id="{F6C37F17-3C1C-4FF0-A2A2-A4F4E394666F}"/>
              </a:ext>
            </a:extLst>
          </p:cNvPr>
          <p:cNvPicPr>
            <a:picLocks noChangeAspect="1"/>
          </p:cNvPicPr>
          <p:nvPr/>
        </p:nvPicPr>
        <p:blipFill>
          <a:blip r:embed="rId2"/>
          <a:stretch>
            <a:fillRect/>
          </a:stretch>
        </p:blipFill>
        <p:spPr>
          <a:xfrm>
            <a:off x="2224836" y="1764094"/>
            <a:ext cx="4694327" cy="4371211"/>
          </a:xfrm>
          <a:prstGeom prst="rect">
            <a:avLst/>
          </a:prstGeom>
        </p:spPr>
      </p:pic>
    </p:spTree>
    <p:extLst>
      <p:ext uri="{BB962C8B-B14F-4D97-AF65-F5344CB8AC3E}">
        <p14:creationId xmlns:p14="http://schemas.microsoft.com/office/powerpoint/2010/main" val="13594399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5BA1-45C0-45EB-B096-65C93DCD51F7}"/>
              </a:ext>
            </a:extLst>
          </p:cNvPr>
          <p:cNvSpPr>
            <a:spLocks noGrp="1"/>
          </p:cNvSpPr>
          <p:nvPr>
            <p:ph type="title"/>
          </p:nvPr>
        </p:nvSpPr>
        <p:spPr/>
        <p:txBody>
          <a:bodyPr/>
          <a:lstStyle/>
          <a:p>
            <a:r>
              <a:rPr lang="en-US" dirty="0"/>
              <a:t>Database Design</a:t>
            </a:r>
          </a:p>
        </p:txBody>
      </p:sp>
      <p:sp>
        <p:nvSpPr>
          <p:cNvPr id="4" name="Content Placeholder 3">
            <a:extLst>
              <a:ext uri="{FF2B5EF4-FFF2-40B4-BE49-F238E27FC236}">
                <a16:creationId xmlns:a16="http://schemas.microsoft.com/office/drawing/2014/main" id="{3EBDA979-F012-4068-B83B-C276992BE35B}"/>
              </a:ext>
            </a:extLst>
          </p:cNvPr>
          <p:cNvSpPr>
            <a:spLocks noGrp="1"/>
          </p:cNvSpPr>
          <p:nvPr>
            <p:ph sz="quarter" idx="14"/>
          </p:nvPr>
        </p:nvSpPr>
        <p:spPr>
          <a:xfrm>
            <a:off x="460375" y="1660327"/>
            <a:ext cx="8229600" cy="4749900"/>
          </a:xfrm>
        </p:spPr>
        <p:txBody>
          <a:bodyPr/>
          <a:lstStyle/>
          <a:p>
            <a:r>
              <a:rPr lang="en-US" altLang="en-US" sz="2000" dirty="0"/>
              <a:t>File and database design occurs in two steps:</a:t>
            </a:r>
          </a:p>
          <a:p>
            <a:pPr marL="741600" lvl="1" indent="-429768">
              <a:buFont typeface="+mj-lt"/>
              <a:buAutoNum type="arabicPeriod"/>
            </a:pPr>
            <a:r>
              <a:rPr lang="en-US" altLang="en-US" sz="2000" dirty="0"/>
              <a:t>Develop a logical database model, which describes data using notation that corresponds to a data organization used by a database management system</a:t>
            </a:r>
          </a:p>
          <a:p>
            <a:pPr marL="1141650" lvl="2" indent="-429768"/>
            <a:r>
              <a:rPr lang="en-US" altLang="en-US" sz="2000" dirty="0"/>
              <a:t>Relational database model</a:t>
            </a:r>
          </a:p>
          <a:p>
            <a:pPr marL="741600" lvl="1" indent="-429768">
              <a:buFont typeface="+mj-lt"/>
              <a:buAutoNum type="arabicPeriod"/>
            </a:pPr>
            <a:r>
              <a:rPr lang="en-US" altLang="en-US" sz="2000" dirty="0"/>
              <a:t>Prescribe the technical specifications for computer files and databases in which to store the data</a:t>
            </a:r>
          </a:p>
          <a:p>
            <a:pPr marL="1141650" lvl="2" indent="-429768"/>
            <a:r>
              <a:rPr lang="en-US" altLang="en-US" sz="2000" dirty="0"/>
              <a:t>Physical database design provides specifications</a:t>
            </a:r>
          </a:p>
          <a:p>
            <a:pPr marL="1141650" lvl="2" indent="-429768"/>
            <a:r>
              <a:rPr lang="en-US" altLang="en-US" sz="2000" dirty="0"/>
              <a:t>Logical and physical database design in parallel with other system design steps</a:t>
            </a:r>
          </a:p>
          <a:p>
            <a:pPr marL="1141650" lvl="2" indent="-429768">
              <a:buFont typeface="+mj-lt"/>
              <a:buAutoNum type="arabicPeriod"/>
            </a:pPr>
            <a:endParaRPr lang="en-US" altLang="en-US" sz="2000" dirty="0"/>
          </a:p>
          <a:p>
            <a:pPr marL="1141650" lvl="2" indent="-429768"/>
            <a:endParaRPr lang="en-US" altLang="en-US" sz="2000" dirty="0"/>
          </a:p>
          <a:p>
            <a:pPr marL="741600" lvl="1" indent="-429768">
              <a:buFont typeface="+mj-lt"/>
              <a:buAutoNum type="arabicPeriod"/>
            </a:pPr>
            <a:endParaRPr lang="en-US" altLang="en-US" sz="2000" dirty="0"/>
          </a:p>
        </p:txBody>
      </p:sp>
    </p:spTree>
    <p:extLst>
      <p:ext uri="{BB962C8B-B14F-4D97-AF65-F5344CB8AC3E}">
        <p14:creationId xmlns:p14="http://schemas.microsoft.com/office/powerpoint/2010/main" val="30093479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84039-CEAD-469A-AE5C-44F97B47C1F2}"/>
              </a:ext>
            </a:extLst>
          </p:cNvPr>
          <p:cNvSpPr>
            <a:spLocks noGrp="1"/>
          </p:cNvSpPr>
          <p:nvPr>
            <p:ph type="title"/>
          </p:nvPr>
        </p:nvSpPr>
        <p:spPr/>
        <p:txBody>
          <a:bodyPr/>
          <a:lstStyle/>
          <a:p>
            <a:r>
              <a:rPr lang="en-US" sz="3400" dirty="0"/>
              <a:t>Relationship Between Data Modeling and the S</a:t>
            </a:r>
            <a:r>
              <a:rPr lang="en-US" sz="100" dirty="0"/>
              <a:t> </a:t>
            </a:r>
            <a:r>
              <a:rPr lang="en-US" sz="3400" dirty="0"/>
              <a:t>D</a:t>
            </a:r>
            <a:r>
              <a:rPr lang="en-US" sz="100" dirty="0"/>
              <a:t> </a:t>
            </a:r>
            <a:r>
              <a:rPr lang="en-US" sz="3400" dirty="0"/>
              <a:t>L</a:t>
            </a:r>
            <a:r>
              <a:rPr lang="en-US" sz="100" dirty="0"/>
              <a:t> </a:t>
            </a:r>
            <a:r>
              <a:rPr lang="en-US" sz="3400" dirty="0"/>
              <a:t>C</a:t>
            </a:r>
          </a:p>
        </p:txBody>
      </p:sp>
      <p:pic>
        <p:nvPicPr>
          <p:cNvPr id="12" name="Picture 11" descr="The data modeling and database design focus during S D L C process is as follows.  The planning phase focuses on enterprise wide data model, E R with only entities, and on conceptual data model, E R with only entities for specific project. The analysis phase focuses on conceptual data models, E R with attributes. The design phase focuses on logical, relational data model, and file organizations, such as physical file and database design. The implementation phase focuses on database and file definitions using D B M S specific code. The maintenance phase focuses on data model evolution.">
            <a:extLst>
              <a:ext uri="{FF2B5EF4-FFF2-40B4-BE49-F238E27FC236}">
                <a16:creationId xmlns:a16="http://schemas.microsoft.com/office/drawing/2014/main" id="{337B8576-F3D6-4062-B064-AE4372112F20}"/>
              </a:ext>
            </a:extLst>
          </p:cNvPr>
          <p:cNvPicPr>
            <a:picLocks noChangeAspect="1"/>
          </p:cNvPicPr>
          <p:nvPr/>
        </p:nvPicPr>
        <p:blipFill>
          <a:blip r:embed="rId2"/>
          <a:stretch>
            <a:fillRect/>
          </a:stretch>
        </p:blipFill>
        <p:spPr>
          <a:xfrm>
            <a:off x="1487156" y="1641096"/>
            <a:ext cx="6169687" cy="4157832"/>
          </a:xfrm>
          <a:prstGeom prst="rect">
            <a:avLst/>
          </a:prstGeom>
        </p:spPr>
      </p:pic>
    </p:spTree>
    <p:extLst>
      <p:ext uri="{BB962C8B-B14F-4D97-AF65-F5344CB8AC3E}">
        <p14:creationId xmlns:p14="http://schemas.microsoft.com/office/powerpoint/2010/main" val="24584695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C73E-B31E-4CF7-9D37-0805A498E7EC}"/>
              </a:ext>
            </a:extLst>
          </p:cNvPr>
          <p:cNvSpPr>
            <a:spLocks noGrp="1"/>
          </p:cNvSpPr>
          <p:nvPr>
            <p:ph type="title"/>
          </p:nvPr>
        </p:nvSpPr>
        <p:spPr/>
        <p:txBody>
          <a:bodyPr/>
          <a:lstStyle/>
          <a:p>
            <a:r>
              <a:rPr lang="en-US" dirty="0"/>
              <a:t>Database Development Phases</a:t>
            </a:r>
          </a:p>
        </p:txBody>
      </p:sp>
      <p:graphicFrame>
        <p:nvGraphicFramePr>
          <p:cNvPr id="4" name="Content Placeholder 3">
            <a:extLst>
              <a:ext uri="{FF2B5EF4-FFF2-40B4-BE49-F238E27FC236}">
                <a16:creationId xmlns:a16="http://schemas.microsoft.com/office/drawing/2014/main" id="{3552EB4F-ED62-4DCB-B79A-2337B17E5292}"/>
              </a:ext>
            </a:extLst>
          </p:cNvPr>
          <p:cNvGraphicFramePr>
            <a:graphicFrameLocks noGrp="1"/>
          </p:cNvGraphicFramePr>
          <p:nvPr>
            <p:ph sz="quarter" idx="13"/>
            <p:extLst/>
          </p:nvPr>
        </p:nvGraphicFramePr>
        <p:xfrm>
          <a:off x="457200" y="1555750"/>
          <a:ext cx="7046537" cy="4435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50C5A604-05B8-409B-8D06-1CF4F1FEF659}"/>
              </a:ext>
            </a:extLst>
          </p:cNvPr>
          <p:cNvSpPr/>
          <p:nvPr/>
        </p:nvSpPr>
        <p:spPr>
          <a:xfrm>
            <a:off x="5665509" y="4506012"/>
            <a:ext cx="1206631" cy="38649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Optional</a:t>
            </a:r>
          </a:p>
        </p:txBody>
      </p:sp>
      <p:sp>
        <p:nvSpPr>
          <p:cNvPr id="7" name="Arrow: Right 6">
            <a:extLst>
              <a:ext uri="{FF2B5EF4-FFF2-40B4-BE49-F238E27FC236}">
                <a16:creationId xmlns:a16="http://schemas.microsoft.com/office/drawing/2014/main" id="{D30F4581-8D97-421F-B52B-3D6466A54000}"/>
              </a:ext>
            </a:extLst>
          </p:cNvPr>
          <p:cNvSpPr/>
          <p:nvPr/>
        </p:nvSpPr>
        <p:spPr>
          <a:xfrm>
            <a:off x="6537489" y="5464435"/>
            <a:ext cx="386499" cy="245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35961F9-9A15-46EA-B60E-A5EC90F2245C}"/>
              </a:ext>
            </a:extLst>
          </p:cNvPr>
          <p:cNvSpPr/>
          <p:nvPr/>
        </p:nvSpPr>
        <p:spPr>
          <a:xfrm>
            <a:off x="7092101" y="4939646"/>
            <a:ext cx="1403022" cy="129467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Internal schema / Populated DB</a:t>
            </a:r>
          </a:p>
        </p:txBody>
      </p:sp>
    </p:spTree>
    <p:extLst>
      <p:ext uri="{BB962C8B-B14F-4D97-AF65-F5344CB8AC3E}">
        <p14:creationId xmlns:p14="http://schemas.microsoft.com/office/powerpoint/2010/main" val="4065947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7E51-3EDF-4D32-BB32-27F5AB63AFAD}"/>
              </a:ext>
            </a:extLst>
          </p:cNvPr>
          <p:cNvSpPr>
            <a:spLocks noGrp="1"/>
          </p:cNvSpPr>
          <p:nvPr>
            <p:ph type="title"/>
          </p:nvPr>
        </p:nvSpPr>
        <p:spPr/>
        <p:txBody>
          <a:bodyPr/>
          <a:lstStyle/>
          <a:p>
            <a:r>
              <a:rPr lang="en-US" dirty="0"/>
              <a:t>Process of Database Design</a:t>
            </a:r>
            <a:endParaRPr lang="en-US" b="0" dirty="0"/>
          </a:p>
        </p:txBody>
      </p:sp>
      <p:sp>
        <p:nvSpPr>
          <p:cNvPr id="5" name="Content Placeholder 4">
            <a:extLst>
              <a:ext uri="{FF2B5EF4-FFF2-40B4-BE49-F238E27FC236}">
                <a16:creationId xmlns:a16="http://schemas.microsoft.com/office/drawing/2014/main" id="{BF3D3EB8-FDDA-4A43-98BC-CAFB40E79B91}"/>
              </a:ext>
            </a:extLst>
          </p:cNvPr>
          <p:cNvSpPr>
            <a:spLocks noGrp="1"/>
          </p:cNvSpPr>
          <p:nvPr>
            <p:ph sz="quarter" idx="14"/>
          </p:nvPr>
        </p:nvSpPr>
        <p:spPr>
          <a:xfrm>
            <a:off x="457200" y="1726529"/>
            <a:ext cx="8095673" cy="3995020"/>
          </a:xfrm>
        </p:spPr>
        <p:txBody>
          <a:bodyPr/>
          <a:lstStyle/>
          <a:p>
            <a:pPr indent="-256032"/>
            <a:r>
              <a:rPr lang="en-US" sz="2000" dirty="0"/>
              <a:t>Four key steps in logical database modeling and design:</a:t>
            </a:r>
          </a:p>
          <a:p>
            <a:pPr marL="740664" lvl="1" indent="-429768" eaLnBrk="1" hangingPunct="1">
              <a:buFont typeface="Arial" panose="020B0604020202020204" pitchFamily="34" charset="0"/>
              <a:buAutoNum type="arabicPeriod"/>
            </a:pPr>
            <a:r>
              <a:rPr lang="en-US" altLang="en-US" sz="2000" dirty="0"/>
              <a:t>Develop a logical data model for each known user interface for the application using normalization principles</a:t>
            </a:r>
          </a:p>
          <a:p>
            <a:pPr marL="740664" lvl="1" indent="-429768" eaLnBrk="1" hangingPunct="1">
              <a:buFont typeface="Arial" panose="020B0604020202020204" pitchFamily="34" charset="0"/>
              <a:buAutoNum type="arabicPeriod"/>
            </a:pPr>
            <a:r>
              <a:rPr lang="en-US" altLang="en-US" sz="2000" dirty="0"/>
              <a:t>Combine normalized data requirements from all user interfaces into one consolidated logical database model (view integration)</a:t>
            </a:r>
          </a:p>
          <a:p>
            <a:pPr marL="740664" lvl="1" indent="-429768" eaLnBrk="1" hangingPunct="1">
              <a:buFont typeface="Arial" panose="020B0604020202020204" pitchFamily="34" charset="0"/>
              <a:buAutoNum type="arabicPeriod"/>
            </a:pPr>
            <a:r>
              <a:rPr lang="en-US" altLang="en-US" sz="2000" dirty="0"/>
              <a:t>Translate the conceptual E-R data model for the application into normalized data requirements</a:t>
            </a:r>
          </a:p>
          <a:p>
            <a:pPr marL="740664" lvl="1" indent="-429768" eaLnBrk="1" hangingPunct="1">
              <a:buFont typeface="Arial" panose="020B0604020202020204" pitchFamily="34" charset="0"/>
              <a:buAutoNum type="arabicPeriod"/>
            </a:pPr>
            <a:r>
              <a:rPr lang="en-US" altLang="en-US" sz="2000" dirty="0"/>
              <a:t>Compare the consolidated logical database design with the translated E-R model and produce one final logical database model for the application</a:t>
            </a:r>
          </a:p>
        </p:txBody>
      </p:sp>
    </p:spTree>
    <p:extLst>
      <p:ext uri="{BB962C8B-B14F-4D97-AF65-F5344CB8AC3E}">
        <p14:creationId xmlns:p14="http://schemas.microsoft.com/office/powerpoint/2010/main" val="17185633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7E51-3EDF-4D32-BB32-27F5AB63AFAD}"/>
              </a:ext>
            </a:extLst>
          </p:cNvPr>
          <p:cNvSpPr>
            <a:spLocks noGrp="1"/>
          </p:cNvSpPr>
          <p:nvPr>
            <p:ph type="title"/>
          </p:nvPr>
        </p:nvSpPr>
        <p:spPr/>
        <p:txBody>
          <a:bodyPr/>
          <a:lstStyle/>
          <a:p>
            <a:r>
              <a:rPr lang="en-US" dirty="0"/>
              <a:t>Physical Database Design</a:t>
            </a:r>
            <a:endParaRPr lang="en-US" b="0" dirty="0"/>
          </a:p>
        </p:txBody>
      </p:sp>
      <p:sp>
        <p:nvSpPr>
          <p:cNvPr id="5" name="Content Placeholder 4">
            <a:extLst>
              <a:ext uri="{FF2B5EF4-FFF2-40B4-BE49-F238E27FC236}">
                <a16:creationId xmlns:a16="http://schemas.microsoft.com/office/drawing/2014/main" id="{BF3D3EB8-FDDA-4A43-98BC-CAFB40E79B91}"/>
              </a:ext>
            </a:extLst>
          </p:cNvPr>
          <p:cNvSpPr>
            <a:spLocks noGrp="1"/>
          </p:cNvSpPr>
          <p:nvPr>
            <p:ph sz="quarter" idx="14"/>
          </p:nvPr>
        </p:nvSpPr>
        <p:spPr>
          <a:xfrm>
            <a:off x="457200" y="1736661"/>
            <a:ext cx="8037871" cy="3955465"/>
          </a:xfrm>
        </p:spPr>
        <p:txBody>
          <a:bodyPr/>
          <a:lstStyle/>
          <a:p>
            <a:pPr indent="-256032" eaLnBrk="1" hangingPunct="1">
              <a:defRPr/>
            </a:pPr>
            <a:r>
              <a:rPr lang="en-US" altLang="en-US" sz="2200" spc="-100" dirty="0"/>
              <a:t>Key physical database design decisions:</a:t>
            </a:r>
          </a:p>
          <a:p>
            <a:pPr marL="740664" lvl="1" indent="-283464" eaLnBrk="1" hangingPunct="1">
              <a:defRPr/>
            </a:pPr>
            <a:r>
              <a:rPr lang="en-US" altLang="en-US" sz="2200" dirty="0"/>
              <a:t>Choosing a storage format (data type) for each attribute from the logical database model</a:t>
            </a:r>
          </a:p>
          <a:p>
            <a:pPr marL="740664" lvl="1" indent="-283464" eaLnBrk="1" hangingPunct="1">
              <a:defRPr/>
            </a:pPr>
            <a:r>
              <a:rPr lang="en-US" altLang="en-US" sz="2200" dirty="0"/>
              <a:t>Grouping attributes from the logical database model into physical records</a:t>
            </a:r>
          </a:p>
          <a:p>
            <a:pPr marL="740664" lvl="1" indent="-283464" eaLnBrk="1" hangingPunct="1">
              <a:defRPr/>
            </a:pPr>
            <a:r>
              <a:rPr lang="en-US" altLang="en-US" sz="2200" dirty="0"/>
              <a:t>Arranging related records in secondary memory (hard disks and magnetic tapes) so that records can be stored, retrieved and updated rapidly</a:t>
            </a:r>
          </a:p>
          <a:p>
            <a:pPr marL="740664" lvl="1" indent="-283464" eaLnBrk="1" hangingPunct="1">
              <a:defRPr/>
            </a:pPr>
            <a:r>
              <a:rPr lang="en-US" altLang="en-US" sz="2200" dirty="0"/>
              <a:t>Selecting media and structures for storing data to make access more efficient</a:t>
            </a:r>
            <a:endParaRPr lang="en-US" sz="2200" dirty="0"/>
          </a:p>
        </p:txBody>
      </p:sp>
    </p:spTree>
    <p:extLst>
      <p:ext uri="{BB962C8B-B14F-4D97-AF65-F5344CB8AC3E}">
        <p14:creationId xmlns:p14="http://schemas.microsoft.com/office/powerpoint/2010/main" val="3465238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6D8C-B8EB-4021-A3E5-B4C1AE03E186}"/>
              </a:ext>
            </a:extLst>
          </p:cNvPr>
          <p:cNvSpPr>
            <a:spLocks noGrp="1"/>
          </p:cNvSpPr>
          <p:nvPr>
            <p:ph type="title"/>
          </p:nvPr>
        </p:nvSpPr>
        <p:spPr/>
        <p:txBody>
          <a:bodyPr/>
          <a:lstStyle/>
          <a:p>
            <a:r>
              <a:rPr lang="en-IN" dirty="0"/>
              <a:t>Analysis-Design-Code-Test Loop</a:t>
            </a:r>
            <a:endParaRPr lang="en-IN" sz="2000" b="0" dirty="0"/>
          </a:p>
        </p:txBody>
      </p:sp>
      <p:sp>
        <p:nvSpPr>
          <p:cNvPr id="3" name="Content Placeholder 2">
            <a:extLst>
              <a:ext uri="{FF2B5EF4-FFF2-40B4-BE49-F238E27FC236}">
                <a16:creationId xmlns:a16="http://schemas.microsoft.com/office/drawing/2014/main" id="{12AEB7D7-8024-4D46-8327-2C649C33F5D5}"/>
              </a:ext>
            </a:extLst>
          </p:cNvPr>
          <p:cNvSpPr>
            <a:spLocks noGrp="1"/>
          </p:cNvSpPr>
          <p:nvPr>
            <p:ph sz="quarter" idx="13"/>
          </p:nvPr>
        </p:nvSpPr>
        <p:spPr>
          <a:xfrm>
            <a:off x="457200" y="1556327"/>
            <a:ext cx="8229600" cy="891037"/>
          </a:xfrm>
        </p:spPr>
        <p:txBody>
          <a:bodyPr/>
          <a:lstStyle/>
          <a:p>
            <a:pPr marL="432" indent="0">
              <a:buNone/>
            </a:pPr>
            <a:r>
              <a:rPr lang="en-IN" b="1" dirty="0"/>
              <a:t>1.2</a:t>
            </a:r>
            <a:r>
              <a:rPr lang="en-IN" dirty="0"/>
              <a:t> Describe the information systems development life cycle (S</a:t>
            </a:r>
            <a:r>
              <a:rPr lang="en-IN" sz="100" dirty="0"/>
              <a:t> </a:t>
            </a:r>
            <a:r>
              <a:rPr lang="en-IN" dirty="0"/>
              <a:t>D</a:t>
            </a:r>
            <a:r>
              <a:rPr lang="en-IN" sz="100" dirty="0"/>
              <a:t> </a:t>
            </a:r>
            <a:r>
              <a:rPr lang="en-IN" dirty="0"/>
              <a:t>L</a:t>
            </a:r>
            <a:r>
              <a:rPr lang="en-IN" sz="100" dirty="0"/>
              <a:t> </a:t>
            </a:r>
            <a:r>
              <a:rPr lang="en-IN" dirty="0"/>
              <a:t>C)</a:t>
            </a:r>
          </a:p>
        </p:txBody>
      </p:sp>
      <p:sp>
        <p:nvSpPr>
          <p:cNvPr id="4" name="Content Placeholder 3">
            <a:extLst>
              <a:ext uri="{FF2B5EF4-FFF2-40B4-BE49-F238E27FC236}">
                <a16:creationId xmlns:a16="http://schemas.microsoft.com/office/drawing/2014/main" id="{27E12E81-C78D-4E28-AE2A-E7B243E3FCA5}"/>
              </a:ext>
            </a:extLst>
          </p:cNvPr>
          <p:cNvSpPr>
            <a:spLocks noGrp="1"/>
          </p:cNvSpPr>
          <p:nvPr>
            <p:ph sz="quarter" idx="14"/>
          </p:nvPr>
        </p:nvSpPr>
        <p:spPr>
          <a:xfrm>
            <a:off x="457199" y="2554940"/>
            <a:ext cx="8229601" cy="3647451"/>
          </a:xfrm>
        </p:spPr>
        <p:txBody>
          <a:bodyPr/>
          <a:lstStyle/>
          <a:p>
            <a:r>
              <a:rPr lang="en-IN" dirty="0"/>
              <a:t>The Analysis-Design-Code-Test Loop is an example of traditional practice</a:t>
            </a:r>
          </a:p>
        </p:txBody>
      </p:sp>
    </p:spTree>
    <p:extLst>
      <p:ext uri="{BB962C8B-B14F-4D97-AF65-F5344CB8AC3E}">
        <p14:creationId xmlns:p14="http://schemas.microsoft.com/office/powerpoint/2010/main" val="17160450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7E51-3EDF-4D32-BB32-27F5AB63AFAD}"/>
              </a:ext>
            </a:extLst>
          </p:cNvPr>
          <p:cNvSpPr>
            <a:spLocks noGrp="1"/>
          </p:cNvSpPr>
          <p:nvPr>
            <p:ph type="title"/>
          </p:nvPr>
        </p:nvSpPr>
        <p:spPr/>
        <p:txBody>
          <a:bodyPr/>
          <a:lstStyle/>
          <a:p>
            <a:r>
              <a:rPr lang="en-US" dirty="0"/>
              <a:t>Deliverables and Outcomes</a:t>
            </a:r>
            <a:endParaRPr lang="en-US" b="0" dirty="0"/>
          </a:p>
        </p:txBody>
      </p:sp>
      <p:sp>
        <p:nvSpPr>
          <p:cNvPr id="5" name="Content Placeholder 4">
            <a:extLst>
              <a:ext uri="{FF2B5EF4-FFF2-40B4-BE49-F238E27FC236}">
                <a16:creationId xmlns:a16="http://schemas.microsoft.com/office/drawing/2014/main" id="{BF3D3EB8-FDDA-4A43-98BC-CAFB40E79B91}"/>
              </a:ext>
            </a:extLst>
          </p:cNvPr>
          <p:cNvSpPr>
            <a:spLocks noGrp="1"/>
          </p:cNvSpPr>
          <p:nvPr>
            <p:ph sz="quarter" idx="14"/>
          </p:nvPr>
        </p:nvSpPr>
        <p:spPr>
          <a:xfrm>
            <a:off x="457200" y="1740360"/>
            <a:ext cx="8229600" cy="3955465"/>
          </a:xfrm>
        </p:spPr>
        <p:txBody>
          <a:bodyPr/>
          <a:lstStyle/>
          <a:p>
            <a:pPr eaLnBrk="1" hangingPunct="1"/>
            <a:r>
              <a:rPr lang="en-US" altLang="en-US" sz="2200" dirty="0"/>
              <a:t>During logical database design you must account for every data element on a system input or output</a:t>
            </a:r>
          </a:p>
          <a:p>
            <a:pPr lvl="1"/>
            <a:r>
              <a:rPr lang="en-US" altLang="en-US" sz="2200" dirty="0"/>
              <a:t>Normalized relations are the primary deliverable</a:t>
            </a:r>
          </a:p>
          <a:p>
            <a:r>
              <a:rPr lang="en-US" sz="2200" b="1" dirty="0">
                <a:solidFill>
                  <a:schemeClr val="tx1"/>
                </a:solidFill>
              </a:rPr>
              <a:t>Primary key </a:t>
            </a:r>
            <a:r>
              <a:rPr lang="en-US" sz="2200" dirty="0"/>
              <a:t>– attribute (or combination of attributes) whose value is unique across all occurrences of a relation</a:t>
            </a:r>
          </a:p>
          <a:p>
            <a:pPr eaLnBrk="1" hangingPunct="1"/>
            <a:r>
              <a:rPr lang="en-US" altLang="en-US" sz="2200" dirty="0"/>
              <a:t>Physical database design converts relations into database tables</a:t>
            </a:r>
          </a:p>
          <a:p>
            <a:pPr lvl="1"/>
            <a:r>
              <a:rPr lang="en-US" altLang="en-US" sz="2200" dirty="0"/>
              <a:t>Programmers and database analysts code the definitions of the database using Structured Query Language (S</a:t>
            </a:r>
            <a:r>
              <a:rPr lang="en-US" altLang="en-US" sz="100" dirty="0"/>
              <a:t> </a:t>
            </a:r>
            <a:r>
              <a:rPr lang="en-US" altLang="en-US" sz="2200" dirty="0"/>
              <a:t>Q</a:t>
            </a:r>
            <a:r>
              <a:rPr lang="en-US" altLang="en-US" sz="100" dirty="0"/>
              <a:t> </a:t>
            </a:r>
            <a:r>
              <a:rPr lang="en-US" altLang="en-US" sz="2200" dirty="0"/>
              <a:t>L)</a:t>
            </a:r>
          </a:p>
        </p:txBody>
      </p:sp>
    </p:spTree>
    <p:extLst>
      <p:ext uri="{BB962C8B-B14F-4D97-AF65-F5344CB8AC3E}">
        <p14:creationId xmlns:p14="http://schemas.microsoft.com/office/powerpoint/2010/main" val="20838411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6FA415-3AA6-4CE1-A795-FE62D7895905}"/>
              </a:ext>
            </a:extLst>
          </p:cNvPr>
          <p:cNvSpPr>
            <a:spLocks noGrp="1"/>
          </p:cNvSpPr>
          <p:nvPr>
            <p:ph type="title"/>
          </p:nvPr>
        </p:nvSpPr>
        <p:spPr/>
        <p:txBody>
          <a:bodyPr/>
          <a:lstStyle/>
          <a:p>
            <a:r>
              <a:rPr lang="en-US" sz="3400" dirty="0"/>
              <a:t>Conceptual Data Model and Transformed Relations</a:t>
            </a:r>
          </a:p>
        </p:txBody>
      </p:sp>
      <p:pic>
        <p:nvPicPr>
          <p:cNvPr id="8" name="Picture 7" descr="Part d. A conceptual data model illustrates relationships between six following entities. Customer, Order, Line Item, Invoice, Product, and Shipment. Customer has three following attributes. Customer, underscore, I D, name, and Address. Customer, underscore, I D is a required attribute. Order has two following attributes. Order, underscore, Number, and Order, underscore, Date. Order, underscore, Number is a required attribute. Line, underscore, Item has one following attribute. Order, underscore, Quantity. Product has two following attributes. Product, underscore, I D, and Description. Product, underscore, I D, is a required attribute. Invoice has one following attribute. Invoice, underscore, Number. It is a required attribute. Shipment has one following attribute. Ship, underscore, Quantity. Six relationships between entities are as follows. Customer Places Order. Customer has many maximum cardinality and Order has minimum cardinality of zero. Order is linked with Line Item. Order has many maximum cardinality and Line Item has minimum cardinality of one. Order Bills to Invoice. Order has many maximum cardinality and Invoice has minimum cardinality of zero. Line Item is linked to the Product. Line Item has a minimum cardinality of zero and Product has many maximum cardinality. Product is linked to Shipment. Product has many maximum cardinality and Shipment has minimum cardinality of zero. Invoice is linked to Shipment. Invoice has many maximum cardinality and Shipment has minimum cardinality of zero. Transformed relations. 1. Customer, left parenthesis, Customer, underscore, I D, name, Address, right parenthesis. Customer, underscore I D is underlined. 2. Product, left parenthesis, Product, underscore, I D, Description, right parenthesis. Product, underscore, I D is underlined.  3. Order, left parenthesis, Order, underscore, Number, Customer, underscore, I D, Order, underscore, Date.  Order, underscore, Number is underlined. Customer, underscore, I D has dashed underline. 4. Line Item, left parenthesis, Order, underscore, Number, Product, underscore, I D, Order, underscore, Quantity, right parenthesis. Order, underscore Number, and Product, underscore I D are underlined. 5. Invoice, left parenthesis, Invoice, underscore, Number, Order, underscore, Number, right parenthesis. Invoice, underscore, Number is underlined. Order Number is dashed underline. 6. Shipment, left parenthesis, Invoice, underscore, Number, Product, underscore, I D, Ship, underscore, Quantity, right parenthesis. Invoice, underscore, Number and Product, underscore, I D, are underlined.">
            <a:extLst>
              <a:ext uri="{FF2B5EF4-FFF2-40B4-BE49-F238E27FC236}">
                <a16:creationId xmlns:a16="http://schemas.microsoft.com/office/drawing/2014/main" id="{DBC82A83-8920-415A-8BC7-753F5E4D04F7}"/>
              </a:ext>
            </a:extLst>
          </p:cNvPr>
          <p:cNvPicPr>
            <a:picLocks noChangeAspect="1"/>
          </p:cNvPicPr>
          <p:nvPr/>
        </p:nvPicPr>
        <p:blipFill>
          <a:blip r:embed="rId2"/>
          <a:stretch>
            <a:fillRect/>
          </a:stretch>
        </p:blipFill>
        <p:spPr>
          <a:xfrm>
            <a:off x="2060084" y="1458647"/>
            <a:ext cx="5023832" cy="4626505"/>
          </a:xfrm>
          <a:prstGeom prst="rect">
            <a:avLst/>
          </a:prstGeom>
        </p:spPr>
      </p:pic>
    </p:spTree>
    <p:extLst>
      <p:ext uri="{BB962C8B-B14F-4D97-AF65-F5344CB8AC3E}">
        <p14:creationId xmlns:p14="http://schemas.microsoft.com/office/powerpoint/2010/main" val="7049660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The Relational Database Model </a:t>
            </a:r>
            <a:r>
              <a:rPr lang="en-US" sz="2000" b="0" dirty="0"/>
              <a:t>(1 of 2)</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20693"/>
            <a:ext cx="8229600" cy="2013580"/>
          </a:xfrm>
        </p:spPr>
        <p:txBody>
          <a:bodyPr/>
          <a:lstStyle/>
          <a:p>
            <a:r>
              <a:rPr lang="en-US" b="1" dirty="0">
                <a:solidFill>
                  <a:schemeClr val="tx1"/>
                </a:solidFill>
              </a:rPr>
              <a:t>Relational database model</a:t>
            </a:r>
            <a:r>
              <a:rPr lang="en-US" dirty="0">
                <a:solidFill>
                  <a:schemeClr val="tx1"/>
                </a:solidFill>
              </a:rPr>
              <a:t> </a:t>
            </a:r>
            <a:r>
              <a:rPr lang="en-US" dirty="0"/>
              <a:t>– data represented as a set of related tables or relations</a:t>
            </a:r>
          </a:p>
          <a:p>
            <a:r>
              <a:rPr lang="en-US" b="1" dirty="0">
                <a:solidFill>
                  <a:schemeClr val="tx1"/>
                </a:solidFill>
              </a:rPr>
              <a:t>Relation</a:t>
            </a:r>
            <a:r>
              <a:rPr lang="en-US" dirty="0"/>
              <a:t> – named, two-dimensional table of data. Each relation consists of a set of named columns and an arbitrary number of unnamed rows.</a:t>
            </a:r>
          </a:p>
        </p:txBody>
      </p:sp>
    </p:spTree>
    <p:extLst>
      <p:ext uri="{BB962C8B-B14F-4D97-AF65-F5344CB8AC3E}">
        <p14:creationId xmlns:p14="http://schemas.microsoft.com/office/powerpoint/2010/main" val="179605399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The Relational Database Model </a:t>
            </a:r>
            <a:r>
              <a:rPr lang="en-US" sz="2000" b="0" dirty="0"/>
              <a:t>(2 of 2)</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682985"/>
            <a:ext cx="8229600" cy="3691662"/>
          </a:xfrm>
        </p:spPr>
        <p:txBody>
          <a:bodyPr/>
          <a:lstStyle/>
          <a:p>
            <a:pPr eaLnBrk="1" hangingPunct="1"/>
            <a:r>
              <a:rPr lang="en-US" altLang="en-US" dirty="0"/>
              <a:t>Relations have several properties that distinguish them from nonrelational tables:</a:t>
            </a:r>
          </a:p>
          <a:p>
            <a:pPr lvl="1" eaLnBrk="1" hangingPunct="1"/>
            <a:r>
              <a:rPr lang="en-US" altLang="en-US" dirty="0"/>
              <a:t>Entries in cells are simple</a:t>
            </a:r>
          </a:p>
          <a:p>
            <a:pPr lvl="1" eaLnBrk="1" hangingPunct="1"/>
            <a:r>
              <a:rPr lang="en-US" altLang="en-US" dirty="0"/>
              <a:t>Entries in columns are from the same set of values</a:t>
            </a:r>
          </a:p>
          <a:p>
            <a:pPr lvl="1" eaLnBrk="1" hangingPunct="1"/>
            <a:r>
              <a:rPr lang="en-US" altLang="en-US" dirty="0"/>
              <a:t>Each row is unique</a:t>
            </a:r>
          </a:p>
          <a:p>
            <a:pPr lvl="1" eaLnBrk="1" hangingPunct="1"/>
            <a:r>
              <a:rPr lang="en-US" altLang="en-US" dirty="0"/>
              <a:t>The sequence of columns can be interchanged without changing the meaning or use of the relation</a:t>
            </a:r>
          </a:p>
          <a:p>
            <a:pPr lvl="1" eaLnBrk="1" hangingPunct="1"/>
            <a:r>
              <a:rPr lang="en-US" altLang="en-US" dirty="0"/>
              <a:t>The rows may be interchanged or stored in any sequence</a:t>
            </a:r>
          </a:p>
        </p:txBody>
      </p:sp>
    </p:spTree>
    <p:extLst>
      <p:ext uri="{BB962C8B-B14F-4D97-AF65-F5344CB8AC3E}">
        <p14:creationId xmlns:p14="http://schemas.microsoft.com/office/powerpoint/2010/main" val="38752074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Well-Structured Relations</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48973"/>
            <a:ext cx="8229600" cy="3691662"/>
          </a:xfrm>
        </p:spPr>
        <p:txBody>
          <a:bodyPr/>
          <a:lstStyle/>
          <a:p>
            <a:pPr eaLnBrk="1" hangingPunct="1"/>
            <a:r>
              <a:rPr lang="en-US" b="1" dirty="0">
                <a:solidFill>
                  <a:schemeClr val="tx1"/>
                </a:solidFill>
              </a:rPr>
              <a:t>Well-structured relation </a:t>
            </a:r>
            <a:r>
              <a:rPr lang="en-US" dirty="0"/>
              <a:t>– relation that contains a minimum amount of redundancy and that allows users to insert, modify, and delete the rows without error or inconsistencies; also known as a table</a:t>
            </a:r>
            <a:endParaRPr lang="en-US" altLang="en-US" dirty="0"/>
          </a:p>
        </p:txBody>
      </p:sp>
    </p:spTree>
    <p:extLst>
      <p:ext uri="{BB962C8B-B14F-4D97-AF65-F5344CB8AC3E}">
        <p14:creationId xmlns:p14="http://schemas.microsoft.com/office/powerpoint/2010/main" val="7813494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ECBE-6D46-4AD4-93D9-8247336C4C35}"/>
              </a:ext>
            </a:extLst>
          </p:cNvPr>
          <p:cNvSpPr>
            <a:spLocks noGrp="1"/>
          </p:cNvSpPr>
          <p:nvPr>
            <p:ph type="title"/>
          </p:nvPr>
        </p:nvSpPr>
        <p:spPr/>
        <p:txBody>
          <a:bodyPr/>
          <a:lstStyle/>
          <a:p>
            <a:r>
              <a:rPr lang="en-US" dirty="0">
                <a:cs typeface="Calibri" panose="020F0502020204030204" pitchFamily="34" charset="0"/>
              </a:rPr>
              <a:t>Introduction</a:t>
            </a:r>
            <a:endParaRPr lang="en-US" dirty="0"/>
          </a:p>
        </p:txBody>
      </p:sp>
      <p:sp>
        <p:nvSpPr>
          <p:cNvPr id="3" name="Content Placeholder 2">
            <a:extLst>
              <a:ext uri="{FF2B5EF4-FFF2-40B4-BE49-F238E27FC236}">
                <a16:creationId xmlns:a16="http://schemas.microsoft.com/office/drawing/2014/main" id="{2ECCC131-9ACC-4E4E-85F5-E0D5934CE218}"/>
              </a:ext>
            </a:extLst>
          </p:cNvPr>
          <p:cNvSpPr>
            <a:spLocks noGrp="1"/>
          </p:cNvSpPr>
          <p:nvPr>
            <p:ph sz="quarter" idx="13"/>
          </p:nvPr>
        </p:nvSpPr>
        <p:spPr/>
        <p:txBody>
          <a:bodyPr/>
          <a:lstStyle/>
          <a:p>
            <a:r>
              <a:rPr lang="en-US" dirty="0"/>
              <a:t>Database design has five purposes as follows:</a:t>
            </a:r>
          </a:p>
          <a:p>
            <a:pPr marL="740664" lvl="1" indent="-429768">
              <a:buFont typeface="+mj-lt"/>
              <a:buAutoNum type="arabicPeriod"/>
            </a:pPr>
            <a:r>
              <a:rPr lang="en-US" dirty="0"/>
              <a:t>Structure the data in stable structures (normalize)</a:t>
            </a:r>
          </a:p>
          <a:p>
            <a:pPr marL="740664" lvl="1" indent="-429768">
              <a:buFont typeface="+mj-lt"/>
              <a:buAutoNum type="arabicPeriod"/>
            </a:pPr>
            <a:r>
              <a:rPr lang="en-US" b="1" dirty="0">
                <a:solidFill>
                  <a:srgbClr val="C00000"/>
                </a:solidFill>
              </a:rPr>
              <a:t>Develop a logical database design that reflects the actual data requirements that exist in the forms</a:t>
            </a:r>
          </a:p>
          <a:p>
            <a:pPr marL="740664" lvl="1" indent="-429768">
              <a:buFont typeface="+mj-lt"/>
              <a:buAutoNum type="arabicPeriod"/>
            </a:pPr>
            <a:r>
              <a:rPr lang="en-US" dirty="0"/>
              <a:t>Develop a logical database design as a basis for physical database design</a:t>
            </a:r>
          </a:p>
          <a:p>
            <a:pPr marL="740664" lvl="1" indent="-429768">
              <a:buFont typeface="+mj-lt"/>
              <a:buAutoNum type="arabicPeriod"/>
            </a:pPr>
            <a:r>
              <a:rPr lang="en-US" dirty="0"/>
              <a:t>Translate a relational database model into a technical file and database design that balances several performance factors</a:t>
            </a:r>
          </a:p>
          <a:p>
            <a:pPr marL="740664" lvl="1" indent="-429768">
              <a:buFont typeface="+mj-lt"/>
              <a:buAutoNum type="arabicPeriod"/>
            </a:pPr>
            <a:r>
              <a:rPr lang="en-US" dirty="0"/>
              <a:t>Choose data storage technologies that will efficiently, accurately, and securely process database activities</a:t>
            </a:r>
          </a:p>
        </p:txBody>
      </p:sp>
    </p:spTree>
    <p:extLst>
      <p:ext uri="{BB962C8B-B14F-4D97-AF65-F5344CB8AC3E}">
        <p14:creationId xmlns:p14="http://schemas.microsoft.com/office/powerpoint/2010/main" val="41144249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Normalization </a:t>
            </a:r>
            <a:r>
              <a:rPr lang="en-US" sz="2000" b="0" dirty="0"/>
              <a:t>(1 of 2)</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692412"/>
            <a:ext cx="8229600" cy="3691662"/>
          </a:xfrm>
        </p:spPr>
        <p:txBody>
          <a:bodyPr/>
          <a:lstStyle/>
          <a:p>
            <a:r>
              <a:rPr lang="en-US" b="1" dirty="0">
                <a:solidFill>
                  <a:schemeClr val="tx1"/>
                </a:solidFill>
              </a:rPr>
              <a:t>Normalization</a:t>
            </a:r>
            <a:r>
              <a:rPr lang="en-US" dirty="0"/>
              <a:t> – process of converting complex data structures into simple, stable data structures</a:t>
            </a:r>
          </a:p>
          <a:p>
            <a:r>
              <a:rPr lang="en-US" dirty="0"/>
              <a:t>The result of normalization is that every nonprimary key attribute depends upon the whole primary key and nothing but the primary key</a:t>
            </a:r>
          </a:p>
          <a:p>
            <a:r>
              <a:rPr lang="en-US" dirty="0"/>
              <a:t>3 normal form</a:t>
            </a:r>
          </a:p>
        </p:txBody>
      </p:sp>
    </p:spTree>
    <p:extLst>
      <p:ext uri="{BB962C8B-B14F-4D97-AF65-F5344CB8AC3E}">
        <p14:creationId xmlns:p14="http://schemas.microsoft.com/office/powerpoint/2010/main" val="6097590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Normalization </a:t>
            </a:r>
            <a:r>
              <a:rPr lang="en-US" sz="2000" b="0" dirty="0"/>
              <a:t>(2 of 2)</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81358"/>
            <a:ext cx="8332839" cy="3925178"/>
          </a:xfrm>
        </p:spPr>
        <p:txBody>
          <a:bodyPr/>
          <a:lstStyle/>
          <a:p>
            <a:r>
              <a:rPr lang="en-US" b="1" dirty="0">
                <a:solidFill>
                  <a:schemeClr val="tx1"/>
                </a:solidFill>
              </a:rPr>
              <a:t>First Normal Form (1N</a:t>
            </a:r>
            <a:r>
              <a:rPr lang="en-US" sz="100" b="1" u="sng" dirty="0">
                <a:solidFill>
                  <a:schemeClr val="tx1"/>
                </a:solidFill>
              </a:rPr>
              <a:t> </a:t>
            </a:r>
            <a:r>
              <a:rPr lang="en-US" b="1" dirty="0">
                <a:solidFill>
                  <a:schemeClr val="tx1"/>
                </a:solidFill>
              </a:rPr>
              <a:t>F):</a:t>
            </a:r>
          </a:p>
          <a:p>
            <a:pPr lvl="1"/>
            <a:r>
              <a:rPr lang="en-US" dirty="0">
                <a:solidFill>
                  <a:schemeClr val="tx1"/>
                </a:solidFill>
              </a:rPr>
              <a:t>Has no multivalued attributes, unique rows, and all relations are in 1N</a:t>
            </a:r>
            <a:r>
              <a:rPr lang="en-US" sz="100" dirty="0">
                <a:solidFill>
                  <a:schemeClr val="tx1"/>
                </a:solidFill>
              </a:rPr>
              <a:t> </a:t>
            </a:r>
            <a:r>
              <a:rPr lang="en-US" dirty="0">
                <a:solidFill>
                  <a:schemeClr val="tx1"/>
                </a:solidFill>
              </a:rPr>
              <a:t>F</a:t>
            </a:r>
          </a:p>
          <a:p>
            <a:r>
              <a:rPr lang="en-US" b="1" dirty="0">
                <a:solidFill>
                  <a:schemeClr val="tx1"/>
                </a:solidFill>
              </a:rPr>
              <a:t>Second Normal Form (2N</a:t>
            </a:r>
            <a:r>
              <a:rPr lang="en-US" sz="100" b="1" dirty="0">
                <a:solidFill>
                  <a:schemeClr val="tx1"/>
                </a:solidFill>
              </a:rPr>
              <a:t> </a:t>
            </a:r>
            <a:r>
              <a:rPr lang="en-US" b="1" dirty="0">
                <a:solidFill>
                  <a:schemeClr val="tx1"/>
                </a:solidFill>
              </a:rPr>
              <a:t>F):</a:t>
            </a:r>
          </a:p>
          <a:p>
            <a:pPr lvl="1"/>
            <a:r>
              <a:rPr lang="en-US" dirty="0">
                <a:solidFill>
                  <a:schemeClr val="tx1"/>
                </a:solidFill>
              </a:rPr>
              <a:t>Each nonprimary key attribute is identified by the whole key (referred to as a full functional dependency)</a:t>
            </a:r>
          </a:p>
          <a:p>
            <a:r>
              <a:rPr lang="en-US" b="1" dirty="0">
                <a:solidFill>
                  <a:schemeClr val="tx1"/>
                </a:solidFill>
              </a:rPr>
              <a:t>Third Normal Form (3N</a:t>
            </a:r>
            <a:r>
              <a:rPr lang="en-US" sz="100" b="1" dirty="0">
                <a:solidFill>
                  <a:schemeClr val="tx1"/>
                </a:solidFill>
              </a:rPr>
              <a:t> </a:t>
            </a:r>
            <a:r>
              <a:rPr lang="en-US" b="1" dirty="0">
                <a:solidFill>
                  <a:schemeClr val="tx1"/>
                </a:solidFill>
              </a:rPr>
              <a:t>F):</a:t>
            </a:r>
          </a:p>
          <a:p>
            <a:pPr lvl="1"/>
            <a:r>
              <a:rPr lang="en-US" dirty="0">
                <a:solidFill>
                  <a:schemeClr val="tx1"/>
                </a:solidFill>
              </a:rPr>
              <a:t>Nonprimary key attributes do not depend on each other (referred to as a transitive dependency)</a:t>
            </a:r>
          </a:p>
        </p:txBody>
      </p:sp>
    </p:spTree>
    <p:extLst>
      <p:ext uri="{BB962C8B-B14F-4D97-AF65-F5344CB8AC3E}">
        <p14:creationId xmlns:p14="http://schemas.microsoft.com/office/powerpoint/2010/main" val="14687048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Functional Dependency </a:t>
            </a:r>
            <a:r>
              <a:rPr lang="en-US" sz="2000" b="0" dirty="0"/>
              <a:t>(1 of 2)</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29653"/>
            <a:ext cx="8229600" cy="4113241"/>
          </a:xfrm>
        </p:spPr>
        <p:txBody>
          <a:bodyPr/>
          <a:lstStyle/>
          <a:p>
            <a:r>
              <a:rPr lang="en-US" b="1" dirty="0">
                <a:solidFill>
                  <a:schemeClr val="tx1"/>
                </a:solidFill>
              </a:rPr>
              <a:t>Functional dependency </a:t>
            </a:r>
            <a:r>
              <a:rPr lang="en-US" dirty="0"/>
              <a:t>– constraint between two attributes in which the value of one attribute is determined by the value of another attribute</a:t>
            </a:r>
          </a:p>
          <a:p>
            <a:r>
              <a:rPr lang="en-US" dirty="0"/>
              <a:t>Example of attribute B being functionality dependent on attribute A</a:t>
            </a:r>
          </a:p>
          <a:p>
            <a:pPr lvl="1"/>
            <a:r>
              <a:rPr lang="en-US" dirty="0"/>
              <a:t>Dependency is represented by an arrow ( </a:t>
            </a:r>
            <a:r>
              <a:rPr lang="en-US" dirty="0">
                <a:cs typeface="Arial" panose="020B0604020202020204" pitchFamily="34" charset="0"/>
                <a:sym typeface="Wingdings" panose="05000000000000000000" pitchFamily="2" charset="2"/>
              </a:rPr>
              <a:t>→</a:t>
            </a:r>
            <a:r>
              <a:rPr lang="en-US" dirty="0">
                <a:sym typeface="Wingdings" panose="05000000000000000000" pitchFamily="2" charset="2"/>
              </a:rPr>
              <a:t> )</a:t>
            </a:r>
          </a:p>
          <a:p>
            <a:pPr lvl="1"/>
            <a:r>
              <a:rPr lang="en-US" dirty="0">
                <a:sym typeface="Wingdings" panose="05000000000000000000" pitchFamily="2" charset="2"/>
              </a:rPr>
              <a:t>Attribute </a:t>
            </a:r>
            <a:r>
              <a:rPr lang="en-US" altLang="en-US" dirty="0"/>
              <a:t>B is functionally dependent on attribute A if, for every valid value of A, that value of A uniquely determines the value of B</a:t>
            </a:r>
          </a:p>
          <a:p>
            <a:pPr lvl="1"/>
            <a:r>
              <a:rPr lang="en-US" dirty="0"/>
              <a:t>Represented as: A </a:t>
            </a:r>
            <a:r>
              <a:rPr lang="en-US" dirty="0">
                <a:cs typeface="Arial" panose="020B0604020202020204" pitchFamily="34" charset="0"/>
                <a:sym typeface="Wingdings" panose="05000000000000000000" pitchFamily="2" charset="2"/>
              </a:rPr>
              <a:t>→</a:t>
            </a:r>
            <a:r>
              <a:rPr lang="en-US" dirty="0">
                <a:sym typeface="Wingdings" panose="05000000000000000000" pitchFamily="2" charset="2"/>
              </a:rPr>
              <a:t> B</a:t>
            </a:r>
            <a:endParaRPr lang="en-US" dirty="0"/>
          </a:p>
        </p:txBody>
      </p:sp>
    </p:spTree>
    <p:extLst>
      <p:ext uri="{BB962C8B-B14F-4D97-AF65-F5344CB8AC3E}">
        <p14:creationId xmlns:p14="http://schemas.microsoft.com/office/powerpoint/2010/main" val="10558110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Functional Dependency </a:t>
            </a:r>
            <a:r>
              <a:rPr lang="en-US" sz="2000" b="0" dirty="0"/>
              <a:t>(2 of 2)</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70715"/>
            <a:ext cx="8229600" cy="4045623"/>
          </a:xfrm>
        </p:spPr>
        <p:txBody>
          <a:bodyPr/>
          <a:lstStyle/>
          <a:p>
            <a:pPr eaLnBrk="1" hangingPunct="1"/>
            <a:r>
              <a:rPr lang="en-US" altLang="en-US" dirty="0"/>
              <a:t>Functional dependency is not a mathematical dependency</a:t>
            </a:r>
          </a:p>
          <a:p>
            <a:pPr eaLnBrk="1" hangingPunct="1"/>
            <a:r>
              <a:rPr lang="en-US" altLang="en-US" dirty="0"/>
              <a:t>Instances (or sample data) in a relation do not prove the existence of a functional dependency</a:t>
            </a:r>
          </a:p>
          <a:p>
            <a:pPr eaLnBrk="1" hangingPunct="1"/>
            <a:r>
              <a:rPr lang="en-US" altLang="en-US" dirty="0"/>
              <a:t>Knowledge of problem domain is most reliable method for identifying functional dependency</a:t>
            </a:r>
            <a:endParaRPr lang="en-US" dirty="0"/>
          </a:p>
        </p:txBody>
      </p:sp>
    </p:spTree>
    <p:extLst>
      <p:ext uri="{BB962C8B-B14F-4D97-AF65-F5344CB8AC3E}">
        <p14:creationId xmlns:p14="http://schemas.microsoft.com/office/powerpoint/2010/main" val="1352533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F9A8-5743-4BD5-A779-0DF55A2F3197}"/>
              </a:ext>
            </a:extLst>
          </p:cNvPr>
          <p:cNvSpPr>
            <a:spLocks noGrp="1"/>
          </p:cNvSpPr>
          <p:nvPr>
            <p:ph type="title"/>
          </p:nvPr>
        </p:nvSpPr>
        <p:spPr/>
        <p:txBody>
          <a:bodyPr/>
          <a:lstStyle/>
          <a:p>
            <a:r>
              <a:rPr lang="en-IN" sz="3400" dirty="0"/>
              <a:t>Figure 1-6: Analysis-Design-Code-Test Loop</a:t>
            </a:r>
          </a:p>
        </p:txBody>
      </p:sp>
      <p:pic>
        <p:nvPicPr>
          <p:cNvPr id="5" name="Picture 4" descr="It consists of the four following phases starting at the top. Analysis, design, code and test. Arrows indicate transitions between these phases.">
            <a:extLst>
              <a:ext uri="{FF2B5EF4-FFF2-40B4-BE49-F238E27FC236}">
                <a16:creationId xmlns:a16="http://schemas.microsoft.com/office/drawing/2014/main" id="{66575F71-9BDA-4717-BB6E-786BC6DB9202}"/>
              </a:ext>
            </a:extLst>
          </p:cNvPr>
          <p:cNvPicPr>
            <a:picLocks noChangeAspect="1"/>
          </p:cNvPicPr>
          <p:nvPr/>
        </p:nvPicPr>
        <p:blipFill>
          <a:blip r:embed="rId2"/>
          <a:stretch>
            <a:fillRect/>
          </a:stretch>
        </p:blipFill>
        <p:spPr>
          <a:xfrm>
            <a:off x="2090713" y="2176394"/>
            <a:ext cx="4962574" cy="3816427"/>
          </a:xfrm>
          <a:prstGeom prst="rect">
            <a:avLst/>
          </a:prstGeom>
        </p:spPr>
      </p:pic>
    </p:spTree>
    <p:extLst>
      <p:ext uri="{BB962C8B-B14F-4D97-AF65-F5344CB8AC3E}">
        <p14:creationId xmlns:p14="http://schemas.microsoft.com/office/powerpoint/2010/main" val="5659489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Second Normal Form (2N</a:t>
            </a:r>
            <a:r>
              <a:rPr lang="en-US" sz="100" dirty="0"/>
              <a:t> </a:t>
            </a:r>
            <a:r>
              <a:rPr lang="en-US" dirty="0"/>
              <a:t>F)</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70715"/>
            <a:ext cx="8315864" cy="3750655"/>
          </a:xfrm>
        </p:spPr>
        <p:txBody>
          <a:bodyPr/>
          <a:lstStyle/>
          <a:p>
            <a:r>
              <a:rPr lang="en-US" b="1" dirty="0">
                <a:solidFill>
                  <a:schemeClr val="tx1"/>
                </a:solidFill>
              </a:rPr>
              <a:t>Second normal form (2N</a:t>
            </a:r>
            <a:r>
              <a:rPr lang="en-US" sz="100" b="1" dirty="0">
                <a:solidFill>
                  <a:schemeClr val="tx1"/>
                </a:solidFill>
              </a:rPr>
              <a:t> </a:t>
            </a:r>
            <a:r>
              <a:rPr lang="en-US" b="1" dirty="0">
                <a:solidFill>
                  <a:schemeClr val="tx1"/>
                </a:solidFill>
              </a:rPr>
              <a:t>F) </a:t>
            </a:r>
            <a:r>
              <a:rPr lang="en-US" dirty="0"/>
              <a:t>– relation is in second normal form if every nonprimary key attribute is functionally dependent on the whole primary key</a:t>
            </a:r>
          </a:p>
          <a:p>
            <a:pPr eaLnBrk="1" hangingPunct="1"/>
            <a:r>
              <a:rPr lang="en-US" altLang="en-US" dirty="0"/>
              <a:t>To convert a relation into 2N</a:t>
            </a:r>
            <a:r>
              <a:rPr lang="en-US" altLang="en-US" sz="100" dirty="0"/>
              <a:t> </a:t>
            </a:r>
            <a:r>
              <a:rPr lang="en-US" altLang="en-US" dirty="0"/>
              <a:t>F</a:t>
            </a:r>
            <a:r>
              <a:rPr lang="en-US" altLang="en-US" sz="100" dirty="0"/>
              <a:t> </a:t>
            </a:r>
            <a:r>
              <a:rPr lang="en-US" altLang="en-US" dirty="0"/>
              <a:t>, decompose the relation into new relations using the attributes, called </a:t>
            </a:r>
            <a:r>
              <a:rPr lang="en-US" altLang="en-US" b="1" dirty="0"/>
              <a:t>determinants</a:t>
            </a:r>
            <a:r>
              <a:rPr lang="en-US" altLang="en-US" dirty="0"/>
              <a:t>, that determine other attributes</a:t>
            </a:r>
          </a:p>
          <a:p>
            <a:pPr eaLnBrk="1" hangingPunct="1"/>
            <a:r>
              <a:rPr lang="en-US" altLang="en-US" dirty="0"/>
              <a:t>The determinants are the primary keys of the new relations</a:t>
            </a:r>
            <a:endParaRPr lang="en-US" dirty="0"/>
          </a:p>
        </p:txBody>
      </p:sp>
    </p:spTree>
    <p:extLst>
      <p:ext uri="{BB962C8B-B14F-4D97-AF65-F5344CB8AC3E}">
        <p14:creationId xmlns:p14="http://schemas.microsoft.com/office/powerpoint/2010/main" val="16494844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Third Normal Form (3N</a:t>
            </a:r>
            <a:r>
              <a:rPr lang="en-US" sz="100" dirty="0"/>
              <a:t> </a:t>
            </a:r>
            <a:r>
              <a:rPr lang="en-US" dirty="0"/>
              <a:t>F)</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51862"/>
            <a:ext cx="8229600" cy="3750655"/>
          </a:xfrm>
        </p:spPr>
        <p:txBody>
          <a:bodyPr/>
          <a:lstStyle/>
          <a:p>
            <a:r>
              <a:rPr lang="en-US" b="1" dirty="0">
                <a:solidFill>
                  <a:schemeClr val="tx1"/>
                </a:solidFill>
              </a:rPr>
              <a:t>Third normal form (3N</a:t>
            </a:r>
            <a:r>
              <a:rPr lang="en-US" sz="100" b="1" dirty="0">
                <a:solidFill>
                  <a:schemeClr val="tx1"/>
                </a:solidFill>
              </a:rPr>
              <a:t> </a:t>
            </a:r>
            <a:r>
              <a:rPr lang="en-US" b="1" dirty="0">
                <a:solidFill>
                  <a:schemeClr val="tx1"/>
                </a:solidFill>
              </a:rPr>
              <a:t>F) </a:t>
            </a:r>
            <a:r>
              <a:rPr lang="en-US" dirty="0"/>
              <a:t>– relation is in second normal form and has no functional (transitive) dependencies between two (or more) nonprimary key attributes</a:t>
            </a:r>
          </a:p>
          <a:p>
            <a:r>
              <a:rPr lang="en-US" b="1" dirty="0">
                <a:solidFill>
                  <a:schemeClr val="tx1"/>
                </a:solidFill>
              </a:rPr>
              <a:t>Foreign key </a:t>
            </a:r>
            <a:r>
              <a:rPr lang="en-US" dirty="0"/>
              <a:t>– attribute that appears as a nonprimary key attribute in one relation and as a primary key attribute (or part of a primary key) in another relation</a:t>
            </a:r>
          </a:p>
          <a:p>
            <a:r>
              <a:rPr lang="en-US" b="1" dirty="0">
                <a:solidFill>
                  <a:schemeClr val="tx1"/>
                </a:solidFill>
              </a:rPr>
              <a:t>Referential integrity </a:t>
            </a:r>
            <a:r>
              <a:rPr lang="en-US" dirty="0"/>
              <a:t>– rule that states that either each foreign key value must match a primary key value in another relation or the foreign key value must be null (i.e., have no value)</a:t>
            </a:r>
          </a:p>
        </p:txBody>
      </p:sp>
    </p:spTree>
    <p:extLst>
      <p:ext uri="{BB962C8B-B14F-4D97-AF65-F5344CB8AC3E}">
        <p14:creationId xmlns:p14="http://schemas.microsoft.com/office/powerpoint/2010/main" val="17071220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35BE-CE62-4414-BF22-C36978D8ED7E}"/>
              </a:ext>
            </a:extLst>
          </p:cNvPr>
          <p:cNvSpPr>
            <a:spLocks noGrp="1"/>
          </p:cNvSpPr>
          <p:nvPr>
            <p:ph type="title"/>
          </p:nvPr>
        </p:nvSpPr>
        <p:spPr>
          <a:xfrm>
            <a:off x="457200" y="215371"/>
            <a:ext cx="8229600" cy="1340956"/>
          </a:xfrm>
        </p:spPr>
        <p:txBody>
          <a:bodyPr/>
          <a:lstStyle/>
          <a:p>
            <a:r>
              <a:rPr lang="en-US" sz="2800" dirty="0"/>
              <a:t>Removing Transitive Dependencies (a) Relation with Transitive Dependency (b) Relation in 3N</a:t>
            </a:r>
            <a:r>
              <a:rPr lang="en-US" sz="100" dirty="0"/>
              <a:t> </a:t>
            </a:r>
            <a:r>
              <a:rPr lang="en-US" sz="2800" dirty="0"/>
              <a:t>F</a:t>
            </a:r>
          </a:p>
        </p:txBody>
      </p:sp>
      <p:pic>
        <p:nvPicPr>
          <p:cNvPr id="6" name="Picture 5" descr="Two tables, SALES and SALES 1 in part a show relation with transitive dependency. Table S PERSON in part b shows relation in third normal form, 3 N F. &#10;Part a. A table, titled, SALES. Relation with transitive dependency. The table has 6 rows and 4 columns. The columns have the following headings from left to right. Customer, underscore, I D, underlined, customer, underscore, name, salesperson, region. The row entries are as follows. Row 1. Customer, underscore, I D, underlined, 8023. Customer, underscore, name, Anderson. Salesperson, Smith. Region, South. Row 2. Customer, underscore, I D, underlined, 9167. Customer, underscore, name, Bancroft. Salesperson, Hicks. Region, West. Row 3. Customer, underscore, I D, underlined, 7924. Customer, underscore, name, Hobbs. Salesperson, Smith. Region, South. Row 4. Customer, underscore, I D, underlined, 6837. Customer, underscore, name, Tucker. Salesperson, Hernandez. Region, East. Row 5. Customer, underscore, I D, underlined, 8596. Customer, underscore, name, Eckersley. Salesperson, Hicks. Region, West. Row 6. Customer, underscore, I D, underlined, 7018. Customer, underscore, name, Arnold. Salesperson, Faulb. Region, North. &#10;A table, titled, SALES 1. Relation with transitive dependency. The table has 6 rows and 3 columns. The columns have the following headings from left to right. Customer, underscore, I D, underlined, customer, underscore, name, salesperson. The row entries are as follows. Row 1. Customer, underscore, I D, underlined, 8023. Customer, underscore, name, Anderson. Salesperson, Smith. Row 2. Customer, underscore, I D, underlined, 9167. Customer, underscore, name, Bancroft. Salesperson, Hicks. Row 3. Customer, underscore, I D, underlined, 7924. Customer, underscore, name, Hobbs. Salesperson, Smith. Row 4. Customer, underscore, I D, underlined, 6837. Customer, underscore, name, Tucker. Salesperson, Hernandez. Row 5. Customer, underscore, I D, underlined, 8596. Customer, underscore, name, Eckersley. Salesperson, Hicks. Row 6. Customer, underscore, I D, underlined, 7018. Customer, underscore, name, Arnold. Salesperson, Faulb. &#10;Part b. A table, titled, S PERSON shows relation in third normal form, 3 N F. The table has 6 rows and 2 columns. The columns have the following headings from left to right. Salesperson, region. The row entries are as follows. Row 1. Salesperson, Smith. Region, South. Row 2. Salesperson, Hicks. Region, West. Row 3. Salesperson, Smith. Region, South. Row 4. Salesperson, Hernandez. Region, East. Row 5. Salesperson, Hicks. Region, West. Row 6. Salesperson, Faulb. Region, North. &#10;">
            <a:extLst>
              <a:ext uri="{FF2B5EF4-FFF2-40B4-BE49-F238E27FC236}">
                <a16:creationId xmlns:a16="http://schemas.microsoft.com/office/drawing/2014/main" id="{8FC7F768-5E85-4F42-B16A-C021CC49BAB1}"/>
              </a:ext>
            </a:extLst>
          </p:cNvPr>
          <p:cNvPicPr>
            <a:picLocks noChangeAspect="1"/>
          </p:cNvPicPr>
          <p:nvPr/>
        </p:nvPicPr>
        <p:blipFill>
          <a:blip r:embed="rId2"/>
          <a:stretch>
            <a:fillRect/>
          </a:stretch>
        </p:blipFill>
        <p:spPr>
          <a:xfrm>
            <a:off x="749477" y="1832118"/>
            <a:ext cx="7645046" cy="3990177"/>
          </a:xfrm>
          <a:prstGeom prst="rect">
            <a:avLst/>
          </a:prstGeom>
        </p:spPr>
      </p:pic>
    </p:spTree>
    <p:extLst>
      <p:ext uri="{BB962C8B-B14F-4D97-AF65-F5344CB8AC3E}">
        <p14:creationId xmlns:p14="http://schemas.microsoft.com/office/powerpoint/2010/main" val="8365083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ea typeface="Verdana" panose="020B0604030504040204" pitchFamily="34" charset="0"/>
                <a:cs typeface="Calibri" panose="020F0502020204030204" pitchFamily="34" charset="0"/>
              </a:rPr>
              <a:t>Learning Objectives</a:t>
            </a:r>
            <a:endParaRPr lang="en-IN" dirty="0"/>
          </a:p>
        </p:txBody>
      </p:sp>
      <p:sp>
        <p:nvSpPr>
          <p:cNvPr id="20" name="Content Placeholder 19"/>
          <p:cNvSpPr>
            <a:spLocks noGrp="1"/>
          </p:cNvSpPr>
          <p:nvPr>
            <p:ph sz="quarter" idx="13"/>
          </p:nvPr>
        </p:nvSpPr>
        <p:spPr/>
        <p:txBody>
          <a:bodyPr/>
          <a:lstStyle/>
          <a:p>
            <a:pPr marL="432" indent="0">
              <a:buNone/>
            </a:pPr>
            <a:r>
              <a:rPr lang="en-US" sz="1800" b="1" dirty="0">
                <a:solidFill>
                  <a:srgbClr val="007FA3"/>
                </a:solidFill>
              </a:rPr>
              <a:t>5.1</a:t>
            </a:r>
            <a:r>
              <a:rPr lang="en-US" sz="1800" dirty="0"/>
              <a:t> Describe the database design process, its outcomes, and the relational database model</a:t>
            </a:r>
          </a:p>
          <a:p>
            <a:pPr marL="432" indent="0">
              <a:buNone/>
            </a:pPr>
            <a:r>
              <a:rPr lang="en-US" sz="1800" b="1" dirty="0">
                <a:solidFill>
                  <a:srgbClr val="007FA3"/>
                </a:solidFill>
              </a:rPr>
              <a:t>5.2</a:t>
            </a:r>
            <a:r>
              <a:rPr lang="en-US" sz="1800" b="1" dirty="0">
                <a:solidFill>
                  <a:schemeClr val="accent1"/>
                </a:solidFill>
              </a:rPr>
              <a:t> </a:t>
            </a:r>
            <a:r>
              <a:rPr lang="en-US" sz="1800" dirty="0"/>
              <a:t>Describe normalization and the rules for second and third normal form</a:t>
            </a:r>
          </a:p>
          <a:p>
            <a:pPr marL="432" indent="0">
              <a:buNone/>
            </a:pPr>
            <a:r>
              <a:rPr lang="en-US" sz="1800" b="1" dirty="0">
                <a:solidFill>
                  <a:srgbClr val="C00000"/>
                </a:solidFill>
              </a:rPr>
              <a:t>5.3 Transform an entity-relationship (E-R) diagram into an equivalent set of well-structured (normalized) relations</a:t>
            </a:r>
          </a:p>
          <a:p>
            <a:pPr marL="432" indent="0">
              <a:buNone/>
            </a:pPr>
            <a:r>
              <a:rPr lang="en-US" sz="1800" b="1" dirty="0">
                <a:solidFill>
                  <a:srgbClr val="007FA3"/>
                </a:solidFill>
              </a:rPr>
              <a:t>5.4</a:t>
            </a:r>
            <a:r>
              <a:rPr lang="en-US" sz="1800" b="1" dirty="0">
                <a:solidFill>
                  <a:schemeClr val="accent1"/>
                </a:solidFill>
              </a:rPr>
              <a:t> </a:t>
            </a:r>
            <a:r>
              <a:rPr lang="en-US" sz="1800" dirty="0"/>
              <a:t>Merge normalized relations from separate user views into a consolidated set of well-structured relations</a:t>
            </a:r>
          </a:p>
          <a:p>
            <a:pPr marL="432" indent="0">
              <a:buNone/>
            </a:pPr>
            <a:r>
              <a:rPr lang="en-US" sz="1800" b="1" dirty="0">
                <a:solidFill>
                  <a:srgbClr val="007FA3"/>
                </a:solidFill>
              </a:rPr>
              <a:t>5.5</a:t>
            </a:r>
            <a:r>
              <a:rPr lang="en-US" sz="1800" b="1" dirty="0">
                <a:solidFill>
                  <a:schemeClr val="accent1"/>
                </a:solidFill>
              </a:rPr>
              <a:t> </a:t>
            </a:r>
            <a:r>
              <a:rPr lang="en-US" sz="1800" dirty="0"/>
              <a:t>Describe physical database design concepts</a:t>
            </a:r>
          </a:p>
        </p:txBody>
      </p:sp>
    </p:spTree>
    <p:extLst>
      <p:ext uri="{BB962C8B-B14F-4D97-AF65-F5344CB8AC3E}">
        <p14:creationId xmlns:p14="http://schemas.microsoft.com/office/powerpoint/2010/main" val="28228547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sz="3400" dirty="0"/>
              <a:t>Transforming E-R Diagrams into Relations</a:t>
            </a:r>
            <a:endParaRPr lang="en-US" sz="3400"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60907"/>
            <a:ext cx="8229600" cy="3750655"/>
          </a:xfrm>
        </p:spPr>
        <p:txBody>
          <a:bodyPr/>
          <a:lstStyle/>
          <a:p>
            <a:r>
              <a:rPr lang="en-US" dirty="0"/>
              <a:t>Transforming an E-R diagram into normalized relations and merging all of them into one consolidated set of relations takes four steps:</a:t>
            </a:r>
          </a:p>
          <a:p>
            <a:pPr marL="740664" lvl="1" indent="-429768">
              <a:buFont typeface="+mj-lt"/>
              <a:buAutoNum type="arabicPeriod"/>
            </a:pPr>
            <a:r>
              <a:rPr lang="en-US" dirty="0"/>
              <a:t>Represent entities (each becomes a relation)</a:t>
            </a:r>
          </a:p>
          <a:p>
            <a:pPr marL="740664" lvl="1" indent="-429768">
              <a:buFont typeface="+mj-lt"/>
              <a:buAutoNum type="arabicPeriod"/>
            </a:pPr>
            <a:r>
              <a:rPr lang="en-US" dirty="0"/>
              <a:t>Represent relationships (each must be represented in the relational database design)</a:t>
            </a:r>
          </a:p>
          <a:p>
            <a:pPr marL="740664" lvl="1" indent="-429768">
              <a:buFont typeface="+mj-lt"/>
              <a:buAutoNum type="arabicPeriod"/>
            </a:pPr>
            <a:r>
              <a:rPr lang="en-US" dirty="0"/>
              <a:t>Normalize the relations (make them well structured)</a:t>
            </a:r>
          </a:p>
          <a:p>
            <a:pPr marL="740664" lvl="1" indent="-429768">
              <a:buFont typeface="+mj-lt"/>
              <a:buAutoNum type="arabicPeriod"/>
            </a:pPr>
            <a:r>
              <a:rPr lang="en-US" dirty="0"/>
              <a:t>Merge the relations (renormalize if necessary to remove redundancy)</a:t>
            </a:r>
          </a:p>
        </p:txBody>
      </p:sp>
    </p:spTree>
    <p:extLst>
      <p:ext uri="{BB962C8B-B14F-4D97-AF65-F5344CB8AC3E}">
        <p14:creationId xmlns:p14="http://schemas.microsoft.com/office/powerpoint/2010/main" val="1332802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Representing Entities</a:t>
            </a:r>
            <a:endParaRPr lang="en-US" b="0" dirty="0"/>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21263"/>
            <a:ext cx="8332839" cy="3750655"/>
          </a:xfrm>
        </p:spPr>
        <p:txBody>
          <a:bodyPr/>
          <a:lstStyle/>
          <a:p>
            <a:r>
              <a:rPr lang="en-US" dirty="0"/>
              <a:t>Each regular entity is transformed into a relation</a:t>
            </a:r>
          </a:p>
          <a:p>
            <a:r>
              <a:rPr lang="en-US" dirty="0"/>
              <a:t>The identifier of the entity type becomes the primary key of the corresponding relation</a:t>
            </a:r>
          </a:p>
          <a:p>
            <a:r>
              <a:rPr lang="en-US" dirty="0"/>
              <a:t>The primary key must satisfy the following two conditions</a:t>
            </a:r>
          </a:p>
          <a:p>
            <a:pPr lvl="1"/>
            <a:r>
              <a:rPr lang="en-US" dirty="0"/>
              <a:t>The value of the key must uniquely identify every row in the relation</a:t>
            </a:r>
          </a:p>
          <a:p>
            <a:pPr lvl="1"/>
            <a:r>
              <a:rPr lang="en-US" dirty="0"/>
              <a:t>The key should be nonredundant</a:t>
            </a:r>
          </a:p>
          <a:p>
            <a:r>
              <a:rPr lang="en-US" dirty="0"/>
              <a:t>The entity type label is translated into a relation name</a:t>
            </a:r>
          </a:p>
        </p:txBody>
      </p:sp>
    </p:spTree>
    <p:extLst>
      <p:ext uri="{BB962C8B-B14F-4D97-AF65-F5344CB8AC3E}">
        <p14:creationId xmlns:p14="http://schemas.microsoft.com/office/powerpoint/2010/main" val="19156050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Representing Relationships </a:t>
            </a:r>
            <a:r>
              <a:rPr lang="en-US" sz="2000" b="0" dirty="0"/>
              <a:t>(1 of 4)</a:t>
            </a:r>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79951"/>
            <a:ext cx="8229600" cy="3750655"/>
          </a:xfrm>
        </p:spPr>
        <p:txBody>
          <a:bodyPr/>
          <a:lstStyle/>
          <a:p>
            <a:r>
              <a:rPr lang="en-US" dirty="0"/>
              <a:t>The procedure for representing relationships depends on:</a:t>
            </a:r>
          </a:p>
          <a:p>
            <a:pPr lvl="1"/>
            <a:r>
              <a:rPr lang="en-US" dirty="0"/>
              <a:t>The degree of the relationship (unary, binary, ternary)</a:t>
            </a:r>
          </a:p>
          <a:p>
            <a:pPr lvl="1"/>
            <a:r>
              <a:rPr lang="en-US" dirty="0"/>
              <a:t>The cardinality of the relationship</a:t>
            </a:r>
          </a:p>
          <a:p>
            <a:r>
              <a:rPr lang="en-US" b="1" dirty="0"/>
              <a:t>Binary 1:</a:t>
            </a:r>
            <a:r>
              <a:rPr lang="en-US" b="1" i="1" dirty="0"/>
              <a:t>N</a:t>
            </a:r>
            <a:r>
              <a:rPr lang="en-US" b="1" dirty="0"/>
              <a:t> Relationship</a:t>
            </a:r>
            <a:r>
              <a:rPr lang="en-US" dirty="0"/>
              <a:t> – represented by adding the primary key attribute (or attributes) of the entity on the one side of the relationship as a foreign key in the relation that is on the many side of the relationship</a:t>
            </a:r>
          </a:p>
        </p:txBody>
      </p:sp>
    </p:spTree>
    <p:extLst>
      <p:ext uri="{BB962C8B-B14F-4D97-AF65-F5344CB8AC3E}">
        <p14:creationId xmlns:p14="http://schemas.microsoft.com/office/powerpoint/2010/main" val="1925083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Representing Relationships </a:t>
            </a:r>
            <a:r>
              <a:rPr lang="en-US" sz="2000" b="0" dirty="0"/>
              <a:t>(2 of 4)</a:t>
            </a:r>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00622"/>
            <a:ext cx="8096865" cy="3750655"/>
          </a:xfrm>
        </p:spPr>
        <p:txBody>
          <a:bodyPr/>
          <a:lstStyle/>
          <a:p>
            <a:r>
              <a:rPr lang="en-US" b="1" dirty="0"/>
              <a:t>Binary or Unary 1:1 relationship </a:t>
            </a:r>
            <a:r>
              <a:rPr lang="en-US" dirty="0"/>
              <a:t>is represented by any of the following:</a:t>
            </a:r>
          </a:p>
          <a:p>
            <a:pPr lvl="1"/>
            <a:r>
              <a:rPr lang="en-US" dirty="0"/>
              <a:t>Add the primary key of A as a foreign key of B</a:t>
            </a:r>
          </a:p>
          <a:p>
            <a:pPr lvl="1"/>
            <a:r>
              <a:rPr lang="en-US" dirty="0"/>
              <a:t>Add the primary key of B as a foreign key of A</a:t>
            </a:r>
          </a:p>
          <a:p>
            <a:pPr lvl="1"/>
            <a:r>
              <a:rPr lang="en-US" dirty="0"/>
              <a:t>Both of the above</a:t>
            </a:r>
          </a:p>
          <a:p>
            <a:r>
              <a:rPr lang="en-US" b="1" dirty="0"/>
              <a:t>Binary and Higher-Degree </a:t>
            </a:r>
            <a:r>
              <a:rPr lang="en-US" b="1" i="1" dirty="0"/>
              <a:t>M</a:t>
            </a:r>
            <a:r>
              <a:rPr lang="en-US" b="1" dirty="0"/>
              <a:t>:</a:t>
            </a:r>
            <a:r>
              <a:rPr lang="en-US" b="1" i="1" dirty="0"/>
              <a:t>N </a:t>
            </a:r>
            <a:r>
              <a:rPr lang="en-US" b="1" dirty="0"/>
              <a:t>Relationships –</a:t>
            </a:r>
            <a:r>
              <a:rPr lang="en-US" dirty="0"/>
              <a:t> represented by creating another relations, include the primary keys of all relations into the new one as a primary key</a:t>
            </a:r>
          </a:p>
          <a:p>
            <a:pPr lvl="1"/>
            <a:r>
              <a:rPr lang="en-US" dirty="0"/>
              <a:t>Becomes a composite key</a:t>
            </a:r>
          </a:p>
          <a:p>
            <a:pPr lvl="1"/>
            <a:r>
              <a:rPr lang="en-US" dirty="0"/>
              <a:t>Any non-key attributes associated with the </a:t>
            </a:r>
            <a:r>
              <a:rPr lang="en-US" i="1" dirty="0"/>
              <a:t>M</a:t>
            </a:r>
            <a:r>
              <a:rPr lang="en-US" dirty="0"/>
              <a:t>:</a:t>
            </a:r>
            <a:r>
              <a:rPr lang="en-US" i="1" dirty="0"/>
              <a:t>N</a:t>
            </a:r>
            <a:r>
              <a:rPr lang="en-US" dirty="0"/>
              <a:t> relationship are included in the new relation</a:t>
            </a:r>
          </a:p>
          <a:p>
            <a:endParaRPr lang="en-US" dirty="0"/>
          </a:p>
        </p:txBody>
      </p:sp>
    </p:spTree>
    <p:extLst>
      <p:ext uri="{BB962C8B-B14F-4D97-AF65-F5344CB8AC3E}">
        <p14:creationId xmlns:p14="http://schemas.microsoft.com/office/powerpoint/2010/main" val="12818257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2DA7-48E2-424A-9961-65E6041DCCAE}"/>
              </a:ext>
            </a:extLst>
          </p:cNvPr>
          <p:cNvSpPr>
            <a:spLocks noGrp="1"/>
          </p:cNvSpPr>
          <p:nvPr>
            <p:ph type="title"/>
          </p:nvPr>
        </p:nvSpPr>
        <p:spPr/>
        <p:txBody>
          <a:bodyPr/>
          <a:lstStyle/>
          <a:p>
            <a:r>
              <a:rPr lang="en-US" sz="3200" dirty="0"/>
              <a:t>Representing a 1:</a:t>
            </a:r>
            <a:r>
              <a:rPr lang="en-US" sz="3200" i="1" dirty="0"/>
              <a:t>N </a:t>
            </a:r>
            <a:r>
              <a:rPr lang="en-US" sz="3200" dirty="0"/>
              <a:t>Relationship (a) E-R Diagram (b) Relations</a:t>
            </a:r>
          </a:p>
        </p:txBody>
      </p:sp>
      <p:pic>
        <p:nvPicPr>
          <p:cNvPr id="7" name="Picture 6" descr="Part a. An E R diagram consists of the following entities and relationships. Customer Places Order. Customer entity has five following attributes. Customer, underscore, I D, Name, Address, City, underscore, State, underscore, Zip, and Discount. Customer, underscore, I D, is a required attribute. Order entity has three following attributes. Order, underscore, Number, Order, underscore, Date, and Promised, underscore, Date. Customer has many maximum cardinality and Order has minimum cardinality of zero. ">
            <a:extLst>
              <a:ext uri="{FF2B5EF4-FFF2-40B4-BE49-F238E27FC236}">
                <a16:creationId xmlns:a16="http://schemas.microsoft.com/office/drawing/2014/main" id="{8CED2588-052C-48CD-AE92-706A8478E8C2}"/>
              </a:ext>
            </a:extLst>
          </p:cNvPr>
          <p:cNvPicPr>
            <a:picLocks noChangeAspect="1"/>
          </p:cNvPicPr>
          <p:nvPr/>
        </p:nvPicPr>
        <p:blipFill>
          <a:blip r:embed="rId2"/>
          <a:stretch>
            <a:fillRect/>
          </a:stretch>
        </p:blipFill>
        <p:spPr>
          <a:xfrm>
            <a:off x="2486987" y="1700800"/>
            <a:ext cx="4170025" cy="1481456"/>
          </a:xfrm>
          <a:prstGeom prst="rect">
            <a:avLst/>
          </a:prstGeom>
        </p:spPr>
      </p:pic>
      <p:pic>
        <p:nvPicPr>
          <p:cNvPr id="9" name="Picture 8" descr="Part b. A table, titled, customer relations. The table has 2 rows and 5 columns. The columns have the following headings from left to right. Customer, underscore, I D. Underlined attribute, name, address, city, underscore, state, underscore, zip, discount. The row entries are as follows. Row 1. Customer, underscore, I D. Underlined attribute, 1 2 7 3. Name, Contemporary Designs. Address, 1 2 3 Oak Street. City, underscore, State, underscore, Zip, Austin, Texas, 2 8 3 8 4. Discount, 5 percent. Row 2. Customer, underscore, I D. Underlined attribute, 6 3 9 0. Name, Casual Corner. Address, 18 Hoosier Drive. City, underscore, State, underscore, Zip, Bloomington, Indiana, 4 5 8 2 1. Discount, 3 percent. A table, titled, Order relations. The table has 3 rows and 4 columns. The columns have the following headings from left to right. Order, underscore, I D. Underlined attribute, order, underscore, date, promised, underscore, date, customer, underscore, I D. Dash underlined attribute. The row entries are as follows. Row 1. Order, underscore, I D. Underlined attribute, 5 7 1 9 4. Order, underscore, Date, 3 15 2020. Promised, underscore, Date, 3 28 2020. Customer, underscore, I D. Dash underlined attribute, 6 3 9 0. Row 2. Order, underscore, I D. Underlined attribute, 6 3 7 2 5. Order, underscore, Date, 3 17 2020. Promised, underscore, Date, 4 0 1 2020. Customer, underscore, I D. Dash underlined attribute, 1 2 7 3. Row 3. Order, underscore, I D. Underlined attribute, 8 0 1 4 9. Order, underscore, Date, 3 14 2020. Promised, underscore, Date, 3 24 2020. Customer, underscore, I D. Dash underlined attribute, 6 3 9 0. ">
            <a:extLst>
              <a:ext uri="{FF2B5EF4-FFF2-40B4-BE49-F238E27FC236}">
                <a16:creationId xmlns:a16="http://schemas.microsoft.com/office/drawing/2014/main" id="{C4F6E7AA-CD70-40B9-885D-B44E06B8F817}"/>
              </a:ext>
            </a:extLst>
          </p:cNvPr>
          <p:cNvPicPr>
            <a:picLocks noChangeAspect="1"/>
          </p:cNvPicPr>
          <p:nvPr/>
        </p:nvPicPr>
        <p:blipFill>
          <a:blip r:embed="rId3"/>
          <a:stretch>
            <a:fillRect/>
          </a:stretch>
        </p:blipFill>
        <p:spPr>
          <a:xfrm>
            <a:off x="566034" y="3463975"/>
            <a:ext cx="8011930" cy="2230796"/>
          </a:xfrm>
          <a:prstGeom prst="rect">
            <a:avLst/>
          </a:prstGeom>
        </p:spPr>
      </p:pic>
    </p:spTree>
    <p:extLst>
      <p:ext uri="{BB962C8B-B14F-4D97-AF65-F5344CB8AC3E}">
        <p14:creationId xmlns:p14="http://schemas.microsoft.com/office/powerpoint/2010/main" val="39512884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B076-D342-49C5-8279-64823FBD6CCC}"/>
              </a:ext>
            </a:extLst>
          </p:cNvPr>
          <p:cNvSpPr>
            <a:spLocks noGrp="1"/>
          </p:cNvSpPr>
          <p:nvPr>
            <p:ph type="title"/>
          </p:nvPr>
        </p:nvSpPr>
        <p:spPr>
          <a:xfrm>
            <a:off x="457200" y="215371"/>
            <a:ext cx="8229600" cy="1097279"/>
          </a:xfrm>
        </p:spPr>
        <p:txBody>
          <a:bodyPr/>
          <a:lstStyle/>
          <a:p>
            <a:r>
              <a:rPr lang="en-US" sz="3200" dirty="0"/>
              <a:t>Representing an </a:t>
            </a:r>
            <a:r>
              <a:rPr lang="en-US" sz="3200" i="1" dirty="0"/>
              <a:t>M</a:t>
            </a:r>
            <a:r>
              <a:rPr lang="en-US" sz="3200" dirty="0"/>
              <a:t>:</a:t>
            </a:r>
            <a:r>
              <a:rPr lang="en-US" sz="3200" i="1" dirty="0"/>
              <a:t>N </a:t>
            </a:r>
            <a:r>
              <a:rPr lang="en-US" sz="3200" dirty="0"/>
              <a:t>Relationship (a) E-R Diagram (b) Relations</a:t>
            </a:r>
          </a:p>
        </p:txBody>
      </p:sp>
      <p:pic>
        <p:nvPicPr>
          <p:cNvPr id="7" name="Picture 6" descr="Part a. An E R diagram consists of the following entities and relationships. Product Requests Order. Ordered, underscore, Quantity is a property of Requests relationship. Product entity has more than four following attributes. Product, underscore, I D, Description, Room, City, underscore, State, underscore, Zip, and other attributes. Order entity has three following attributes. Order, underscore, Number, Order, underscore, Date, and Promised, underscore, Date. Product has minimum cardinality of one and Order has minimum cardinality of zero.">
            <a:extLst>
              <a:ext uri="{FF2B5EF4-FFF2-40B4-BE49-F238E27FC236}">
                <a16:creationId xmlns:a16="http://schemas.microsoft.com/office/drawing/2014/main" id="{A87FCB5D-BAF0-48BE-AF8F-29B2EE46D15E}"/>
              </a:ext>
            </a:extLst>
          </p:cNvPr>
          <p:cNvPicPr>
            <a:picLocks noChangeAspect="1"/>
          </p:cNvPicPr>
          <p:nvPr/>
        </p:nvPicPr>
        <p:blipFill>
          <a:blip r:embed="rId2"/>
          <a:stretch>
            <a:fillRect/>
          </a:stretch>
        </p:blipFill>
        <p:spPr>
          <a:xfrm>
            <a:off x="667626" y="1719447"/>
            <a:ext cx="3850862" cy="2358654"/>
          </a:xfrm>
          <a:prstGeom prst="rect">
            <a:avLst/>
          </a:prstGeom>
        </p:spPr>
      </p:pic>
      <p:pic>
        <p:nvPicPr>
          <p:cNvPr id="9" name="Picture 8" descr="Part b. A table, titled, Order relations. The table has 3 rows and 3 columns. The columns have the following headings from left to right. Order, underscore, number Underlined attribute, Order, underscore, Date, Promised, underscore, Date. The row entries are as follows. Row 1. Order, underscore, number Underlined attribute, 6 1 3 8 4. Order, underscore, Date, 2 17 2014. Promised, underscore, Date, 3 0 1 2020. Row 2. Order, underscore, number Underlined attribute, 6 2 0 0 9. Order, underscore, Date, 2 13 2014. Promised, underscore, Date, 2 27 2020. Row 3. Order, underscore, number Underlined attribute, 6 2 8 0 7. Order, underscore, Date, 2 15 2014. Promised, underscore, Date, 3 0 1 2020. A table, titled, Order Line relations. The table has 2 rows and 3 columns. The columns have the following headings from left to right. Order, underscore, number Underlined attribute, Product, underscore, I D, Quantity, underscore, Ordered. The row entries are as follows. Row 1. Order, underscore, number Underlined attribute, 6 1 3 8 4. Product, underscore, I D, M 1 2 8. Quantity, underscore, Ordered, 2. Row 2. Order, underscore, number Underlined attribute, 6 1 3 8 4. Product, underscore, I D, A 2 6 1. Quantity, underscore, Ordered, 1.  A table, titled, Product relations. The table has 3 rows and 4 columns. The columns have the following headings from left to right. Product, underscore, I D, Description, Room, Other Attributes. The row entries are as follows. Row 1. Product, underscore, I D, M 1 2 8. Description, Bookcase. Room, Study. Other Attributes, blank. Row 2. Product, underscore, I D, A 2 6 1. Description, Wall unit. Room, Family. Other Attributes, blank. Row 3. Product, underscore, I D, R 1 4 9. Description, Cabinet. Room, Study. Other Attributes, blank. ">
            <a:extLst>
              <a:ext uri="{FF2B5EF4-FFF2-40B4-BE49-F238E27FC236}">
                <a16:creationId xmlns:a16="http://schemas.microsoft.com/office/drawing/2014/main" id="{EA9324B9-DD94-4E53-AA1B-C6FC5BBEC2A7}"/>
              </a:ext>
            </a:extLst>
          </p:cNvPr>
          <p:cNvPicPr>
            <a:picLocks noChangeAspect="1"/>
          </p:cNvPicPr>
          <p:nvPr/>
        </p:nvPicPr>
        <p:blipFill>
          <a:blip r:embed="rId3"/>
          <a:stretch>
            <a:fillRect/>
          </a:stretch>
        </p:blipFill>
        <p:spPr>
          <a:xfrm>
            <a:off x="5025708" y="3744614"/>
            <a:ext cx="3697520" cy="2419783"/>
          </a:xfrm>
          <a:prstGeom prst="rect">
            <a:avLst/>
          </a:prstGeom>
        </p:spPr>
      </p:pic>
    </p:spTree>
    <p:extLst>
      <p:ext uri="{BB962C8B-B14F-4D97-AF65-F5344CB8AC3E}">
        <p14:creationId xmlns:p14="http://schemas.microsoft.com/office/powerpoint/2010/main" val="3772336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p:txBody>
          <a:bodyPr/>
          <a:lstStyle/>
          <a:p>
            <a:pPr marL="432" indent="0">
              <a:buNone/>
            </a:pPr>
            <a:r>
              <a:rPr lang="en-IN" b="1" dirty="0">
                <a:solidFill>
                  <a:srgbClr val="007FA3"/>
                </a:solidFill>
              </a:rPr>
              <a:t>1.1</a:t>
            </a:r>
            <a:r>
              <a:rPr lang="en-IN" dirty="0"/>
              <a:t> Define information systems analysis and design</a:t>
            </a:r>
          </a:p>
          <a:p>
            <a:pPr marL="432" indent="0">
              <a:buNone/>
            </a:pPr>
            <a:r>
              <a:rPr lang="en-IN" b="1" dirty="0">
                <a:solidFill>
                  <a:srgbClr val="007FA3"/>
                </a:solidFill>
              </a:rPr>
              <a:t>1.2</a:t>
            </a:r>
            <a:r>
              <a:rPr lang="en-IN" dirty="0"/>
              <a:t> Describe the information systems development life cycle (S</a:t>
            </a:r>
            <a:r>
              <a:rPr lang="en-IN" sz="100" dirty="0"/>
              <a:t> </a:t>
            </a:r>
            <a:r>
              <a:rPr lang="en-IN" dirty="0"/>
              <a:t>D</a:t>
            </a:r>
            <a:r>
              <a:rPr lang="en-IN" sz="100" dirty="0"/>
              <a:t> </a:t>
            </a:r>
            <a:r>
              <a:rPr lang="en-IN" dirty="0"/>
              <a:t>L</a:t>
            </a:r>
            <a:r>
              <a:rPr lang="en-IN" sz="100" dirty="0"/>
              <a:t> </a:t>
            </a:r>
            <a:r>
              <a:rPr lang="en-IN" dirty="0"/>
              <a:t>C)</a:t>
            </a:r>
          </a:p>
          <a:p>
            <a:pPr marL="432" indent="0">
              <a:buNone/>
            </a:pPr>
            <a:r>
              <a:rPr lang="en-IN" b="1" dirty="0">
                <a:solidFill>
                  <a:srgbClr val="007FA3"/>
                </a:solidFill>
              </a:rPr>
              <a:t>1.3</a:t>
            </a:r>
            <a:r>
              <a:rPr lang="en-IN" dirty="0"/>
              <a:t> Describe the agile methodologies, eXtreme Programming, and Scrum</a:t>
            </a:r>
          </a:p>
          <a:p>
            <a:pPr marL="432" indent="0">
              <a:buNone/>
            </a:pPr>
            <a:r>
              <a:rPr lang="en-IN" b="1" dirty="0">
                <a:solidFill>
                  <a:srgbClr val="007FA3"/>
                </a:solidFill>
              </a:rPr>
              <a:t>1.4</a:t>
            </a:r>
            <a:r>
              <a:rPr lang="en-IN" dirty="0"/>
              <a:t> Explain object-oriented analysis and design and the Rational Unified Process (R</a:t>
            </a:r>
            <a:r>
              <a:rPr lang="en-IN" sz="100" dirty="0"/>
              <a:t> </a:t>
            </a:r>
            <a:r>
              <a:rPr lang="en-IN" dirty="0"/>
              <a:t>U</a:t>
            </a:r>
            <a:r>
              <a:rPr lang="en-IN" sz="100" dirty="0"/>
              <a:t> </a:t>
            </a:r>
            <a:r>
              <a:rPr lang="en-IN" dirty="0"/>
              <a:t>P)</a:t>
            </a:r>
          </a:p>
        </p:txBody>
      </p:sp>
    </p:spTree>
    <p:extLst>
      <p:ext uri="{BB962C8B-B14F-4D97-AF65-F5344CB8AC3E}">
        <p14:creationId xmlns:p14="http://schemas.microsoft.com/office/powerpoint/2010/main" val="3025435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6D8C-B8EB-4021-A3E5-B4C1AE03E186}"/>
              </a:ext>
            </a:extLst>
          </p:cNvPr>
          <p:cNvSpPr>
            <a:spLocks noGrp="1"/>
          </p:cNvSpPr>
          <p:nvPr>
            <p:ph type="title"/>
          </p:nvPr>
        </p:nvSpPr>
        <p:spPr/>
        <p:txBody>
          <a:bodyPr/>
          <a:lstStyle/>
          <a:p>
            <a:r>
              <a:rPr lang="en-IN" dirty="0"/>
              <a:t>Heart of Systems Development</a:t>
            </a:r>
            <a:endParaRPr lang="en-IN" sz="2000" b="0" dirty="0"/>
          </a:p>
        </p:txBody>
      </p:sp>
      <p:sp>
        <p:nvSpPr>
          <p:cNvPr id="3" name="Content Placeholder 2">
            <a:extLst>
              <a:ext uri="{FF2B5EF4-FFF2-40B4-BE49-F238E27FC236}">
                <a16:creationId xmlns:a16="http://schemas.microsoft.com/office/drawing/2014/main" id="{12AEB7D7-8024-4D46-8327-2C649C33F5D5}"/>
              </a:ext>
            </a:extLst>
          </p:cNvPr>
          <p:cNvSpPr>
            <a:spLocks noGrp="1"/>
          </p:cNvSpPr>
          <p:nvPr>
            <p:ph sz="quarter" idx="13"/>
          </p:nvPr>
        </p:nvSpPr>
        <p:spPr>
          <a:xfrm>
            <a:off x="457200" y="1556328"/>
            <a:ext cx="8229600" cy="837248"/>
          </a:xfrm>
        </p:spPr>
        <p:txBody>
          <a:bodyPr/>
          <a:lstStyle/>
          <a:p>
            <a:pPr marL="432" indent="0">
              <a:buNone/>
            </a:pPr>
            <a:r>
              <a:rPr lang="en-IN" b="1" dirty="0"/>
              <a:t>1.2</a:t>
            </a:r>
            <a:r>
              <a:rPr lang="en-IN" dirty="0"/>
              <a:t> Describe the information systems development life cycle (S</a:t>
            </a:r>
            <a:r>
              <a:rPr lang="en-IN" sz="100" dirty="0"/>
              <a:t> </a:t>
            </a:r>
            <a:r>
              <a:rPr lang="en-IN" dirty="0"/>
              <a:t>D</a:t>
            </a:r>
            <a:r>
              <a:rPr lang="en-IN" sz="100" dirty="0"/>
              <a:t> </a:t>
            </a:r>
            <a:r>
              <a:rPr lang="en-IN" dirty="0"/>
              <a:t>L</a:t>
            </a:r>
            <a:r>
              <a:rPr lang="en-IN" sz="100" dirty="0"/>
              <a:t> </a:t>
            </a:r>
            <a:r>
              <a:rPr lang="en-IN" dirty="0"/>
              <a:t>C)</a:t>
            </a:r>
          </a:p>
        </p:txBody>
      </p:sp>
      <p:sp>
        <p:nvSpPr>
          <p:cNvPr id="4" name="Content Placeholder 3">
            <a:extLst>
              <a:ext uri="{FF2B5EF4-FFF2-40B4-BE49-F238E27FC236}">
                <a16:creationId xmlns:a16="http://schemas.microsoft.com/office/drawing/2014/main" id="{27E12E81-C78D-4E28-AE2A-E7B243E3FCA5}"/>
              </a:ext>
            </a:extLst>
          </p:cNvPr>
          <p:cNvSpPr>
            <a:spLocks noGrp="1"/>
          </p:cNvSpPr>
          <p:nvPr>
            <p:ph sz="quarter" idx="14"/>
          </p:nvPr>
        </p:nvSpPr>
        <p:spPr>
          <a:xfrm>
            <a:off x="457199" y="2528046"/>
            <a:ext cx="8229601" cy="3674345"/>
          </a:xfrm>
        </p:spPr>
        <p:txBody>
          <a:bodyPr/>
          <a:lstStyle/>
          <a:p>
            <a:r>
              <a:rPr lang="en-IN" dirty="0"/>
              <a:t>Current practice combines analysis, design, and implementation into a single process</a:t>
            </a:r>
          </a:p>
        </p:txBody>
      </p:sp>
    </p:spTree>
    <p:extLst>
      <p:ext uri="{BB962C8B-B14F-4D97-AF65-F5344CB8AC3E}">
        <p14:creationId xmlns:p14="http://schemas.microsoft.com/office/powerpoint/2010/main" val="17865887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Representing Relationships </a:t>
            </a:r>
            <a:r>
              <a:rPr lang="en-US" sz="2000" b="0" dirty="0"/>
              <a:t>(3 of 4)</a:t>
            </a:r>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680444"/>
            <a:ext cx="8301318" cy="3739376"/>
          </a:xfrm>
        </p:spPr>
        <p:txBody>
          <a:bodyPr/>
          <a:lstStyle/>
          <a:p>
            <a:r>
              <a:rPr lang="en-US" b="1" dirty="0"/>
              <a:t>Unary 1:</a:t>
            </a:r>
            <a:r>
              <a:rPr lang="en-US" b="1" i="1" dirty="0"/>
              <a:t>N</a:t>
            </a:r>
            <a:r>
              <a:rPr lang="en-US" b="1" dirty="0"/>
              <a:t> Relationship </a:t>
            </a:r>
            <a:r>
              <a:rPr lang="en-US" dirty="0"/>
              <a:t>(also called recursive relationships):</a:t>
            </a:r>
          </a:p>
          <a:p>
            <a:pPr lvl="1"/>
            <a:r>
              <a:rPr lang="en-US" dirty="0"/>
              <a:t>Is modeled as a relation</a:t>
            </a:r>
          </a:p>
          <a:p>
            <a:pPr lvl="1"/>
            <a:r>
              <a:rPr lang="en-US" dirty="0"/>
              <a:t>Primary key of that relation is the same as for the entity type</a:t>
            </a:r>
          </a:p>
          <a:p>
            <a:pPr lvl="1"/>
            <a:r>
              <a:rPr lang="en-US" dirty="0"/>
              <a:t>Foreign key is added to the relation that references the primary key values</a:t>
            </a:r>
          </a:p>
          <a:p>
            <a:r>
              <a:rPr lang="en-US" b="1" dirty="0"/>
              <a:t>Recursive foreign key </a:t>
            </a:r>
            <a:r>
              <a:rPr lang="en-US" dirty="0"/>
              <a:t>– foreign key in a relation that references the primary key values of that same relation</a:t>
            </a:r>
          </a:p>
        </p:txBody>
      </p:sp>
    </p:spTree>
    <p:extLst>
      <p:ext uri="{BB962C8B-B14F-4D97-AF65-F5344CB8AC3E}">
        <p14:creationId xmlns:p14="http://schemas.microsoft.com/office/powerpoint/2010/main" val="26707917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29EE-0BB7-4BF5-946E-FE97EAD038F2}"/>
              </a:ext>
            </a:extLst>
          </p:cNvPr>
          <p:cNvSpPr>
            <a:spLocks noGrp="1"/>
          </p:cNvSpPr>
          <p:nvPr>
            <p:ph type="title"/>
          </p:nvPr>
        </p:nvSpPr>
        <p:spPr/>
        <p:txBody>
          <a:bodyPr/>
          <a:lstStyle/>
          <a:p>
            <a:r>
              <a:rPr lang="en-US" dirty="0"/>
              <a:t>Representing Relationships </a:t>
            </a:r>
            <a:r>
              <a:rPr lang="en-US" sz="2000" b="0" dirty="0"/>
              <a:t>(4 of 4)</a:t>
            </a:r>
          </a:p>
        </p:txBody>
      </p:sp>
      <p:sp>
        <p:nvSpPr>
          <p:cNvPr id="5" name="Content Placeholder 4">
            <a:extLst>
              <a:ext uri="{FF2B5EF4-FFF2-40B4-BE49-F238E27FC236}">
                <a16:creationId xmlns:a16="http://schemas.microsoft.com/office/drawing/2014/main" id="{2F2516B5-67F3-40C4-B5C9-CA4A02636804}"/>
              </a:ext>
            </a:extLst>
          </p:cNvPr>
          <p:cNvSpPr>
            <a:spLocks noGrp="1"/>
          </p:cNvSpPr>
          <p:nvPr>
            <p:ph sz="quarter" idx="14"/>
          </p:nvPr>
        </p:nvSpPr>
        <p:spPr>
          <a:xfrm>
            <a:off x="457200" y="1708724"/>
            <a:ext cx="8229600" cy="3739376"/>
          </a:xfrm>
        </p:spPr>
        <p:txBody>
          <a:bodyPr/>
          <a:lstStyle/>
          <a:p>
            <a:r>
              <a:rPr lang="en-US" b="1" dirty="0"/>
              <a:t>Unary </a:t>
            </a:r>
            <a:r>
              <a:rPr lang="en-US" b="1" i="1" dirty="0"/>
              <a:t>M</a:t>
            </a:r>
            <a:r>
              <a:rPr lang="en-US" b="1" dirty="0"/>
              <a:t>:</a:t>
            </a:r>
            <a:r>
              <a:rPr lang="en-US" b="1" i="1" dirty="0"/>
              <a:t>N</a:t>
            </a:r>
            <a:r>
              <a:rPr lang="en-US" b="1" dirty="0"/>
              <a:t> Relationship </a:t>
            </a:r>
            <a:r>
              <a:rPr lang="en-US" dirty="0"/>
              <a:t>is modeled as one relation, then:</a:t>
            </a:r>
          </a:p>
          <a:p>
            <a:pPr lvl="1"/>
            <a:r>
              <a:rPr lang="en-US" dirty="0"/>
              <a:t>Create a separate relation to represent the </a:t>
            </a:r>
            <a:r>
              <a:rPr lang="en-US" i="1" dirty="0"/>
              <a:t>M</a:t>
            </a:r>
            <a:r>
              <a:rPr lang="en-US" dirty="0"/>
              <a:t>:</a:t>
            </a:r>
            <a:r>
              <a:rPr lang="en-US" i="1" dirty="0"/>
              <a:t>N</a:t>
            </a:r>
            <a:r>
              <a:rPr lang="en-US" dirty="0"/>
              <a:t> relationship</a:t>
            </a:r>
          </a:p>
          <a:p>
            <a:pPr lvl="1"/>
            <a:r>
              <a:rPr lang="en-US" dirty="0"/>
              <a:t>The primary key of the new relation is a composite key of two attributes that both take their values from the same primary key</a:t>
            </a:r>
          </a:p>
          <a:p>
            <a:pPr lvl="1"/>
            <a:r>
              <a:rPr lang="en-US" dirty="0"/>
              <a:t>Any attribute associated with the relationship is included as a nonkey attribute in this new relation</a:t>
            </a:r>
          </a:p>
        </p:txBody>
      </p:sp>
    </p:spTree>
    <p:extLst>
      <p:ext uri="{BB962C8B-B14F-4D97-AF65-F5344CB8AC3E}">
        <p14:creationId xmlns:p14="http://schemas.microsoft.com/office/powerpoint/2010/main" val="97274235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87D9-511F-491C-9A55-CB9EF4F90C0B}"/>
              </a:ext>
            </a:extLst>
          </p:cNvPr>
          <p:cNvSpPr>
            <a:spLocks noGrp="1"/>
          </p:cNvSpPr>
          <p:nvPr>
            <p:ph type="title"/>
          </p:nvPr>
        </p:nvSpPr>
        <p:spPr>
          <a:xfrm>
            <a:off x="457200" y="215372"/>
            <a:ext cx="8229600" cy="1347957"/>
          </a:xfrm>
        </p:spPr>
        <p:txBody>
          <a:bodyPr/>
          <a:lstStyle/>
          <a:p>
            <a:r>
              <a:rPr lang="en-US" sz="2800" dirty="0"/>
              <a:t>Two Unary Relationships (a) EMPLOYEE with Manages Relationship (1:</a:t>
            </a:r>
            <a:r>
              <a:rPr lang="en-US" sz="2800" i="1" dirty="0"/>
              <a:t>N</a:t>
            </a:r>
            <a:r>
              <a:rPr lang="en-US" sz="2800" dirty="0"/>
              <a:t>) (b) Bill-of-Materials Structure (</a:t>
            </a:r>
            <a:r>
              <a:rPr lang="en-US" sz="2800" i="1" dirty="0"/>
              <a:t>M:N</a:t>
            </a:r>
            <a:r>
              <a:rPr lang="en-US" sz="2800" dirty="0"/>
              <a:t>)</a:t>
            </a:r>
          </a:p>
        </p:txBody>
      </p:sp>
      <p:pic>
        <p:nvPicPr>
          <p:cNvPr id="6" name="Picture 5" descr="Part a shows Employee with Manages relationship and part b shows Bill of materials structure. &#10;Part a. Manages is shown as a one to many relationship between instances of the Employee entity type. Relationship Manages is shown next to a rectangular frame, which is behind the Employee entity type rectangle. Manages also has two split branches from its left side making connections to the Employee entity type rectangle, indicating one to many relationship. Employee entity has three following attributes. E m p, underscore, I D, Name, and Birthdate. E m p, underscore, I D is a required attribute. Employee has minimum criticality of zero in one direction many maximum cardinality in other direction.&#10;Part b. Bill of materials structure. Contains is shown as many to many relationship between instances of the Item entity type. Relationship Contains is shown next to a rectangular frame, which is behind the Item entity type rectangle. Item entity has three following attributes. Item, underscore, Number, Name, and Cost. Item, underscore, Number is a required attribute. Quantity attribute is associated with relationship Contains. Item has minimum criticality of zero in both directions. &#10;">
            <a:extLst>
              <a:ext uri="{FF2B5EF4-FFF2-40B4-BE49-F238E27FC236}">
                <a16:creationId xmlns:a16="http://schemas.microsoft.com/office/drawing/2014/main" id="{EBA20D63-DDE5-4CD3-B02F-A6C0AAA3A3F5}"/>
              </a:ext>
            </a:extLst>
          </p:cNvPr>
          <p:cNvPicPr>
            <a:picLocks noChangeAspect="1"/>
          </p:cNvPicPr>
          <p:nvPr/>
        </p:nvPicPr>
        <p:blipFill>
          <a:blip r:embed="rId2"/>
          <a:stretch>
            <a:fillRect/>
          </a:stretch>
        </p:blipFill>
        <p:spPr>
          <a:xfrm>
            <a:off x="2505277" y="1900239"/>
            <a:ext cx="4133446" cy="4352921"/>
          </a:xfrm>
          <a:prstGeom prst="rect">
            <a:avLst/>
          </a:prstGeom>
        </p:spPr>
      </p:pic>
    </p:spTree>
    <p:extLst>
      <p:ext uri="{BB962C8B-B14F-4D97-AF65-F5344CB8AC3E}">
        <p14:creationId xmlns:p14="http://schemas.microsoft.com/office/powerpoint/2010/main" val="32686524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06D4-67FA-4999-8F14-8843321DE613}"/>
              </a:ext>
            </a:extLst>
          </p:cNvPr>
          <p:cNvSpPr>
            <a:spLocks noGrp="1"/>
          </p:cNvSpPr>
          <p:nvPr>
            <p:ph type="title"/>
          </p:nvPr>
        </p:nvSpPr>
        <p:spPr>
          <a:xfrm>
            <a:off x="457200" y="215371"/>
            <a:ext cx="8229600" cy="1097279"/>
          </a:xfrm>
        </p:spPr>
        <p:txBody>
          <a:bodyPr/>
          <a:lstStyle/>
          <a:p>
            <a:r>
              <a:rPr lang="en-US" sz="3400" dirty="0"/>
              <a:t>E-R Diagrams to Relational Transformation</a:t>
            </a:r>
          </a:p>
        </p:txBody>
      </p:sp>
      <p:graphicFrame>
        <p:nvGraphicFramePr>
          <p:cNvPr id="4" name="Table 3">
            <a:extLst>
              <a:ext uri="{FF2B5EF4-FFF2-40B4-BE49-F238E27FC236}">
                <a16:creationId xmlns:a16="http://schemas.microsoft.com/office/drawing/2014/main" id="{F4DD217A-7BFB-4239-9146-4CDDBEC215A1}"/>
              </a:ext>
            </a:extLst>
          </p:cNvPr>
          <p:cNvGraphicFramePr>
            <a:graphicFrameLocks noGrp="1"/>
          </p:cNvGraphicFramePr>
          <p:nvPr>
            <p:extLst/>
          </p:nvPr>
        </p:nvGraphicFramePr>
        <p:xfrm>
          <a:off x="457200" y="1441244"/>
          <a:ext cx="8229600" cy="4759960"/>
        </p:xfrm>
        <a:graphic>
          <a:graphicData uri="http://schemas.openxmlformats.org/drawingml/2006/table">
            <a:tbl>
              <a:tblPr firstRow="1" bandRow="1">
                <a:tableStyleId>{2D5ABB26-0587-4C30-8999-92F81FD0307C}</a:tableStyleId>
              </a:tblPr>
              <a:tblGrid>
                <a:gridCol w="2064774">
                  <a:extLst>
                    <a:ext uri="{9D8B030D-6E8A-4147-A177-3AD203B41FA5}">
                      <a16:colId xmlns:a16="http://schemas.microsoft.com/office/drawing/2014/main" val="1799885683"/>
                    </a:ext>
                  </a:extLst>
                </a:gridCol>
                <a:gridCol w="6164826">
                  <a:extLst>
                    <a:ext uri="{9D8B030D-6E8A-4147-A177-3AD203B41FA5}">
                      <a16:colId xmlns:a16="http://schemas.microsoft.com/office/drawing/2014/main" val="129640908"/>
                    </a:ext>
                  </a:extLst>
                </a:gridCol>
              </a:tblGrid>
              <a:tr h="210574">
                <a:tc>
                  <a:txBody>
                    <a:bodyPr/>
                    <a:lstStyle/>
                    <a:p>
                      <a:r>
                        <a:rPr lang="en-US" sz="1200" b="1" dirty="0">
                          <a:latin typeface="+mn-lt"/>
                        </a:rPr>
                        <a:t>E-R 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latin typeface="+mn-lt"/>
                        </a:rPr>
                        <a:t>Relational Representation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64748"/>
                  </a:ext>
                </a:extLst>
              </a:tr>
              <a:tr h="370840">
                <a:tc>
                  <a:txBody>
                    <a:bodyPr/>
                    <a:lstStyle/>
                    <a:p>
                      <a:r>
                        <a:rPr lang="en-US" sz="1200" dirty="0">
                          <a:latin typeface="+mn-lt"/>
                        </a:rPr>
                        <a:t>Regular 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dirty="0">
                          <a:solidFill>
                            <a:schemeClr val="dk1"/>
                          </a:solidFill>
                          <a:latin typeface="+mn-lt"/>
                          <a:ea typeface="Arial"/>
                          <a:cs typeface="Arial"/>
                          <a:sym typeface="Arial"/>
                        </a:rPr>
                        <a:t>Create a relation with primary key and nonkey attributes.</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257756"/>
                  </a:ext>
                </a:extLst>
              </a:tr>
              <a:tr h="370840">
                <a:tc>
                  <a:txBody>
                    <a:bodyPr/>
                    <a:lstStyle/>
                    <a:p>
                      <a:r>
                        <a:rPr lang="en-US" sz="1200" dirty="0">
                          <a:latin typeface="+mn-lt"/>
                        </a:rPr>
                        <a:t>Weak 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dirty="0">
                          <a:solidFill>
                            <a:schemeClr val="dk1"/>
                          </a:solidFill>
                          <a:latin typeface="+mn-lt"/>
                          <a:ea typeface="Arial"/>
                          <a:cs typeface="Arial"/>
                          <a:sym typeface="Arial"/>
                        </a:rPr>
                        <a:t>Create a relation with a composite primary key (which includes the primary key of the entity on which this weak entity depends) and nonkey attributes.</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2591314"/>
                  </a:ext>
                </a:extLst>
              </a:tr>
              <a:tr h="370840">
                <a:tc>
                  <a:txBody>
                    <a:bodyPr/>
                    <a:lstStyle/>
                    <a:p>
                      <a:r>
                        <a:rPr lang="en-US" sz="1200" b="0" i="0" u="none" strike="noStrike" cap="none" baseline="0" dirty="0">
                          <a:solidFill>
                            <a:schemeClr val="dk1"/>
                          </a:solidFill>
                          <a:latin typeface="+mn-lt"/>
                          <a:ea typeface="Arial"/>
                          <a:cs typeface="Arial"/>
                          <a:sym typeface="Arial"/>
                        </a:rPr>
                        <a:t>Binary or unary 1:1 relationship</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dirty="0">
                          <a:solidFill>
                            <a:schemeClr val="dk1"/>
                          </a:solidFill>
                          <a:latin typeface="+mn-lt"/>
                          <a:ea typeface="Arial"/>
                          <a:cs typeface="Arial"/>
                          <a:sym typeface="Arial"/>
                        </a:rPr>
                        <a:t>Place the primary key of either entity in the relation for the other entity or do this for both entities.</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672787"/>
                  </a:ext>
                </a:extLst>
              </a:tr>
              <a:tr h="370840">
                <a:tc>
                  <a:txBody>
                    <a:bodyPr/>
                    <a:lstStyle/>
                    <a:p>
                      <a:r>
                        <a:rPr lang="en-US" sz="1200" b="0" i="0" u="none" strike="noStrike" cap="none" baseline="0" dirty="0">
                          <a:solidFill>
                            <a:schemeClr val="dk1"/>
                          </a:solidFill>
                          <a:latin typeface="+mn-lt"/>
                          <a:ea typeface="Arial"/>
                          <a:cs typeface="Arial"/>
                          <a:sym typeface="Arial"/>
                        </a:rPr>
                        <a:t>Binary 1:</a:t>
                      </a:r>
                      <a:r>
                        <a:rPr lang="en-US" sz="1200" b="0" i="1" u="none" strike="noStrike" cap="none" baseline="0" dirty="0">
                          <a:solidFill>
                            <a:schemeClr val="dk1"/>
                          </a:solidFill>
                          <a:latin typeface="+mn-lt"/>
                          <a:ea typeface="Arial"/>
                          <a:cs typeface="Arial"/>
                          <a:sym typeface="Arial"/>
                        </a:rPr>
                        <a:t>N </a:t>
                      </a:r>
                      <a:r>
                        <a:rPr lang="en-US" sz="1200" b="0" i="0" u="none" strike="noStrike" cap="none" baseline="0" dirty="0">
                          <a:solidFill>
                            <a:schemeClr val="dk1"/>
                          </a:solidFill>
                          <a:latin typeface="+mn-lt"/>
                          <a:ea typeface="Arial"/>
                          <a:cs typeface="Arial"/>
                          <a:sym typeface="Arial"/>
                        </a:rPr>
                        <a:t>relationship</a:t>
                      </a:r>
                      <a:endParaRPr lang="en-US" sz="12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dirty="0">
                          <a:solidFill>
                            <a:schemeClr val="dk1"/>
                          </a:solidFill>
                          <a:latin typeface="+mn-lt"/>
                          <a:ea typeface="Arial"/>
                          <a:cs typeface="Arial"/>
                          <a:sym typeface="Arial"/>
                        </a:rPr>
                        <a:t>Place the primary key of the entity on the one side of the relationship as a foreign key in the relation for the entity on the many side.</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693730"/>
                  </a:ext>
                </a:extLst>
              </a:tr>
              <a:tr h="370840">
                <a:tc>
                  <a:txBody>
                    <a:bodyPr/>
                    <a:lstStyle/>
                    <a:p>
                      <a:r>
                        <a:rPr lang="en-US" sz="1200" b="0" i="0" u="none" strike="noStrike" cap="none" baseline="0" dirty="0">
                          <a:solidFill>
                            <a:schemeClr val="dk1"/>
                          </a:solidFill>
                          <a:latin typeface="+mn-lt"/>
                          <a:ea typeface="Arial"/>
                          <a:cs typeface="Arial"/>
                          <a:sym typeface="Arial"/>
                        </a:rPr>
                        <a:t>Binary or unary </a:t>
                      </a:r>
                      <a:r>
                        <a:rPr lang="en-US" sz="1200" b="0" i="1" u="none" strike="noStrike" cap="none" baseline="0" dirty="0">
                          <a:solidFill>
                            <a:schemeClr val="dk1"/>
                          </a:solidFill>
                          <a:latin typeface="+mn-lt"/>
                          <a:ea typeface="Arial"/>
                          <a:cs typeface="Arial"/>
                          <a:sym typeface="Arial"/>
                        </a:rPr>
                        <a:t>M:N</a:t>
                      </a:r>
                    </a:p>
                    <a:p>
                      <a:r>
                        <a:rPr lang="en-US" sz="1200" b="0" i="0" u="none" strike="noStrike" cap="none" baseline="0" dirty="0">
                          <a:solidFill>
                            <a:schemeClr val="dk1"/>
                          </a:solidFill>
                          <a:latin typeface="+mn-lt"/>
                          <a:ea typeface="Arial"/>
                          <a:cs typeface="Arial"/>
                          <a:sym typeface="Arial"/>
                        </a:rPr>
                        <a:t>relationship or</a:t>
                      </a:r>
                    </a:p>
                    <a:p>
                      <a:r>
                        <a:rPr lang="en-US" sz="1200" b="0" i="0" u="none" strike="noStrike" cap="none" baseline="0" dirty="0">
                          <a:solidFill>
                            <a:schemeClr val="dk1"/>
                          </a:solidFill>
                          <a:latin typeface="+mn-lt"/>
                          <a:ea typeface="Arial"/>
                          <a:cs typeface="Arial"/>
                          <a:sym typeface="Arial"/>
                        </a:rPr>
                        <a:t>associative entity</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dirty="0">
                          <a:solidFill>
                            <a:schemeClr val="dk1"/>
                          </a:solidFill>
                          <a:latin typeface="+mn-lt"/>
                          <a:ea typeface="Arial"/>
                          <a:cs typeface="Arial"/>
                          <a:sym typeface="Arial"/>
                        </a:rPr>
                        <a:t>Create a relation with a composite primary key using the primary keys of the related entities, plus any nonkey attributes associative entity of the relationship or associative entity.</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843069"/>
                  </a:ext>
                </a:extLst>
              </a:tr>
              <a:tr h="370840">
                <a:tc>
                  <a:txBody>
                    <a:bodyPr/>
                    <a:lstStyle/>
                    <a:p>
                      <a:r>
                        <a:rPr lang="en-US" sz="1200" b="0" i="0" u="none" strike="noStrike" cap="none" baseline="0" dirty="0">
                          <a:solidFill>
                            <a:schemeClr val="dk1"/>
                          </a:solidFill>
                          <a:latin typeface="+mn-lt"/>
                          <a:ea typeface="Arial"/>
                          <a:cs typeface="Arial"/>
                          <a:sym typeface="Arial"/>
                        </a:rPr>
                        <a:t>Binary or unary </a:t>
                      </a:r>
                      <a:r>
                        <a:rPr lang="en-US" sz="1200" b="0" i="1" u="none" strike="noStrike" cap="none" baseline="0" dirty="0">
                          <a:solidFill>
                            <a:schemeClr val="dk1"/>
                          </a:solidFill>
                          <a:latin typeface="+mn-lt"/>
                          <a:ea typeface="Arial"/>
                          <a:cs typeface="Arial"/>
                          <a:sym typeface="Arial"/>
                        </a:rPr>
                        <a:t>M:N</a:t>
                      </a:r>
                    </a:p>
                    <a:p>
                      <a:r>
                        <a:rPr lang="en-US" sz="1200" b="0" i="0" u="none" strike="noStrike" cap="none" baseline="0" dirty="0">
                          <a:solidFill>
                            <a:schemeClr val="dk1"/>
                          </a:solidFill>
                          <a:latin typeface="+mn-lt"/>
                          <a:ea typeface="Arial"/>
                          <a:cs typeface="Arial"/>
                          <a:sym typeface="Arial"/>
                        </a:rPr>
                        <a:t>relationship or associative entity with additional key(s)</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dirty="0">
                          <a:solidFill>
                            <a:schemeClr val="dk1"/>
                          </a:solidFill>
                          <a:latin typeface="+mn-lt"/>
                          <a:ea typeface="Arial"/>
                          <a:cs typeface="Arial"/>
                          <a:sym typeface="Arial"/>
                        </a:rPr>
                        <a:t>Create a relation with a composite primary key using the primary keys of the related entities and additional primary key attributes associated with the relationship or associative entity, plus any nonkey attributes of the relationship or associative entity.</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7838840"/>
                  </a:ext>
                </a:extLst>
              </a:tr>
              <a:tr h="370840">
                <a:tc>
                  <a:txBody>
                    <a:bodyPr/>
                    <a:lstStyle/>
                    <a:p>
                      <a:r>
                        <a:rPr lang="en-US" sz="1200" b="0" i="0" u="none" strike="noStrike" cap="none" baseline="0" dirty="0">
                          <a:solidFill>
                            <a:schemeClr val="dk1"/>
                          </a:solidFill>
                          <a:latin typeface="+mn-lt"/>
                          <a:ea typeface="Arial"/>
                          <a:cs typeface="Arial"/>
                          <a:sym typeface="Arial"/>
                        </a:rPr>
                        <a:t>Binary or unary </a:t>
                      </a:r>
                      <a:r>
                        <a:rPr lang="en-US" sz="1200" b="0" i="1" u="none" strike="noStrike" cap="none" baseline="0" dirty="0">
                          <a:solidFill>
                            <a:schemeClr val="dk1"/>
                          </a:solidFill>
                          <a:latin typeface="+mn-lt"/>
                          <a:ea typeface="Arial"/>
                          <a:cs typeface="Arial"/>
                          <a:sym typeface="Arial"/>
                        </a:rPr>
                        <a:t>M:N</a:t>
                      </a:r>
                    </a:p>
                    <a:p>
                      <a:r>
                        <a:rPr lang="en-US" sz="1200" b="0" i="0" u="none" strike="noStrike" cap="none" baseline="0" dirty="0">
                          <a:solidFill>
                            <a:schemeClr val="dk1"/>
                          </a:solidFill>
                          <a:latin typeface="+mn-lt"/>
                          <a:ea typeface="Arial"/>
                          <a:cs typeface="Arial"/>
                          <a:sym typeface="Arial"/>
                        </a:rPr>
                        <a:t>relationship or associative entity with its own key</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dirty="0">
                          <a:solidFill>
                            <a:schemeClr val="dk1"/>
                          </a:solidFill>
                          <a:latin typeface="+mn-lt"/>
                          <a:ea typeface="Arial"/>
                          <a:cs typeface="Arial"/>
                          <a:sym typeface="Arial"/>
                        </a:rPr>
                        <a:t>Create a relation with the primary key associated with the relationship or associative entity, plus any nonkey attributes of the relationship or associative entity and the primary keys of the related entities (as foreign key attributes).</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034140"/>
                  </a:ext>
                </a:extLst>
              </a:tr>
              <a:tr h="370840">
                <a:tc>
                  <a:txBody>
                    <a:bodyPr/>
                    <a:lstStyle/>
                    <a:p>
                      <a:r>
                        <a:rPr lang="en-US" sz="1200" b="0" i="0" u="none" strike="noStrike" cap="none" baseline="0" dirty="0">
                          <a:solidFill>
                            <a:schemeClr val="dk1"/>
                          </a:solidFill>
                          <a:latin typeface="+mn-lt"/>
                          <a:ea typeface="Arial"/>
                          <a:cs typeface="Arial"/>
                          <a:sym typeface="Arial"/>
                        </a:rPr>
                        <a:t>Supertype/subtype</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u="none" strike="noStrike" cap="none" baseline="0" dirty="0">
                          <a:solidFill>
                            <a:schemeClr val="dk1"/>
                          </a:solidFill>
                          <a:latin typeface="+mn-lt"/>
                          <a:ea typeface="Arial"/>
                          <a:cs typeface="Arial"/>
                          <a:sym typeface="Arial"/>
                        </a:rPr>
                        <a:t>Create a relation for the superclass, which contains the primary relationship key and all nonkey attributes in common with all subclasses, plus create a separate relation for each subclass with the same primary key (with the same or local name) but with only the nonkey attributes related to that subclass.</a:t>
                      </a:r>
                      <a:endParaRPr lang="en-US" sz="1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6387995"/>
                  </a:ext>
                </a:extLst>
              </a:tr>
            </a:tbl>
          </a:graphicData>
        </a:graphic>
      </p:graphicFrame>
    </p:spTree>
    <p:extLst>
      <p:ext uri="{BB962C8B-B14F-4D97-AF65-F5344CB8AC3E}">
        <p14:creationId xmlns:p14="http://schemas.microsoft.com/office/powerpoint/2010/main" val="38539164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ea typeface="Verdana" panose="020B0604030504040204" pitchFamily="34" charset="0"/>
                <a:cs typeface="Calibri" panose="020F0502020204030204" pitchFamily="34" charset="0"/>
              </a:rPr>
              <a:t>Learning Objectives</a:t>
            </a:r>
            <a:endParaRPr lang="en-IN" dirty="0"/>
          </a:p>
        </p:txBody>
      </p:sp>
      <p:sp>
        <p:nvSpPr>
          <p:cNvPr id="20" name="Content Placeholder 19"/>
          <p:cNvSpPr>
            <a:spLocks noGrp="1"/>
          </p:cNvSpPr>
          <p:nvPr>
            <p:ph sz="quarter" idx="13"/>
          </p:nvPr>
        </p:nvSpPr>
        <p:spPr/>
        <p:txBody>
          <a:bodyPr/>
          <a:lstStyle/>
          <a:p>
            <a:pPr marL="432" indent="0">
              <a:buNone/>
            </a:pPr>
            <a:r>
              <a:rPr lang="en-US" sz="1800" b="1" dirty="0">
                <a:solidFill>
                  <a:srgbClr val="007FA3"/>
                </a:solidFill>
              </a:rPr>
              <a:t>5.1</a:t>
            </a:r>
            <a:r>
              <a:rPr lang="en-US" sz="1800" dirty="0"/>
              <a:t> Describe the database design process, its outcomes, and the relational database model</a:t>
            </a:r>
          </a:p>
          <a:p>
            <a:pPr marL="432" indent="0">
              <a:buNone/>
            </a:pPr>
            <a:r>
              <a:rPr lang="en-US" sz="1800" b="1" dirty="0">
                <a:solidFill>
                  <a:srgbClr val="007FA3"/>
                </a:solidFill>
              </a:rPr>
              <a:t>5.2</a:t>
            </a:r>
            <a:r>
              <a:rPr lang="en-US" sz="1800" b="1" dirty="0">
                <a:solidFill>
                  <a:schemeClr val="accent1"/>
                </a:solidFill>
              </a:rPr>
              <a:t> </a:t>
            </a:r>
            <a:r>
              <a:rPr lang="en-US" sz="1800" dirty="0"/>
              <a:t>Describe normalization and the rules for second and third normal form</a:t>
            </a:r>
          </a:p>
          <a:p>
            <a:pPr marL="432" indent="0">
              <a:buNone/>
            </a:pPr>
            <a:r>
              <a:rPr lang="en-US" sz="1800" b="1" dirty="0">
                <a:solidFill>
                  <a:srgbClr val="007FA3"/>
                </a:solidFill>
              </a:rPr>
              <a:t>5.3</a:t>
            </a:r>
            <a:r>
              <a:rPr lang="en-US" sz="1800" dirty="0"/>
              <a:t> Transform an entity-relationship (E-R) diagram into an equivalent set of well-structured (normalized) relations</a:t>
            </a:r>
          </a:p>
          <a:p>
            <a:pPr marL="432" indent="0">
              <a:buNone/>
            </a:pPr>
            <a:r>
              <a:rPr lang="en-US" sz="1800" b="1" dirty="0">
                <a:solidFill>
                  <a:srgbClr val="C00000"/>
                </a:solidFill>
              </a:rPr>
              <a:t>5.4 Merge normalized relations from separate user views into a consolidated set of well-structured relations</a:t>
            </a:r>
          </a:p>
          <a:p>
            <a:pPr marL="432" indent="0">
              <a:buNone/>
            </a:pPr>
            <a:r>
              <a:rPr lang="en-US" sz="1800" b="1" dirty="0">
                <a:solidFill>
                  <a:srgbClr val="007FA3"/>
                </a:solidFill>
              </a:rPr>
              <a:t>5.5</a:t>
            </a:r>
            <a:r>
              <a:rPr lang="en-US" sz="1800" b="1" dirty="0">
                <a:solidFill>
                  <a:schemeClr val="accent1"/>
                </a:solidFill>
              </a:rPr>
              <a:t> </a:t>
            </a:r>
            <a:r>
              <a:rPr lang="en-US" sz="1800" dirty="0"/>
              <a:t>Describe physical database design concepts</a:t>
            </a:r>
          </a:p>
        </p:txBody>
      </p:sp>
    </p:spTree>
    <p:extLst>
      <p:ext uri="{BB962C8B-B14F-4D97-AF65-F5344CB8AC3E}">
        <p14:creationId xmlns:p14="http://schemas.microsoft.com/office/powerpoint/2010/main" val="16798568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B0547-E678-44BE-8394-D8BCEDD7B946}"/>
              </a:ext>
            </a:extLst>
          </p:cNvPr>
          <p:cNvSpPr>
            <a:spLocks noGrp="1"/>
          </p:cNvSpPr>
          <p:nvPr>
            <p:ph type="title"/>
          </p:nvPr>
        </p:nvSpPr>
        <p:spPr/>
        <p:txBody>
          <a:bodyPr/>
          <a:lstStyle/>
          <a:p>
            <a:r>
              <a:rPr lang="en-US" dirty="0"/>
              <a:t>Merging Relations</a:t>
            </a:r>
          </a:p>
        </p:txBody>
      </p:sp>
      <p:sp>
        <p:nvSpPr>
          <p:cNvPr id="6" name="Content Placeholder 5">
            <a:extLst>
              <a:ext uri="{FF2B5EF4-FFF2-40B4-BE49-F238E27FC236}">
                <a16:creationId xmlns:a16="http://schemas.microsoft.com/office/drawing/2014/main" id="{129C7517-75E0-46B8-836A-13BF4866E019}"/>
              </a:ext>
            </a:extLst>
          </p:cNvPr>
          <p:cNvSpPr>
            <a:spLocks noGrp="1"/>
          </p:cNvSpPr>
          <p:nvPr>
            <p:ph sz="quarter" idx="14"/>
          </p:nvPr>
        </p:nvSpPr>
        <p:spPr>
          <a:xfrm>
            <a:off x="457200" y="1725714"/>
            <a:ext cx="8347587" cy="3923071"/>
          </a:xfrm>
        </p:spPr>
        <p:txBody>
          <a:bodyPr/>
          <a:lstStyle/>
          <a:p>
            <a:r>
              <a:rPr lang="en-US" sz="2200" dirty="0"/>
              <a:t>Merging relations</a:t>
            </a:r>
          </a:p>
          <a:p>
            <a:pPr lvl="1"/>
            <a:r>
              <a:rPr lang="en-US" sz="2200" dirty="0"/>
              <a:t>Is the last step in the logical database design</a:t>
            </a:r>
          </a:p>
          <a:p>
            <a:pPr lvl="1"/>
            <a:r>
              <a:rPr lang="en-US" sz="2200" dirty="0"/>
              <a:t>Purpose is to remove redundant relations</a:t>
            </a:r>
          </a:p>
          <a:p>
            <a:pPr lvl="1"/>
            <a:r>
              <a:rPr lang="en-US" sz="2200" dirty="0"/>
              <a:t>Example when given two relations:</a:t>
            </a:r>
          </a:p>
          <a:p>
            <a:pPr lvl="2"/>
            <a:r>
              <a:rPr lang="en-US" sz="2200" dirty="0"/>
              <a:t>EMPLOYEE1(Emp_ID,Name,Address,Phone)</a:t>
            </a:r>
          </a:p>
          <a:p>
            <a:pPr lvl="2"/>
            <a:r>
              <a:rPr lang="en-US" sz="2200" dirty="0"/>
              <a:t>EMPLOYEE2(Emp_ID,Name,Address,Jobcode,Number_of_Years)</a:t>
            </a:r>
          </a:p>
          <a:p>
            <a:pPr lvl="1"/>
            <a:r>
              <a:rPr lang="en-US" sz="2200" dirty="0"/>
              <a:t>They can be merged together:</a:t>
            </a:r>
          </a:p>
          <a:p>
            <a:pPr lvl="2"/>
            <a:r>
              <a:rPr lang="en-US" sz="2200" dirty="0"/>
              <a:t>EMPLOYEE(Emp_ID,Name,Address,Phone,Jobcode,Number_of_Years)</a:t>
            </a:r>
          </a:p>
        </p:txBody>
      </p:sp>
    </p:spTree>
    <p:extLst>
      <p:ext uri="{BB962C8B-B14F-4D97-AF65-F5344CB8AC3E}">
        <p14:creationId xmlns:p14="http://schemas.microsoft.com/office/powerpoint/2010/main" val="9923588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B0547-E678-44BE-8394-D8BCEDD7B946}"/>
              </a:ext>
            </a:extLst>
          </p:cNvPr>
          <p:cNvSpPr>
            <a:spLocks noGrp="1"/>
          </p:cNvSpPr>
          <p:nvPr>
            <p:ph type="title"/>
          </p:nvPr>
        </p:nvSpPr>
        <p:spPr/>
        <p:txBody>
          <a:bodyPr/>
          <a:lstStyle/>
          <a:p>
            <a:r>
              <a:rPr lang="en-US" dirty="0"/>
              <a:t>View Integration Problems </a:t>
            </a:r>
            <a:r>
              <a:rPr lang="en-US" sz="2000" b="0" dirty="0"/>
              <a:t>(1 of 4)</a:t>
            </a:r>
            <a:endParaRPr lang="en-US" b="0" dirty="0"/>
          </a:p>
        </p:txBody>
      </p:sp>
      <p:sp>
        <p:nvSpPr>
          <p:cNvPr id="6" name="Content Placeholder 5">
            <a:extLst>
              <a:ext uri="{FF2B5EF4-FFF2-40B4-BE49-F238E27FC236}">
                <a16:creationId xmlns:a16="http://schemas.microsoft.com/office/drawing/2014/main" id="{129C7517-75E0-46B8-836A-13BF4866E019}"/>
              </a:ext>
            </a:extLst>
          </p:cNvPr>
          <p:cNvSpPr>
            <a:spLocks noGrp="1"/>
          </p:cNvSpPr>
          <p:nvPr>
            <p:ph sz="quarter" idx="14"/>
          </p:nvPr>
        </p:nvSpPr>
        <p:spPr>
          <a:xfrm>
            <a:off x="457200" y="1706862"/>
            <a:ext cx="8229600" cy="3598606"/>
          </a:xfrm>
        </p:spPr>
        <p:txBody>
          <a:bodyPr/>
          <a:lstStyle/>
          <a:p>
            <a:pPr eaLnBrk="1" hangingPunct="1"/>
            <a:r>
              <a:rPr lang="en-US" altLang="en-US" sz="2200" dirty="0"/>
              <a:t>Must understand the meaning of the data and be prepared to resolve any problems that arise in the process</a:t>
            </a:r>
          </a:p>
          <a:p>
            <a:pPr eaLnBrk="1" hangingPunct="1"/>
            <a:r>
              <a:rPr lang="en-US" altLang="en-US" sz="2200" b="1" dirty="0">
                <a:solidFill>
                  <a:schemeClr val="tx1"/>
                </a:solidFill>
              </a:rPr>
              <a:t>Synonym</a:t>
            </a:r>
            <a:r>
              <a:rPr lang="en-US" altLang="en-US" sz="2200" b="1" dirty="0"/>
              <a:t> </a:t>
            </a:r>
            <a:r>
              <a:rPr lang="en-US" altLang="en-US" sz="2200" dirty="0"/>
              <a:t>– two different names used for the same attribute</a:t>
            </a:r>
          </a:p>
          <a:p>
            <a:pPr lvl="1" eaLnBrk="1" hangingPunct="1"/>
            <a:r>
              <a:rPr lang="en-US" altLang="en-US" sz="2200" dirty="0"/>
              <a:t>When merging, get agreement from users on a single, standard name</a:t>
            </a:r>
          </a:p>
          <a:p>
            <a:pPr lvl="1"/>
            <a:r>
              <a:rPr lang="en-US" altLang="en-US" sz="2200" dirty="0"/>
              <a:t>Example of two relations with synonym primary keys (representing S</a:t>
            </a:r>
            <a:r>
              <a:rPr lang="en-US" altLang="en-US" sz="100" dirty="0"/>
              <a:t> </a:t>
            </a:r>
            <a:r>
              <a:rPr lang="en-US" altLang="en-US" sz="2200" dirty="0"/>
              <a:t>S</a:t>
            </a:r>
            <a:r>
              <a:rPr lang="en-US" altLang="en-US" sz="100" dirty="0"/>
              <a:t> </a:t>
            </a:r>
            <a:r>
              <a:rPr lang="en-US" altLang="en-US" sz="2200" dirty="0"/>
              <a:t>N numbers) of different names:</a:t>
            </a:r>
          </a:p>
          <a:p>
            <a:pPr lvl="2"/>
            <a:r>
              <a:rPr lang="en-US" sz="2200" dirty="0"/>
              <a:t>STUDENT1(Student_ID,Name)</a:t>
            </a:r>
          </a:p>
          <a:p>
            <a:pPr lvl="2"/>
            <a:r>
              <a:rPr lang="en-US" sz="2200" dirty="0"/>
              <a:t>STUDENT2(Matriculation_Number,Name,Address)</a:t>
            </a:r>
            <a:endParaRPr lang="en-US" altLang="en-US" sz="2200" dirty="0"/>
          </a:p>
        </p:txBody>
      </p:sp>
    </p:spTree>
    <p:extLst>
      <p:ext uri="{BB962C8B-B14F-4D97-AF65-F5344CB8AC3E}">
        <p14:creationId xmlns:p14="http://schemas.microsoft.com/office/powerpoint/2010/main" val="959003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B0547-E678-44BE-8394-D8BCEDD7B946}"/>
              </a:ext>
            </a:extLst>
          </p:cNvPr>
          <p:cNvSpPr>
            <a:spLocks noGrp="1"/>
          </p:cNvSpPr>
          <p:nvPr>
            <p:ph type="title"/>
          </p:nvPr>
        </p:nvSpPr>
        <p:spPr/>
        <p:txBody>
          <a:bodyPr/>
          <a:lstStyle/>
          <a:p>
            <a:r>
              <a:rPr lang="en-US" dirty="0"/>
              <a:t>View Integration Problems </a:t>
            </a:r>
            <a:r>
              <a:rPr lang="en-US" sz="2000" b="0" dirty="0"/>
              <a:t>(2 of 4)</a:t>
            </a:r>
            <a:endParaRPr lang="en-US" b="0" dirty="0"/>
          </a:p>
        </p:txBody>
      </p:sp>
      <p:sp>
        <p:nvSpPr>
          <p:cNvPr id="6" name="Content Placeholder 5">
            <a:extLst>
              <a:ext uri="{FF2B5EF4-FFF2-40B4-BE49-F238E27FC236}">
                <a16:creationId xmlns:a16="http://schemas.microsoft.com/office/drawing/2014/main" id="{129C7517-75E0-46B8-836A-13BF4866E019}"/>
              </a:ext>
            </a:extLst>
          </p:cNvPr>
          <p:cNvSpPr>
            <a:spLocks noGrp="1"/>
          </p:cNvSpPr>
          <p:nvPr>
            <p:ph sz="quarter" idx="14"/>
          </p:nvPr>
        </p:nvSpPr>
        <p:spPr>
          <a:xfrm>
            <a:off x="457200" y="1629697"/>
            <a:ext cx="8229600" cy="3598606"/>
          </a:xfrm>
        </p:spPr>
        <p:txBody>
          <a:bodyPr/>
          <a:lstStyle/>
          <a:p>
            <a:r>
              <a:rPr lang="en-US" sz="2200" b="1" dirty="0">
                <a:solidFill>
                  <a:schemeClr val="tx1"/>
                </a:solidFill>
              </a:rPr>
              <a:t>Homonym</a:t>
            </a:r>
            <a:r>
              <a:rPr lang="en-US" sz="2200" b="1" dirty="0"/>
              <a:t> – </a:t>
            </a:r>
            <a:r>
              <a:rPr lang="en-US" sz="2200" dirty="0"/>
              <a:t>single attribute name that is used for two or more different attributes</a:t>
            </a:r>
          </a:p>
          <a:p>
            <a:pPr lvl="1"/>
            <a:r>
              <a:rPr lang="en-US" sz="2200" dirty="0"/>
              <a:t>Resolved by creating a new descriptive name</a:t>
            </a:r>
          </a:p>
          <a:p>
            <a:pPr lvl="1"/>
            <a:r>
              <a:rPr lang="en-US" sz="2200" dirty="0"/>
              <a:t>Example: home address v</a:t>
            </a:r>
            <a:r>
              <a:rPr lang="en-US" sz="100" dirty="0">
                <a:solidFill>
                  <a:schemeClr val="bg1"/>
                </a:solidFill>
              </a:rPr>
              <a:t>ersu</a:t>
            </a:r>
            <a:r>
              <a:rPr lang="en-US" sz="2200" dirty="0"/>
              <a:t>s local address?</a:t>
            </a:r>
          </a:p>
          <a:p>
            <a:pPr lvl="2"/>
            <a:r>
              <a:rPr lang="en-US" sz="2200" dirty="0"/>
              <a:t>STUDENT1(Student_ID,Name,Address)</a:t>
            </a:r>
          </a:p>
          <a:p>
            <a:pPr lvl="2"/>
            <a:r>
              <a:rPr lang="en-US" sz="2200" dirty="0"/>
              <a:t>STUDENT2(Student_ID,Name,Phone_Number,Address)</a:t>
            </a:r>
          </a:p>
        </p:txBody>
      </p:sp>
    </p:spTree>
    <p:extLst>
      <p:ext uri="{BB962C8B-B14F-4D97-AF65-F5344CB8AC3E}">
        <p14:creationId xmlns:p14="http://schemas.microsoft.com/office/powerpoint/2010/main" val="13051291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B0547-E678-44BE-8394-D8BCEDD7B946}"/>
              </a:ext>
            </a:extLst>
          </p:cNvPr>
          <p:cNvSpPr>
            <a:spLocks noGrp="1"/>
          </p:cNvSpPr>
          <p:nvPr>
            <p:ph type="title"/>
          </p:nvPr>
        </p:nvSpPr>
        <p:spPr/>
        <p:txBody>
          <a:bodyPr/>
          <a:lstStyle/>
          <a:p>
            <a:r>
              <a:rPr lang="en-US" dirty="0"/>
              <a:t>View Integration Problems </a:t>
            </a:r>
            <a:r>
              <a:rPr lang="en-US" sz="2000" b="0" dirty="0"/>
              <a:t>(3 of 4)</a:t>
            </a:r>
            <a:endParaRPr lang="en-US" b="0" dirty="0"/>
          </a:p>
        </p:txBody>
      </p:sp>
      <p:sp>
        <p:nvSpPr>
          <p:cNvPr id="6" name="Content Placeholder 5">
            <a:extLst>
              <a:ext uri="{FF2B5EF4-FFF2-40B4-BE49-F238E27FC236}">
                <a16:creationId xmlns:a16="http://schemas.microsoft.com/office/drawing/2014/main" id="{129C7517-75E0-46B8-836A-13BF4866E019}"/>
              </a:ext>
            </a:extLst>
          </p:cNvPr>
          <p:cNvSpPr>
            <a:spLocks noGrp="1"/>
          </p:cNvSpPr>
          <p:nvPr>
            <p:ph sz="quarter" idx="14"/>
          </p:nvPr>
        </p:nvSpPr>
        <p:spPr>
          <a:xfrm>
            <a:off x="457200" y="1678581"/>
            <a:ext cx="8229600" cy="4100050"/>
          </a:xfrm>
        </p:spPr>
        <p:txBody>
          <a:bodyPr/>
          <a:lstStyle/>
          <a:p>
            <a:r>
              <a:rPr lang="en-US" sz="2000" b="1" dirty="0"/>
              <a:t>Dependencies between nonkeys </a:t>
            </a:r>
            <a:r>
              <a:rPr lang="en-US" sz="2000" dirty="0"/>
              <a:t>occurs when two 3N</a:t>
            </a:r>
            <a:r>
              <a:rPr lang="en-US" sz="100" dirty="0"/>
              <a:t> </a:t>
            </a:r>
            <a:r>
              <a:rPr lang="en-US" sz="2000" dirty="0"/>
              <a:t>F relations are merged to form a single relation such as:</a:t>
            </a:r>
          </a:p>
          <a:p>
            <a:pPr lvl="1"/>
            <a:r>
              <a:rPr lang="en-US" sz="2000" dirty="0"/>
              <a:t>STUDENT1(Student_ID,Major)</a:t>
            </a:r>
          </a:p>
          <a:p>
            <a:pPr lvl="1"/>
            <a:r>
              <a:rPr lang="en-US" sz="2000" dirty="0"/>
              <a:t>STUDENT2(Student_ID,Adviser)</a:t>
            </a:r>
          </a:p>
          <a:p>
            <a:pPr lvl="1"/>
            <a:r>
              <a:rPr lang="en-US" sz="2000" dirty="0"/>
              <a:t>Since both have the same primary key they can be merged as follows:</a:t>
            </a:r>
          </a:p>
          <a:p>
            <a:pPr lvl="2"/>
            <a:r>
              <a:rPr lang="en-US" sz="2000" dirty="0"/>
              <a:t>STUDENT(Student_ID,Major,Adviser)</a:t>
            </a:r>
          </a:p>
          <a:p>
            <a:r>
              <a:rPr lang="en-US" sz="2000" dirty="0"/>
              <a:t>If a transitive dependency exists such as Major </a:t>
            </a:r>
            <a:r>
              <a:rPr lang="en-US" sz="2000" dirty="0">
                <a:cs typeface="Arial" panose="020B0604020202020204" pitchFamily="34" charset="0"/>
                <a:sym typeface="Wingdings" panose="05000000000000000000" pitchFamily="2" charset="2"/>
              </a:rPr>
              <a:t>→</a:t>
            </a:r>
            <a:r>
              <a:rPr lang="en-US" sz="2000" dirty="0">
                <a:sym typeface="Wingdings" panose="05000000000000000000" pitchFamily="2" charset="2"/>
              </a:rPr>
              <a:t> Advisor</a:t>
            </a:r>
            <a:endParaRPr lang="en-US" sz="2000" dirty="0"/>
          </a:p>
          <a:p>
            <a:pPr lvl="1"/>
            <a:r>
              <a:rPr lang="en-US" sz="2000" dirty="0"/>
              <a:t>You need to </a:t>
            </a:r>
            <a:r>
              <a:rPr lang="en-US" sz="2000" b="1" dirty="0"/>
              <a:t>normalize</a:t>
            </a:r>
            <a:r>
              <a:rPr lang="en-US" sz="2000" dirty="0"/>
              <a:t> to remove the transitive dependency</a:t>
            </a:r>
          </a:p>
          <a:p>
            <a:pPr lvl="2"/>
            <a:r>
              <a:rPr lang="en-US" sz="2000" dirty="0"/>
              <a:t>STUDENT(Student_ID,Major)</a:t>
            </a:r>
          </a:p>
          <a:p>
            <a:pPr lvl="2"/>
            <a:r>
              <a:rPr lang="en-US" sz="2000" dirty="0"/>
              <a:t>MAJOR ADVISER(Major,Adviser)</a:t>
            </a:r>
          </a:p>
        </p:txBody>
      </p:sp>
    </p:spTree>
    <p:extLst>
      <p:ext uri="{BB962C8B-B14F-4D97-AF65-F5344CB8AC3E}">
        <p14:creationId xmlns:p14="http://schemas.microsoft.com/office/powerpoint/2010/main" val="28668459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B0547-E678-44BE-8394-D8BCEDD7B946}"/>
              </a:ext>
            </a:extLst>
          </p:cNvPr>
          <p:cNvSpPr>
            <a:spLocks noGrp="1"/>
          </p:cNvSpPr>
          <p:nvPr>
            <p:ph type="title"/>
          </p:nvPr>
        </p:nvSpPr>
        <p:spPr/>
        <p:txBody>
          <a:bodyPr/>
          <a:lstStyle/>
          <a:p>
            <a:r>
              <a:rPr lang="en-US" dirty="0"/>
              <a:t>View Integration Problems </a:t>
            </a:r>
            <a:r>
              <a:rPr lang="en-US" sz="2000" b="0" dirty="0"/>
              <a:t>(4 of 4)</a:t>
            </a:r>
            <a:endParaRPr lang="en-US" b="0" dirty="0"/>
          </a:p>
        </p:txBody>
      </p:sp>
      <p:sp>
        <p:nvSpPr>
          <p:cNvPr id="6" name="Content Placeholder 5">
            <a:extLst>
              <a:ext uri="{FF2B5EF4-FFF2-40B4-BE49-F238E27FC236}">
                <a16:creationId xmlns:a16="http://schemas.microsoft.com/office/drawing/2014/main" id="{129C7517-75E0-46B8-836A-13BF4866E019}"/>
              </a:ext>
            </a:extLst>
          </p:cNvPr>
          <p:cNvSpPr>
            <a:spLocks noGrp="1"/>
          </p:cNvSpPr>
          <p:nvPr>
            <p:ph sz="quarter" idx="14"/>
          </p:nvPr>
        </p:nvSpPr>
        <p:spPr>
          <a:xfrm>
            <a:off x="457200" y="1716288"/>
            <a:ext cx="8229600" cy="3893573"/>
          </a:xfrm>
        </p:spPr>
        <p:txBody>
          <a:bodyPr/>
          <a:lstStyle/>
          <a:p>
            <a:r>
              <a:rPr lang="en-US" sz="2000" b="1" dirty="0"/>
              <a:t>Class/Subclass </a:t>
            </a:r>
            <a:r>
              <a:rPr lang="en-US" sz="2000" dirty="0"/>
              <a:t>relationships may be hidden in user views or relations. Consider the following:</a:t>
            </a:r>
          </a:p>
          <a:p>
            <a:pPr lvl="1"/>
            <a:r>
              <a:rPr lang="en-US" sz="2000" dirty="0"/>
              <a:t>PATIENT1(Patient_ID,Name,Address,Date_Treated)</a:t>
            </a:r>
          </a:p>
          <a:p>
            <a:pPr lvl="1"/>
            <a:r>
              <a:rPr lang="en-US" sz="2000" dirty="0"/>
              <a:t>PATIENT2(Patient_ID,Room_Number)</a:t>
            </a:r>
          </a:p>
          <a:p>
            <a:r>
              <a:rPr lang="en-US" sz="2000" dirty="0"/>
              <a:t>What if PATIENT can refer to both inpatient and outpatient? Then what?</a:t>
            </a:r>
          </a:p>
          <a:p>
            <a:r>
              <a:rPr lang="en-US" sz="2000" dirty="0"/>
              <a:t>The answer? Convert it to a Supertype/Subtype!</a:t>
            </a:r>
          </a:p>
          <a:p>
            <a:pPr lvl="1"/>
            <a:r>
              <a:rPr lang="en-US" sz="2000" dirty="0"/>
              <a:t>PATIENT(Patient_ID,Name,Address)</a:t>
            </a:r>
          </a:p>
          <a:p>
            <a:pPr lvl="1"/>
            <a:r>
              <a:rPr lang="en-US" sz="2000" dirty="0"/>
              <a:t>INPATIENT(Patient_ID,Room_Number)</a:t>
            </a:r>
          </a:p>
          <a:p>
            <a:pPr lvl="1"/>
            <a:r>
              <a:rPr lang="en-US" sz="2000" dirty="0"/>
              <a:t>OUTPATIENT(Patient_ID,Date_Treated)</a:t>
            </a:r>
          </a:p>
        </p:txBody>
      </p:sp>
    </p:spTree>
    <p:extLst>
      <p:ext uri="{BB962C8B-B14F-4D97-AF65-F5344CB8AC3E}">
        <p14:creationId xmlns:p14="http://schemas.microsoft.com/office/powerpoint/2010/main" val="298221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F9A8-5743-4BD5-A779-0DF55A2F3197}"/>
              </a:ext>
            </a:extLst>
          </p:cNvPr>
          <p:cNvSpPr>
            <a:spLocks noGrp="1"/>
          </p:cNvSpPr>
          <p:nvPr>
            <p:ph type="title"/>
          </p:nvPr>
        </p:nvSpPr>
        <p:spPr/>
        <p:txBody>
          <a:bodyPr/>
          <a:lstStyle/>
          <a:p>
            <a:r>
              <a:rPr lang="en-IN" sz="3400" dirty="0"/>
              <a:t>Figure 1-7: Heart of Systems Development</a:t>
            </a:r>
          </a:p>
        </p:txBody>
      </p:sp>
      <p:pic>
        <p:nvPicPr>
          <p:cNvPr id="4" name="Picture 3" descr="The heart of systems development within S D L C diagram is represented by a shaded region, which encompasses analysis, design, and partially implementation phases to indicate combination of their respective activities into a single process. A systems development life cycle consists of the five following phases starting at the top. Planning, analysis, design, implementation, and maintenance. Arrows indicate transitions between these phases. Two arrows in opposite directions are shown between analysis and design phases. ">
            <a:extLst>
              <a:ext uri="{FF2B5EF4-FFF2-40B4-BE49-F238E27FC236}">
                <a16:creationId xmlns:a16="http://schemas.microsoft.com/office/drawing/2014/main" id="{94E97E5F-0447-430F-9F66-A713A765D837}"/>
              </a:ext>
            </a:extLst>
          </p:cNvPr>
          <p:cNvPicPr>
            <a:picLocks noChangeAspect="1"/>
          </p:cNvPicPr>
          <p:nvPr/>
        </p:nvPicPr>
        <p:blipFill>
          <a:blip r:embed="rId2"/>
          <a:stretch>
            <a:fillRect/>
          </a:stretch>
        </p:blipFill>
        <p:spPr>
          <a:xfrm>
            <a:off x="2200450" y="2026697"/>
            <a:ext cx="4743099" cy="3822523"/>
          </a:xfrm>
          <a:prstGeom prst="rect">
            <a:avLst/>
          </a:prstGeom>
        </p:spPr>
      </p:pic>
    </p:spTree>
    <p:extLst>
      <p:ext uri="{BB962C8B-B14F-4D97-AF65-F5344CB8AC3E}">
        <p14:creationId xmlns:p14="http://schemas.microsoft.com/office/powerpoint/2010/main" val="10162177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31B8-0E83-44F9-9B1F-8D4AB7E12C7F}"/>
              </a:ext>
            </a:extLst>
          </p:cNvPr>
          <p:cNvSpPr>
            <a:spLocks noGrp="1"/>
          </p:cNvSpPr>
          <p:nvPr>
            <p:ph type="title"/>
          </p:nvPr>
        </p:nvSpPr>
        <p:spPr>
          <a:xfrm>
            <a:off x="457200" y="215371"/>
            <a:ext cx="8229600" cy="1340955"/>
          </a:xfrm>
        </p:spPr>
        <p:txBody>
          <a:bodyPr/>
          <a:lstStyle/>
          <a:p>
            <a:r>
              <a:rPr lang="pt-BR" sz="2800" dirty="0"/>
              <a:t>E-R Diagram Corresponding to Normalized </a:t>
            </a:r>
            <a:r>
              <a:rPr lang="en-US" sz="2800" dirty="0"/>
              <a:t>Relations of Hoosier Burger’s Inventory Control System</a:t>
            </a:r>
          </a:p>
        </p:txBody>
      </p:sp>
      <p:pic>
        <p:nvPicPr>
          <p:cNvPr id="5" name="Picture 4" descr="The diagram consists of seven following entities. Sale, Item Sale, Product, Invoice, Invoice Item, Invoice Inventory Item, and Vendor. Recipe is an associative entity. The relationships between entities are as follows. Sale sells Item Sale. Sells is one to many relationship between Sale and Item Sale.  Item Sale orders Product. Orders is many to one relationship between Item Sale and Product.  Product entity has one to many relationships with Recipe associative entity. Recipe associative entity has many to one relationships with Inventory Item entity. Invoice includes Invoice Item. Invoice entity has one to many relationship with Invoice Item entity. Invoice Item received on Inventory Item. Invoice Item entity has many to one relationship with Inventory Item entity. Invoice entity has many to one relationship with Vendor entity. Sale entity has two following attributes. Receipt, underscore, Number, and Sale, underscore, Date. Receipt, underscore, Number is a required attribute. Item Sale entity has one following attribute. Quantity, underscore, Sold. Product has two following attributes. Product, underscore, I D, and Product, underscore, Description. Product, underscore, I D is a required attribute. Associative entity Recipe has one following attribute. Quantity, underscore, Used. Inventory, underscore, Item entity has five following attributes. Item, underscore, number, Item, underscore, Description, Quantity, underscore, in, underscore, Stock, Type, underscore, of, underscore, Item, and Minimum, underscore, Order, underscore, Quantity. Item, underscore, Number is a required attribute. Invoice, underscore, Item entity has one following attribute. Quantity, underscore, Added. Invoice entity has four following attributes. Invoice, underscore, Number, Vendor, underscore, I D, Invoice, underscore, Date, and Paid, question mark. Invoice, underscore, Number and Vendor, underscore, I D are required attributes. Vendor has two following attributes. Vendor, underscore, I D and Vendor, underscore, Name. Vendor, underscore, I D is a required attribute. Sale has a many maximum cardinality and Item, underscore, Sale, has minimum cardinality of one. Item, underscore, Sale, has minimum cardinality of zero and Product has many maximum cardinality. Associative entity Recipe has minimum cardinality of one in both directions. Inventory Item has many maximum cardinality and Invoice, underscore, Item, has minimum cardinality of zero. Invoice, underscore, Item, has minimum cardinality of one and Invoice has many maximum cardinality. Invoice, has minimum cardinality of one and Vendor has many maximum cardinality. ">
            <a:extLst>
              <a:ext uri="{FF2B5EF4-FFF2-40B4-BE49-F238E27FC236}">
                <a16:creationId xmlns:a16="http://schemas.microsoft.com/office/drawing/2014/main" id="{40A8049E-92CF-4C91-9BEE-B59298C01930}"/>
              </a:ext>
            </a:extLst>
          </p:cNvPr>
          <p:cNvPicPr>
            <a:picLocks noChangeAspect="1"/>
          </p:cNvPicPr>
          <p:nvPr/>
        </p:nvPicPr>
        <p:blipFill>
          <a:blip r:embed="rId2"/>
          <a:stretch>
            <a:fillRect/>
          </a:stretch>
        </p:blipFill>
        <p:spPr>
          <a:xfrm>
            <a:off x="2121195" y="1820060"/>
            <a:ext cx="4901609" cy="4279763"/>
          </a:xfrm>
          <a:prstGeom prst="rect">
            <a:avLst/>
          </a:prstGeom>
        </p:spPr>
      </p:pic>
    </p:spTree>
    <p:extLst>
      <p:ext uri="{BB962C8B-B14F-4D97-AF65-F5344CB8AC3E}">
        <p14:creationId xmlns:p14="http://schemas.microsoft.com/office/powerpoint/2010/main" val="29248411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sz="3400" dirty="0"/>
              <a:t>Final Normalized Relations for Hoosier Burger</a:t>
            </a:r>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666567"/>
            <a:ext cx="8229600" cy="3524865"/>
          </a:xfrm>
        </p:spPr>
        <p:txBody>
          <a:bodyPr/>
          <a:lstStyle/>
          <a:p>
            <a:pPr marL="101600" indent="0">
              <a:spcBef>
                <a:spcPts val="0"/>
              </a:spcBef>
              <a:buNone/>
            </a:pPr>
            <a:r>
              <a:rPr lang="en-US" sz="2000" dirty="0"/>
              <a:t>Final normalized relations for Hoosier Burger:</a:t>
            </a:r>
          </a:p>
          <a:p>
            <a:pPr marL="588518" lvl="1" indent="0">
              <a:spcBef>
                <a:spcPts val="0"/>
              </a:spcBef>
              <a:buNone/>
            </a:pPr>
            <a:r>
              <a:rPr lang="en-US" sz="2000" dirty="0"/>
              <a:t>SALE(Receipt_Number,Sale_Date)</a:t>
            </a:r>
          </a:p>
          <a:p>
            <a:pPr marL="588518" lvl="1" indent="0">
              <a:spcBef>
                <a:spcPts val="0"/>
              </a:spcBef>
              <a:buNone/>
            </a:pPr>
            <a:r>
              <a:rPr lang="en-US" sz="2000" dirty="0"/>
              <a:t>PRODUCT(Product_ID,Product_Description)</a:t>
            </a:r>
          </a:p>
          <a:p>
            <a:pPr marL="588518" lvl="1" indent="0">
              <a:spcBef>
                <a:spcPts val="0"/>
              </a:spcBef>
              <a:buNone/>
            </a:pPr>
            <a:r>
              <a:rPr lang="en-US" sz="2000" dirty="0"/>
              <a:t>INVOICE(Vendor_ID,Invoice_Number,Invoice_Date,Paid?)</a:t>
            </a:r>
          </a:p>
          <a:p>
            <a:pPr marL="588518" lvl="1" indent="0">
              <a:spcBef>
                <a:spcPts val="0"/>
              </a:spcBef>
              <a:buNone/>
            </a:pPr>
            <a:r>
              <a:rPr lang="en-US" sz="2000" dirty="0"/>
              <a:t>INVENTORY ITEM(</a:t>
            </a:r>
            <a:r>
              <a:rPr lang="en-US" sz="2000" dirty="0" err="1"/>
              <a:t>Item_Number,Item_Description,Quantity_in</a:t>
            </a:r>
            <a:r>
              <a:rPr lang="en-US" sz="2000" dirty="0"/>
              <a:t>_ Stock,Minimum_Order_Quantity,Type_of_Item)</a:t>
            </a:r>
          </a:p>
          <a:p>
            <a:pPr marL="588518" lvl="1" indent="0">
              <a:spcBef>
                <a:spcPts val="0"/>
              </a:spcBef>
              <a:buNone/>
            </a:pPr>
            <a:r>
              <a:rPr lang="en-US" sz="2000" dirty="0"/>
              <a:t>ITEM SALE(Receipt_Number,Product_ID,Quantity_Sold)</a:t>
            </a:r>
          </a:p>
          <a:p>
            <a:pPr marL="588518" lvl="1" indent="0">
              <a:spcBef>
                <a:spcPts val="0"/>
              </a:spcBef>
              <a:buNone/>
            </a:pPr>
            <a:r>
              <a:rPr lang="en-US" sz="2000" dirty="0"/>
              <a:t>INVOICE ITEM(Vendor_ID,Invoice_Number,Item_Number,Quantity_Added)</a:t>
            </a:r>
          </a:p>
          <a:p>
            <a:pPr marL="588518" lvl="1" indent="0">
              <a:spcBef>
                <a:spcPts val="0"/>
              </a:spcBef>
              <a:buNone/>
            </a:pPr>
            <a:r>
              <a:rPr lang="en-US" sz="2000" dirty="0"/>
              <a:t>RECIPE(Product_ID,Item_Number,Quantity_Used)</a:t>
            </a:r>
          </a:p>
          <a:p>
            <a:pPr marL="588518" lvl="1" indent="0">
              <a:spcBef>
                <a:spcPts val="0"/>
              </a:spcBef>
              <a:buNone/>
            </a:pPr>
            <a:r>
              <a:rPr lang="en-US" sz="2000" dirty="0"/>
              <a:t>VENDOR(</a:t>
            </a:r>
            <a:r>
              <a:rPr lang="en-US" sz="2000" dirty="0" err="1"/>
              <a:t>Vendor_ID,Vendor_Name</a:t>
            </a:r>
            <a:r>
              <a:rPr lang="en-US" sz="2000" dirty="0"/>
              <a:t>)</a:t>
            </a:r>
          </a:p>
        </p:txBody>
      </p:sp>
    </p:spTree>
    <p:extLst>
      <p:ext uri="{BB962C8B-B14F-4D97-AF65-F5344CB8AC3E}">
        <p14:creationId xmlns:p14="http://schemas.microsoft.com/office/powerpoint/2010/main" val="19612320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ea typeface="Verdana" panose="020B0604030504040204" pitchFamily="34" charset="0"/>
                <a:cs typeface="Calibri" panose="020F0502020204030204" pitchFamily="34" charset="0"/>
              </a:rPr>
              <a:t>Learning Objectives</a:t>
            </a:r>
            <a:endParaRPr lang="en-IN" dirty="0"/>
          </a:p>
        </p:txBody>
      </p:sp>
      <p:sp>
        <p:nvSpPr>
          <p:cNvPr id="20" name="Content Placeholder 19"/>
          <p:cNvSpPr>
            <a:spLocks noGrp="1"/>
          </p:cNvSpPr>
          <p:nvPr>
            <p:ph sz="quarter" idx="13"/>
          </p:nvPr>
        </p:nvSpPr>
        <p:spPr/>
        <p:txBody>
          <a:bodyPr/>
          <a:lstStyle/>
          <a:p>
            <a:pPr marL="432" indent="0">
              <a:buNone/>
            </a:pPr>
            <a:r>
              <a:rPr lang="en-US" sz="1800" b="1" dirty="0">
                <a:solidFill>
                  <a:srgbClr val="007FA3"/>
                </a:solidFill>
              </a:rPr>
              <a:t>5.1</a:t>
            </a:r>
            <a:r>
              <a:rPr lang="en-US" sz="1800" dirty="0"/>
              <a:t> Describe the database design process, its outcomes, and the relational database model</a:t>
            </a:r>
          </a:p>
          <a:p>
            <a:pPr marL="432" indent="0">
              <a:buNone/>
            </a:pPr>
            <a:r>
              <a:rPr lang="en-US" sz="1800" b="1" dirty="0">
                <a:solidFill>
                  <a:srgbClr val="007FA3"/>
                </a:solidFill>
              </a:rPr>
              <a:t>5.2</a:t>
            </a:r>
            <a:r>
              <a:rPr lang="en-US" sz="1800" b="1" dirty="0">
                <a:solidFill>
                  <a:schemeClr val="accent1"/>
                </a:solidFill>
              </a:rPr>
              <a:t> </a:t>
            </a:r>
            <a:r>
              <a:rPr lang="en-US" sz="1800" dirty="0"/>
              <a:t>Describe normalization and the rules for second and third normal form</a:t>
            </a:r>
          </a:p>
          <a:p>
            <a:pPr marL="432" indent="0">
              <a:buNone/>
            </a:pPr>
            <a:r>
              <a:rPr lang="en-US" sz="1800" b="1" dirty="0">
                <a:solidFill>
                  <a:srgbClr val="007FA3"/>
                </a:solidFill>
              </a:rPr>
              <a:t>5.3</a:t>
            </a:r>
            <a:r>
              <a:rPr lang="en-US" sz="1800" dirty="0"/>
              <a:t> Transform an entity-relationship (E-R) diagram into an equivalent set of well-structured (normalized) relations</a:t>
            </a:r>
          </a:p>
          <a:p>
            <a:pPr marL="432" indent="0">
              <a:buNone/>
            </a:pPr>
            <a:r>
              <a:rPr lang="en-US" sz="1800" b="1" dirty="0">
                <a:solidFill>
                  <a:srgbClr val="007FA3"/>
                </a:solidFill>
              </a:rPr>
              <a:t>5.4</a:t>
            </a:r>
            <a:r>
              <a:rPr lang="en-US" sz="1800" b="1" dirty="0">
                <a:solidFill>
                  <a:schemeClr val="accent1"/>
                </a:solidFill>
              </a:rPr>
              <a:t> </a:t>
            </a:r>
            <a:r>
              <a:rPr lang="en-US" sz="1800" dirty="0"/>
              <a:t>Merge normalized relations from separate user views into a consolidated set of well-structured relations</a:t>
            </a:r>
          </a:p>
          <a:p>
            <a:pPr marL="432" indent="0">
              <a:buNone/>
            </a:pPr>
            <a:r>
              <a:rPr lang="en-US" sz="1800" b="1" dirty="0">
                <a:solidFill>
                  <a:srgbClr val="C00000"/>
                </a:solidFill>
              </a:rPr>
              <a:t>5.5 Describe physical database design concepts</a:t>
            </a:r>
          </a:p>
        </p:txBody>
      </p:sp>
    </p:spTree>
    <p:extLst>
      <p:ext uri="{BB962C8B-B14F-4D97-AF65-F5344CB8AC3E}">
        <p14:creationId xmlns:p14="http://schemas.microsoft.com/office/powerpoint/2010/main" val="41737397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Physical File and Database Design</a:t>
            </a:r>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781359"/>
            <a:ext cx="8229600" cy="3393955"/>
          </a:xfrm>
        </p:spPr>
        <p:txBody>
          <a:bodyPr/>
          <a:lstStyle/>
          <a:p>
            <a:r>
              <a:rPr lang="en-US" sz="2000" dirty="0"/>
              <a:t>Designing physical files/databases requires the following information:</a:t>
            </a:r>
          </a:p>
          <a:p>
            <a:pPr lvl="1">
              <a:spcBef>
                <a:spcPts val="0"/>
              </a:spcBef>
            </a:pPr>
            <a:r>
              <a:rPr lang="en-US" sz="2000" dirty="0"/>
              <a:t>Normalized relations, including volume estimates</a:t>
            </a:r>
          </a:p>
          <a:p>
            <a:pPr lvl="1">
              <a:spcBef>
                <a:spcPts val="0"/>
              </a:spcBef>
            </a:pPr>
            <a:r>
              <a:rPr lang="en-US" sz="2000" dirty="0"/>
              <a:t>Definitions of each attribute</a:t>
            </a:r>
          </a:p>
          <a:p>
            <a:pPr lvl="1">
              <a:spcBef>
                <a:spcPts val="0"/>
              </a:spcBef>
            </a:pPr>
            <a:r>
              <a:rPr lang="en-US" sz="2000" dirty="0"/>
              <a:t>Descriptions of where and when data are used: entered, retrieved, deleted, and updated (including frequencies)</a:t>
            </a:r>
          </a:p>
          <a:p>
            <a:pPr lvl="1">
              <a:spcBef>
                <a:spcPts val="0"/>
              </a:spcBef>
            </a:pPr>
            <a:r>
              <a:rPr lang="en-US" sz="2000" dirty="0"/>
              <a:t>Expectations or requirements for response time and data integrity</a:t>
            </a:r>
          </a:p>
          <a:p>
            <a:pPr lvl="1">
              <a:spcBef>
                <a:spcPts val="0"/>
              </a:spcBef>
            </a:pPr>
            <a:r>
              <a:rPr lang="en-US" sz="2000" dirty="0"/>
              <a:t>Descriptions of the technologies used for implementing the files and database so that the range of required decisions and choices for each is known</a:t>
            </a:r>
          </a:p>
        </p:txBody>
      </p:sp>
    </p:spTree>
    <p:extLst>
      <p:ext uri="{BB962C8B-B14F-4D97-AF65-F5344CB8AC3E}">
        <p14:creationId xmlns:p14="http://schemas.microsoft.com/office/powerpoint/2010/main" val="31330062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Designing Fields</a:t>
            </a:r>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819067"/>
            <a:ext cx="8229600" cy="2713705"/>
          </a:xfrm>
        </p:spPr>
        <p:txBody>
          <a:bodyPr/>
          <a:lstStyle/>
          <a:p>
            <a:r>
              <a:rPr lang="en-US" sz="2000" b="1" dirty="0">
                <a:solidFill>
                  <a:schemeClr val="tx1"/>
                </a:solidFill>
              </a:rPr>
              <a:t>Field</a:t>
            </a:r>
            <a:r>
              <a:rPr lang="en-US" sz="2000" dirty="0"/>
              <a:t> – smallest unit of named application data recognized by system software</a:t>
            </a:r>
          </a:p>
          <a:p>
            <a:pPr lvl="1"/>
            <a:r>
              <a:rPr lang="en-US" sz="2000" dirty="0"/>
              <a:t>An attribute from a relation is now recognized as a field in a database</a:t>
            </a:r>
          </a:p>
          <a:p>
            <a:r>
              <a:rPr lang="en-US" sz="2000" b="1" dirty="0">
                <a:solidFill>
                  <a:schemeClr val="tx1"/>
                </a:solidFill>
              </a:rPr>
              <a:t>Data type </a:t>
            </a:r>
            <a:r>
              <a:rPr lang="en-US" sz="2000" dirty="0"/>
              <a:t>– coding scheme recognized by system software for representing organizational data</a:t>
            </a:r>
          </a:p>
        </p:txBody>
      </p:sp>
    </p:spTree>
    <p:extLst>
      <p:ext uri="{BB962C8B-B14F-4D97-AF65-F5344CB8AC3E}">
        <p14:creationId xmlns:p14="http://schemas.microsoft.com/office/powerpoint/2010/main" val="20693329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Choosing Data Types</a:t>
            </a:r>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714676"/>
            <a:ext cx="8229600" cy="1851944"/>
          </a:xfrm>
        </p:spPr>
        <p:txBody>
          <a:bodyPr/>
          <a:lstStyle/>
          <a:p>
            <a:r>
              <a:rPr lang="en-US" sz="2000" dirty="0"/>
              <a:t>Selecting a data type requires balancing four objectives:</a:t>
            </a:r>
          </a:p>
          <a:p>
            <a:pPr lvl="1" eaLnBrk="1" hangingPunct="1"/>
            <a:r>
              <a:rPr lang="en-US" altLang="en-US" sz="2000" dirty="0"/>
              <a:t>Minimize storage space</a:t>
            </a:r>
          </a:p>
          <a:p>
            <a:pPr lvl="1" eaLnBrk="1" hangingPunct="1"/>
            <a:r>
              <a:rPr lang="en-US" altLang="en-US" sz="2000" dirty="0"/>
              <a:t>Represent all possible values of the field</a:t>
            </a:r>
          </a:p>
          <a:p>
            <a:pPr lvl="1" eaLnBrk="1" hangingPunct="1"/>
            <a:r>
              <a:rPr lang="en-US" altLang="en-US" sz="2000" dirty="0"/>
              <a:t>Improve data integrity of the field</a:t>
            </a:r>
          </a:p>
          <a:p>
            <a:pPr lvl="1" eaLnBrk="1" hangingPunct="1"/>
            <a:r>
              <a:rPr lang="en-US" altLang="en-US" sz="2000" dirty="0"/>
              <a:t>Support all data manipulations desired on the field</a:t>
            </a:r>
          </a:p>
        </p:txBody>
      </p:sp>
    </p:spTree>
    <p:extLst>
      <p:ext uri="{BB962C8B-B14F-4D97-AF65-F5344CB8AC3E}">
        <p14:creationId xmlns:p14="http://schemas.microsoft.com/office/powerpoint/2010/main" val="18655978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8D8E-35D9-4653-81FD-3B2FF620C495}"/>
              </a:ext>
            </a:extLst>
          </p:cNvPr>
          <p:cNvSpPr>
            <a:spLocks noGrp="1"/>
          </p:cNvSpPr>
          <p:nvPr>
            <p:ph type="title"/>
          </p:nvPr>
        </p:nvSpPr>
        <p:spPr/>
        <p:txBody>
          <a:bodyPr/>
          <a:lstStyle/>
          <a:p>
            <a:r>
              <a:rPr lang="en-US" sz="3400" dirty="0"/>
              <a:t>Commonly Used Data Types in Oracle 10g</a:t>
            </a:r>
            <a:r>
              <a:rPr lang="en-US" sz="100" dirty="0">
                <a:solidFill>
                  <a:schemeClr val="bg1"/>
                </a:solidFill>
              </a:rPr>
              <a:t>ram</a:t>
            </a:r>
          </a:p>
        </p:txBody>
      </p:sp>
      <p:graphicFrame>
        <p:nvGraphicFramePr>
          <p:cNvPr id="5" name="Table 4">
            <a:extLst>
              <a:ext uri="{FF2B5EF4-FFF2-40B4-BE49-F238E27FC236}">
                <a16:creationId xmlns:a16="http://schemas.microsoft.com/office/drawing/2014/main" id="{E5998217-2223-4BB0-AA63-EB439DBBD785}"/>
              </a:ext>
            </a:extLst>
          </p:cNvPr>
          <p:cNvGraphicFramePr>
            <a:graphicFrameLocks noGrp="1"/>
          </p:cNvGraphicFramePr>
          <p:nvPr>
            <p:extLst/>
          </p:nvPr>
        </p:nvGraphicFramePr>
        <p:xfrm>
          <a:off x="457199" y="1485488"/>
          <a:ext cx="8362336" cy="4759960"/>
        </p:xfrm>
        <a:graphic>
          <a:graphicData uri="http://schemas.openxmlformats.org/drawingml/2006/table">
            <a:tbl>
              <a:tblPr firstRow="1" bandRow="1">
                <a:tableStyleId>{2D5ABB26-0587-4C30-8999-92F81FD0307C}</a:tableStyleId>
              </a:tblPr>
              <a:tblGrid>
                <a:gridCol w="1297859">
                  <a:extLst>
                    <a:ext uri="{9D8B030D-6E8A-4147-A177-3AD203B41FA5}">
                      <a16:colId xmlns:a16="http://schemas.microsoft.com/office/drawing/2014/main" val="543199872"/>
                    </a:ext>
                  </a:extLst>
                </a:gridCol>
                <a:gridCol w="7064477">
                  <a:extLst>
                    <a:ext uri="{9D8B030D-6E8A-4147-A177-3AD203B41FA5}">
                      <a16:colId xmlns:a16="http://schemas.microsoft.com/office/drawing/2014/main" val="3738854401"/>
                    </a:ext>
                  </a:extLst>
                </a:gridCol>
              </a:tblGrid>
              <a:tr h="370840">
                <a:tc>
                  <a:txBody>
                    <a:bodyPr/>
                    <a:lstStyle/>
                    <a:p>
                      <a:r>
                        <a:rPr lang="en-US" b="1" dirty="0"/>
                        <a:t>Data 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599752"/>
                  </a:ext>
                </a:extLst>
              </a:tr>
              <a:tr h="370840">
                <a:tc>
                  <a:txBody>
                    <a:bodyPr/>
                    <a:lstStyle/>
                    <a:p>
                      <a:r>
                        <a:rPr lang="en-US" sz="1400" dirty="0"/>
                        <a:t>VARCHAR2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Variable-length character data with a maximum length of 4,000 characters; you must enter a maximum field length (e.g., VARCHAR2(30) for a field with a maximum length of 30 characters). A value less than 30 characters will consume only the required space.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9736212"/>
                  </a:ext>
                </a:extLst>
              </a:tr>
              <a:tr h="370840">
                <a:tc>
                  <a:txBody>
                    <a:bodyPr/>
                    <a:lstStyle/>
                    <a:p>
                      <a:r>
                        <a:rPr lang="en-US" sz="1400" dirty="0"/>
                        <a:t>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Fixed-length character data with a maximum length of 255 characters; default length is 1 character (e.g., CHAR(5) for a field with a fixed length of five characters, capable of holding a value from 0 to 5 characters long).</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7125963"/>
                  </a:ext>
                </a:extLst>
              </a:tr>
              <a:tr h="370840">
                <a:tc>
                  <a:txBody>
                    <a:bodyPr/>
                    <a:lstStyle/>
                    <a:p>
                      <a:r>
                        <a:rPr lang="en-US" sz="1400" dirty="0"/>
                        <a:t>LONG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Capable of storing up to two gigabytes of one variable-length character data field (e.g., to hold a medical instruction or a customer comment).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921904"/>
                  </a:ext>
                </a:extLst>
              </a:tr>
              <a:tr h="370840">
                <a:tc>
                  <a:txBody>
                    <a:bodyPr/>
                    <a:lstStyle/>
                    <a:p>
                      <a:r>
                        <a:rPr lang="en-US" sz="1400" dirty="0"/>
                        <a:t>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Positive and negative numbers in the range 10–130 to 10126; can specify the precision (total number of digits to the left and right of the decimal point) and the scale (the number of digits to the right of the decimal point) (e.g., NUMBER(5) specifies an integer field with a maximum of 5 digits and NUMBER( 5, 2) specifies a field with no more than five digits and exactly two digits to the right of the decimal point).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8703788"/>
                  </a:ext>
                </a:extLst>
              </a:tr>
              <a:tr h="370840">
                <a:tc>
                  <a:txBody>
                    <a:bodyPr/>
                    <a:lstStyle/>
                    <a:p>
                      <a:r>
                        <a:rPr lang="en-US" sz="1400"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Any date from January 1, 4712 B</a:t>
                      </a:r>
                      <a:r>
                        <a:rPr lang="en-US" sz="100" u="none" strike="noStrike" cap="none" baseline="0" dirty="0">
                          <a:sym typeface="Arial"/>
                        </a:rPr>
                        <a:t> </a:t>
                      </a:r>
                      <a:r>
                        <a:rPr lang="en-US" sz="1400" u="none" strike="noStrike" cap="none" baseline="0" dirty="0">
                          <a:sym typeface="Arial"/>
                        </a:rPr>
                        <a:t>C to December 31, 4712 A</a:t>
                      </a:r>
                      <a:r>
                        <a:rPr lang="en-US" sz="100" u="none" strike="noStrike" cap="none" baseline="0" dirty="0">
                          <a:sym typeface="Arial"/>
                        </a:rPr>
                        <a:t> </a:t>
                      </a:r>
                      <a:r>
                        <a:rPr lang="en-US" sz="1400" u="none" strike="noStrike" cap="none" baseline="0" dirty="0">
                          <a:sym typeface="Arial"/>
                        </a:rPr>
                        <a:t>D; date stores the century, year, month, day, hour, minute, and second.</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273269"/>
                  </a:ext>
                </a:extLst>
              </a:tr>
              <a:tr h="370840">
                <a:tc>
                  <a:txBody>
                    <a:bodyPr/>
                    <a:lstStyle/>
                    <a:p>
                      <a:r>
                        <a:rPr lang="en-US" sz="1400" dirty="0"/>
                        <a:t>BLOB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Binary large object, capable of storing up to four gigabytes of binary data (e.g., a photograph or sound clip).</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2072087"/>
                  </a:ext>
                </a:extLst>
              </a:tr>
            </a:tbl>
          </a:graphicData>
        </a:graphic>
      </p:graphicFrame>
    </p:spTree>
    <p:extLst>
      <p:ext uri="{BB962C8B-B14F-4D97-AF65-F5344CB8AC3E}">
        <p14:creationId xmlns:p14="http://schemas.microsoft.com/office/powerpoint/2010/main" val="26854532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Calculated Fields</a:t>
            </a:r>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199" y="1710104"/>
            <a:ext cx="8421329" cy="2416368"/>
          </a:xfrm>
        </p:spPr>
        <p:txBody>
          <a:bodyPr/>
          <a:lstStyle/>
          <a:p>
            <a:r>
              <a:rPr lang="en-US" sz="2200" b="1" dirty="0">
                <a:solidFill>
                  <a:schemeClr val="tx1"/>
                </a:solidFill>
              </a:rPr>
              <a:t>Calculated field </a:t>
            </a:r>
            <a:r>
              <a:rPr lang="en-US" sz="2200" dirty="0"/>
              <a:t>– field that can be derived from other database fields. Also known as a computed field or a derived field.</a:t>
            </a:r>
          </a:p>
          <a:p>
            <a:pPr eaLnBrk="1" hangingPunct="1"/>
            <a:r>
              <a:rPr lang="en-US" altLang="en-US" sz="2200" dirty="0"/>
              <a:t>It is common for an attribute to be mathematically related to other data</a:t>
            </a:r>
          </a:p>
          <a:p>
            <a:pPr eaLnBrk="1" hangingPunct="1"/>
            <a:r>
              <a:rPr lang="en-US" altLang="en-US" sz="2200" dirty="0"/>
              <a:t>The database will either stored or compute the calculated field when requested</a:t>
            </a:r>
          </a:p>
        </p:txBody>
      </p:sp>
    </p:spTree>
    <p:extLst>
      <p:ext uri="{BB962C8B-B14F-4D97-AF65-F5344CB8AC3E}">
        <p14:creationId xmlns:p14="http://schemas.microsoft.com/office/powerpoint/2010/main" val="22723483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Controlling Data Integrity</a:t>
            </a:r>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656469"/>
            <a:ext cx="8377084" cy="3044725"/>
          </a:xfrm>
        </p:spPr>
        <p:txBody>
          <a:bodyPr/>
          <a:lstStyle/>
          <a:p>
            <a:r>
              <a:rPr lang="en-US" sz="1800" b="1" dirty="0">
                <a:solidFill>
                  <a:schemeClr val="tx1"/>
                </a:solidFill>
              </a:rPr>
              <a:t>Default value </a:t>
            </a:r>
            <a:r>
              <a:rPr lang="en-US" sz="1800" dirty="0"/>
              <a:t>– value a field will assume unless an explicit value is entered for that field</a:t>
            </a:r>
          </a:p>
          <a:p>
            <a:r>
              <a:rPr lang="en-US" sz="1800" b="1" dirty="0">
                <a:solidFill>
                  <a:schemeClr val="tx1"/>
                </a:solidFill>
              </a:rPr>
              <a:t>Range control –</a:t>
            </a:r>
            <a:r>
              <a:rPr lang="en-US" sz="1800" b="1" dirty="0">
                <a:solidFill>
                  <a:srgbClr val="007FA3"/>
                </a:solidFill>
              </a:rPr>
              <a:t> </a:t>
            </a:r>
            <a:r>
              <a:rPr lang="en-US" sz="1800" dirty="0"/>
              <a:t>limits values (numeric or alpha-numeric data) that can be entered into a field</a:t>
            </a:r>
          </a:p>
          <a:p>
            <a:pPr eaLnBrk="1" hangingPunct="1"/>
            <a:r>
              <a:rPr lang="en-US" altLang="en-US" sz="1800" b="1" dirty="0">
                <a:solidFill>
                  <a:schemeClr val="tx1"/>
                </a:solidFill>
              </a:rPr>
              <a:t>Referential integrity </a:t>
            </a:r>
            <a:r>
              <a:rPr lang="en-US" altLang="en-US" sz="1800" dirty="0"/>
              <a:t>– constraint specifying that the value (or existence) of an attribute in one relation depends on the value (or existence) of the same attribute in another relation</a:t>
            </a:r>
          </a:p>
          <a:p>
            <a:pPr eaLnBrk="1" hangingPunct="1"/>
            <a:r>
              <a:rPr lang="en-US" altLang="en-US" sz="1800" b="1" dirty="0">
                <a:solidFill>
                  <a:schemeClr val="tx1"/>
                </a:solidFill>
              </a:rPr>
              <a:t>Null value </a:t>
            </a:r>
            <a:r>
              <a:rPr lang="en-US" altLang="en-US" sz="1800" dirty="0"/>
              <a:t>– special field value, distinct from zero, blank, or any other value, that indicates that the value for the field is missing or otherwise unknown</a:t>
            </a:r>
          </a:p>
        </p:txBody>
      </p:sp>
    </p:spTree>
    <p:extLst>
      <p:ext uri="{BB962C8B-B14F-4D97-AF65-F5344CB8AC3E}">
        <p14:creationId xmlns:p14="http://schemas.microsoft.com/office/powerpoint/2010/main" val="30852422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1CFDED-EB0C-4239-BE32-3BAE6447BF45}"/>
              </a:ext>
            </a:extLst>
          </p:cNvPr>
          <p:cNvSpPr>
            <a:spLocks noGrp="1"/>
          </p:cNvSpPr>
          <p:nvPr>
            <p:ph type="title"/>
          </p:nvPr>
        </p:nvSpPr>
        <p:spPr>
          <a:xfrm>
            <a:off x="457200" y="215371"/>
            <a:ext cx="8229600" cy="1760913"/>
          </a:xfrm>
        </p:spPr>
        <p:txBody>
          <a:bodyPr anchor="t"/>
          <a:lstStyle/>
          <a:p>
            <a:r>
              <a:rPr lang="en-US" sz="2800" dirty="0"/>
              <a:t>Examples of Referential Integrity Field Controls (a) Referential Integrity Between Relations (b) Referential Integrity Within a Relation</a:t>
            </a:r>
          </a:p>
        </p:txBody>
      </p:sp>
      <p:pic>
        <p:nvPicPr>
          <p:cNvPr id="8" name="Picture 7" descr="Part a shows referential integrity between relations and part b shows referential integrity within a relation.&#10;Part a. Referential integrity between relations. Relation one. Customer, left parenthesis, Customer, underscore, I D, C u s t, underscore, Name, C u s t, underscore, address, dot dot dot, right parenthesis. Relation two. C u s t, underscore, Order, left parenthesis, Order, underscore, I D, Customer, underscore, I D, Order, underscore, Date, dot dot dot, right parenthesis. And Customer, underscore, I D may not be null because every order must be for some existing customer. Customer, underscore, I D is bold and underlined in first relation.  An arrow is directed towards Customer, underscore, I D in the first relation. Order, underscore, I D is underlined in the second relation. Customer, underscore, I D, is dash underlined in the second relation. &#10;Part b. Referential integrity within a relation. Employee, left parenthesis, Employee, underscore, I D, Supervisor, underscore, I D, E m p l, underscore, Name, dot dot dot, right parenthesis. And Supervisor, underscore, I D, may be null because not all employees have supervisors. Employee, underscore, I D has a solid underline and Supervisor, I D, has dashed underline. An arrow is pointing away from Supervisor, underscore, I D towards Employee, underscore, I D. &#10;">
            <a:extLst>
              <a:ext uri="{FF2B5EF4-FFF2-40B4-BE49-F238E27FC236}">
                <a16:creationId xmlns:a16="http://schemas.microsoft.com/office/drawing/2014/main" id="{1D3A027D-2857-4595-990B-864702F79AE5}"/>
              </a:ext>
            </a:extLst>
          </p:cNvPr>
          <p:cNvPicPr>
            <a:picLocks noChangeAspect="1"/>
          </p:cNvPicPr>
          <p:nvPr/>
        </p:nvPicPr>
        <p:blipFill>
          <a:blip r:embed="rId2"/>
          <a:stretch>
            <a:fillRect/>
          </a:stretch>
        </p:blipFill>
        <p:spPr>
          <a:xfrm>
            <a:off x="723900" y="2220537"/>
            <a:ext cx="7775241" cy="3207139"/>
          </a:xfrm>
          <a:prstGeom prst="rect">
            <a:avLst/>
          </a:prstGeom>
        </p:spPr>
      </p:pic>
    </p:spTree>
    <p:extLst>
      <p:ext uri="{BB962C8B-B14F-4D97-AF65-F5344CB8AC3E}">
        <p14:creationId xmlns:p14="http://schemas.microsoft.com/office/powerpoint/2010/main" val="1025510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6D8C-B8EB-4021-A3E5-B4C1AE03E186}"/>
              </a:ext>
            </a:extLst>
          </p:cNvPr>
          <p:cNvSpPr>
            <a:spLocks noGrp="1"/>
          </p:cNvSpPr>
          <p:nvPr>
            <p:ph type="title"/>
          </p:nvPr>
        </p:nvSpPr>
        <p:spPr/>
        <p:txBody>
          <a:bodyPr/>
          <a:lstStyle/>
          <a:p>
            <a:r>
              <a:rPr lang="en-IN" sz="3400" dirty="0"/>
              <a:t>The S</a:t>
            </a:r>
            <a:r>
              <a:rPr lang="en-IN" sz="100" dirty="0"/>
              <a:t> </a:t>
            </a:r>
            <a:r>
              <a:rPr lang="en-IN" sz="3400" dirty="0"/>
              <a:t>D</a:t>
            </a:r>
            <a:r>
              <a:rPr lang="en-IN" sz="100" dirty="0"/>
              <a:t> </a:t>
            </a:r>
            <a:r>
              <a:rPr lang="en-IN" sz="3400" dirty="0"/>
              <a:t>L</a:t>
            </a:r>
            <a:r>
              <a:rPr lang="en-IN" sz="100" dirty="0"/>
              <a:t> </a:t>
            </a:r>
            <a:r>
              <a:rPr lang="en-IN" sz="3400" dirty="0"/>
              <a:t>C Traditional Waterfall Problems</a:t>
            </a:r>
            <a:endParaRPr lang="en-IN" sz="3400" b="0" dirty="0"/>
          </a:p>
        </p:txBody>
      </p:sp>
      <p:sp>
        <p:nvSpPr>
          <p:cNvPr id="3" name="Content Placeholder 2">
            <a:extLst>
              <a:ext uri="{FF2B5EF4-FFF2-40B4-BE49-F238E27FC236}">
                <a16:creationId xmlns:a16="http://schemas.microsoft.com/office/drawing/2014/main" id="{12AEB7D7-8024-4D46-8327-2C649C33F5D5}"/>
              </a:ext>
            </a:extLst>
          </p:cNvPr>
          <p:cNvSpPr>
            <a:spLocks noGrp="1"/>
          </p:cNvSpPr>
          <p:nvPr>
            <p:ph sz="quarter" idx="13"/>
          </p:nvPr>
        </p:nvSpPr>
        <p:spPr>
          <a:xfrm>
            <a:off x="457200" y="1556327"/>
            <a:ext cx="8229600" cy="792425"/>
          </a:xfrm>
        </p:spPr>
        <p:txBody>
          <a:bodyPr/>
          <a:lstStyle/>
          <a:p>
            <a:pPr marL="432" indent="0">
              <a:buNone/>
            </a:pPr>
            <a:r>
              <a:rPr lang="en-IN" b="1" dirty="0"/>
              <a:t>1.2</a:t>
            </a:r>
            <a:r>
              <a:rPr lang="en-IN" dirty="0"/>
              <a:t> Describe the information systems development life cycle (S</a:t>
            </a:r>
            <a:r>
              <a:rPr lang="en-IN" sz="100" dirty="0"/>
              <a:t> </a:t>
            </a:r>
            <a:r>
              <a:rPr lang="en-IN" dirty="0"/>
              <a:t>D</a:t>
            </a:r>
            <a:r>
              <a:rPr lang="en-IN" sz="100" dirty="0"/>
              <a:t> </a:t>
            </a:r>
            <a:r>
              <a:rPr lang="en-IN" dirty="0"/>
              <a:t>L</a:t>
            </a:r>
            <a:r>
              <a:rPr lang="en-IN" sz="100" dirty="0"/>
              <a:t> </a:t>
            </a:r>
            <a:r>
              <a:rPr lang="en-IN" dirty="0"/>
              <a:t>C)</a:t>
            </a:r>
          </a:p>
        </p:txBody>
      </p:sp>
      <p:sp>
        <p:nvSpPr>
          <p:cNvPr id="4" name="Content Placeholder 3">
            <a:extLst>
              <a:ext uri="{FF2B5EF4-FFF2-40B4-BE49-F238E27FC236}">
                <a16:creationId xmlns:a16="http://schemas.microsoft.com/office/drawing/2014/main" id="{27E12E81-C78D-4E28-AE2A-E7B243E3FCA5}"/>
              </a:ext>
            </a:extLst>
          </p:cNvPr>
          <p:cNvSpPr>
            <a:spLocks noGrp="1"/>
          </p:cNvSpPr>
          <p:nvPr>
            <p:ph sz="quarter" idx="14"/>
          </p:nvPr>
        </p:nvSpPr>
        <p:spPr>
          <a:xfrm>
            <a:off x="457199" y="2429434"/>
            <a:ext cx="8229601" cy="3772957"/>
          </a:xfrm>
        </p:spPr>
        <p:txBody>
          <a:bodyPr/>
          <a:lstStyle/>
          <a:p>
            <a:r>
              <a:rPr lang="en-IN" dirty="0"/>
              <a:t>Once one phase ends another begins, going downhill until complete</a:t>
            </a:r>
          </a:p>
          <a:p>
            <a:r>
              <a:rPr lang="en-IN" dirty="0"/>
              <a:t>Makes it difficult to go back</a:t>
            </a:r>
          </a:p>
          <a:p>
            <a:r>
              <a:rPr lang="en-IN" dirty="0"/>
              <a:t>Results in great expense to make changes</a:t>
            </a:r>
          </a:p>
          <a:p>
            <a:r>
              <a:rPr lang="en-IN" dirty="0"/>
              <a:t>Role of system users or customers narrowly defined</a:t>
            </a:r>
          </a:p>
          <a:p>
            <a:r>
              <a:rPr lang="en-IN" dirty="0"/>
              <a:t>Focused on deadlines</a:t>
            </a:r>
          </a:p>
        </p:txBody>
      </p:sp>
    </p:spTree>
    <p:extLst>
      <p:ext uri="{BB962C8B-B14F-4D97-AF65-F5344CB8AC3E}">
        <p14:creationId xmlns:p14="http://schemas.microsoft.com/office/powerpoint/2010/main" val="418632524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Designing Physical Tables </a:t>
            </a:r>
            <a:r>
              <a:rPr lang="en-US" sz="2000" b="0" dirty="0"/>
              <a:t>(1 of 3)</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681705"/>
            <a:ext cx="8229600" cy="2287547"/>
          </a:xfrm>
        </p:spPr>
        <p:txBody>
          <a:bodyPr/>
          <a:lstStyle/>
          <a:p>
            <a:r>
              <a:rPr lang="en-US" sz="2000" dirty="0"/>
              <a:t>A relational table is a set of related tables related by foreign keys referencing primary keys</a:t>
            </a:r>
          </a:p>
          <a:p>
            <a:r>
              <a:rPr lang="en-US" sz="2000" b="1" dirty="0">
                <a:solidFill>
                  <a:schemeClr val="tx1"/>
                </a:solidFill>
              </a:rPr>
              <a:t>Physical table </a:t>
            </a:r>
            <a:r>
              <a:rPr lang="en-US" sz="2000" dirty="0"/>
              <a:t>– named set of rows and columns that specifies the fields in each row of the table</a:t>
            </a:r>
          </a:p>
          <a:p>
            <a:r>
              <a:rPr lang="en-US" sz="2000" b="1" dirty="0">
                <a:solidFill>
                  <a:schemeClr val="tx1"/>
                </a:solidFill>
              </a:rPr>
              <a:t>Denormalization</a:t>
            </a:r>
            <a:r>
              <a:rPr lang="en-US" sz="2000" dirty="0"/>
              <a:t> – process of splitting or combining normalized relations into physical tables based on affinity of use of rows and fields</a:t>
            </a:r>
            <a:endParaRPr lang="en-US" altLang="en-US" sz="2000" dirty="0"/>
          </a:p>
        </p:txBody>
      </p:sp>
    </p:spTree>
    <p:extLst>
      <p:ext uri="{BB962C8B-B14F-4D97-AF65-F5344CB8AC3E}">
        <p14:creationId xmlns:p14="http://schemas.microsoft.com/office/powerpoint/2010/main" val="40133739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6509-7440-4AC6-93FF-D3AC093182DB}"/>
              </a:ext>
            </a:extLst>
          </p:cNvPr>
          <p:cNvSpPr>
            <a:spLocks noGrp="1"/>
          </p:cNvSpPr>
          <p:nvPr>
            <p:ph type="title"/>
          </p:nvPr>
        </p:nvSpPr>
        <p:spPr>
          <a:xfrm>
            <a:off x="457200" y="215371"/>
            <a:ext cx="8229600" cy="1495442"/>
          </a:xfrm>
        </p:spPr>
        <p:txBody>
          <a:bodyPr/>
          <a:lstStyle/>
          <a:p>
            <a:r>
              <a:rPr lang="en-US" sz="3200" dirty="0"/>
              <a:t>Examples of Denormalization (a) Denormalization by Columns (b) Denormalization by Rows</a:t>
            </a:r>
          </a:p>
        </p:txBody>
      </p:sp>
      <p:pic>
        <p:nvPicPr>
          <p:cNvPr id="6" name="Picture 5" descr="Part a shows normalized product relation is split into separate physical tables. Part b shows customer relation is denormalized into separate tables.&#10;Part a. Normalized product relation is split into separate physical tables. Normalized Product Relation. Product, left parenthesis, Product, underscore, I D, Description, Drawing, underscore, Number, Weight, Color, Unit, underscore, Cost, Burden, underscore, Rate, Price, Product, underscore, Manager, right parenthesis.  Denormalized Functional Area Product Relations for Tables. Engineering. E, underscore, Product, left parenthesis, Product, underscore, I D, Description, Drawing, underscore, Number, Weight, Color, right parenthesis. Accounting, A, underscore, Product, left parenthesis, Product, underscore, I D, Unit, underscore, Cost, Burden, underscore, Rate, right parenthesis. Marketing, M, underscore, Product, left parenthesis, Product, underscore, I D, Description, Color, Price, Product, underscore, Manager, right parenthesis. &#10;Part b. Four tables show customer relation is denormalized into separate tables.  A table, titled, Normalized Customer Table. The table has 6 rows and 4 columns. The columns have the following headings from left to right. Customer, underscore, I D, Name, Region, Annual, underscore, Sales. The row entries are as follows. Row 1. Customer, underscore, I D, 1 2 5 6. Name, Rogers. Region, Atlantic. Annual, underscore, Sales, 10000. Row 2. Customer, underscore, I D, 1 3 2 3. Name, Temple. Region, Pacific. Annual, underscore, Sales, 20000. Row 3. Customer, underscore, I D, 1 4 5 5. Name, Gates. Region, South. Annual, underscore, Sales, 15000. Row 4. Customer, underscore, I D, 1 6 2 6. Name, Hope. Region, Pacific. Annual, underscore, Sales, 22000. Row 5. Customer, underscore, I D, 2 4 3 3. Name, Bates. Region, South. Annual, underscore, Sales, 14000. Row 6. Customer, underscore, I D, 2 5 6 6. Name, Balley. Region, Atlantic. Annual, underscore, Sales, 12000. A table, titled, Denormalized A, underscore, Customer Table. The table has 2 rows and 4 columns. The columns have the following headings from left to right. Customer, underscore, I D, Name, Region, Annual, underscore, Sales. The row entries are as follows. Row 1. Customer, underscore, I D, 1 2 5 6. Name, Rogers. Region, Atlantic. Annual, underscore, Sales, 10000. Row 2. Customer, underscore, I D, 2 5 6 6. Name, Balley. Region, Atlantic. Annual, underscore, Sales, 12000. A table, titled, Denormalized P, underscore, Customer Table. The table has 2 rows and 4 columns. The columns have the following headings from left to right. Customer, underscore, I D, Name, Region, Annual, underscore, Sales. The row entries are as follows. Row 1. Customer, underscore, I D, 1 3 2 3. Name, Temple. Region, Pacific. Annual, underscore, Sales, 20000. Row 2. Customer, underscore, I D, 1 6 2 6. Name, Hope. Region, Pacific. Annual, underscore, Sales, 22000. A table, titled, Denormalized S, underscore, Customer. The table has 2 rows and 4 columns. The columns have the following headings from left to right. Customer, underscore, I D, Name, Region, Annual, underscore, Sales. The row entries are as follows. Row 1. Customer, underscore, I D, 1 4 5 5. Name, Gates. Region, South. Annual, underscore, Sales, 15000. Row 2. Customer, underscore, I D, 2 4 3 3. Name, Bates. Region, South. Annual, underscore, Sales, 14000.&#10;">
            <a:extLst>
              <a:ext uri="{FF2B5EF4-FFF2-40B4-BE49-F238E27FC236}">
                <a16:creationId xmlns:a16="http://schemas.microsoft.com/office/drawing/2014/main" id="{6FA67A4C-E319-4199-AC7E-4364029D7B30}"/>
              </a:ext>
            </a:extLst>
          </p:cNvPr>
          <p:cNvPicPr>
            <a:picLocks noChangeAspect="1"/>
          </p:cNvPicPr>
          <p:nvPr/>
        </p:nvPicPr>
        <p:blipFill>
          <a:blip r:embed="rId2"/>
          <a:stretch>
            <a:fillRect/>
          </a:stretch>
        </p:blipFill>
        <p:spPr>
          <a:xfrm>
            <a:off x="3151509" y="1919543"/>
            <a:ext cx="2840982" cy="4365114"/>
          </a:xfrm>
          <a:prstGeom prst="rect">
            <a:avLst/>
          </a:prstGeom>
        </p:spPr>
      </p:pic>
    </p:spTree>
    <p:extLst>
      <p:ext uri="{BB962C8B-B14F-4D97-AF65-F5344CB8AC3E}">
        <p14:creationId xmlns:p14="http://schemas.microsoft.com/office/powerpoint/2010/main" val="28365684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Designing Physical Tables </a:t>
            </a:r>
            <a:r>
              <a:rPr lang="en-US" sz="2000" b="0" dirty="0"/>
              <a:t>(2 of 3)</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660163"/>
            <a:ext cx="8229600" cy="3006105"/>
          </a:xfrm>
        </p:spPr>
        <p:txBody>
          <a:bodyPr/>
          <a:lstStyle/>
          <a:p>
            <a:r>
              <a:rPr lang="en-US" sz="2000" dirty="0"/>
              <a:t>Partitioning is the capability to split a table into separate sections. Partitioning types include:</a:t>
            </a:r>
          </a:p>
          <a:p>
            <a:pPr lvl="1" eaLnBrk="1" hangingPunct="1"/>
            <a:r>
              <a:rPr lang="en-US" altLang="en-US" sz="2000" b="1" dirty="0"/>
              <a:t>Range partitioning: </a:t>
            </a:r>
            <a:r>
              <a:rPr lang="en-US" altLang="en-US" sz="2000" dirty="0"/>
              <a:t>partitions are defined by nonoverlapping ranges of values for a specified attribute</a:t>
            </a:r>
          </a:p>
          <a:p>
            <a:pPr lvl="1" eaLnBrk="1" hangingPunct="1"/>
            <a:r>
              <a:rPr lang="en-US" altLang="en-US" sz="2000" b="1" dirty="0"/>
              <a:t>Hash partitioning:</a:t>
            </a:r>
            <a:r>
              <a:rPr lang="en-US" altLang="en-US" sz="2000" dirty="0"/>
              <a:t> a table row is assigned to a partition by an algorithm and then maps the specified attribute value to a partition</a:t>
            </a:r>
          </a:p>
          <a:p>
            <a:pPr lvl="1" eaLnBrk="1" hangingPunct="1"/>
            <a:r>
              <a:rPr lang="en-US" altLang="en-US" sz="2000" b="1" dirty="0"/>
              <a:t>Composite partitioning: </a:t>
            </a:r>
            <a:r>
              <a:rPr lang="en-US" altLang="en-US" sz="2000" dirty="0"/>
              <a:t>combines range and hash partitioning by first segregating data by ranges on the designated attribute, and then within each of these partitions</a:t>
            </a:r>
          </a:p>
        </p:txBody>
      </p:sp>
    </p:spTree>
    <p:extLst>
      <p:ext uri="{BB962C8B-B14F-4D97-AF65-F5344CB8AC3E}">
        <p14:creationId xmlns:p14="http://schemas.microsoft.com/office/powerpoint/2010/main" val="11264943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Designing Physical Tables </a:t>
            </a:r>
            <a:r>
              <a:rPr lang="en-US" sz="2000" b="0" dirty="0"/>
              <a:t>(3 of 3)</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760968"/>
            <a:ext cx="8229600" cy="2770131"/>
          </a:xfrm>
        </p:spPr>
        <p:txBody>
          <a:bodyPr/>
          <a:lstStyle/>
          <a:p>
            <a:r>
              <a:rPr lang="en-US" altLang="en-US" sz="2000" dirty="0"/>
              <a:t>Partitioning helps speed up system performance</a:t>
            </a:r>
          </a:p>
          <a:p>
            <a:r>
              <a:rPr lang="en-US" altLang="en-US" sz="2000" dirty="0"/>
              <a:t>Denormalization can increase change of errors</a:t>
            </a:r>
          </a:p>
          <a:p>
            <a:r>
              <a:rPr lang="en-US" altLang="en-US" sz="2000" dirty="0"/>
              <a:t>Three common situations where denormalization is used are:</a:t>
            </a:r>
          </a:p>
          <a:p>
            <a:pPr marL="740664" lvl="1" indent="-429768">
              <a:buFont typeface="+mj-lt"/>
              <a:buAutoNum type="arabicPeriod"/>
            </a:pPr>
            <a:r>
              <a:rPr lang="en-US" altLang="en-US" sz="2000" dirty="0"/>
              <a:t>Two entities with a one-to-one relationship</a:t>
            </a:r>
          </a:p>
          <a:p>
            <a:pPr marL="740664" lvl="1" indent="-429768">
              <a:buFont typeface="+mj-lt"/>
              <a:buAutoNum type="arabicPeriod"/>
            </a:pPr>
            <a:r>
              <a:rPr lang="en-US" altLang="en-US" sz="2000" dirty="0"/>
              <a:t>A many-to-many relationship (associative entity) with nonkey attributes</a:t>
            </a:r>
          </a:p>
          <a:p>
            <a:pPr marL="740664" lvl="1" indent="-429768">
              <a:buFont typeface="+mj-lt"/>
              <a:buAutoNum type="arabicPeriod"/>
            </a:pPr>
            <a:r>
              <a:rPr lang="en-US" altLang="en-US" sz="2000" dirty="0"/>
              <a:t>Reference data</a:t>
            </a:r>
          </a:p>
        </p:txBody>
      </p:sp>
    </p:spTree>
    <p:extLst>
      <p:ext uri="{BB962C8B-B14F-4D97-AF65-F5344CB8AC3E}">
        <p14:creationId xmlns:p14="http://schemas.microsoft.com/office/powerpoint/2010/main" val="42815777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a:xfrm>
            <a:off x="457200" y="215371"/>
            <a:ext cx="8229600" cy="1097279"/>
          </a:xfrm>
        </p:spPr>
        <p:txBody>
          <a:bodyPr/>
          <a:lstStyle/>
          <a:p>
            <a:r>
              <a:rPr lang="en-US" dirty="0"/>
              <a:t>Arranging Table Rows </a:t>
            </a:r>
            <a:r>
              <a:rPr lang="en-US" sz="2000" b="0" dirty="0"/>
              <a:t>(1 of 5)</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732680"/>
            <a:ext cx="8229600" cy="2406146"/>
          </a:xfrm>
        </p:spPr>
        <p:txBody>
          <a:bodyPr/>
          <a:lstStyle/>
          <a:p>
            <a:r>
              <a:rPr lang="en-US" sz="2200" dirty="0"/>
              <a:t>The result of denormalization is the definition of one or more physical files</a:t>
            </a:r>
          </a:p>
          <a:p>
            <a:r>
              <a:rPr lang="en-US" sz="2200" b="1" dirty="0">
                <a:solidFill>
                  <a:schemeClr val="tx1"/>
                </a:solidFill>
              </a:rPr>
              <a:t>Physical file </a:t>
            </a:r>
            <a:r>
              <a:rPr lang="en-US" sz="2200" dirty="0"/>
              <a:t>– named set of table rows stored in a contiguous section of secondary memory</a:t>
            </a:r>
          </a:p>
          <a:p>
            <a:r>
              <a:rPr lang="en-US" sz="2200" b="1" dirty="0">
                <a:solidFill>
                  <a:schemeClr val="tx1"/>
                </a:solidFill>
              </a:rPr>
              <a:t>File organization </a:t>
            </a:r>
            <a:r>
              <a:rPr lang="en-US" sz="2200" dirty="0"/>
              <a:t>– technique for physically arranging the records of a file</a:t>
            </a:r>
          </a:p>
        </p:txBody>
      </p:sp>
    </p:spTree>
    <p:extLst>
      <p:ext uri="{BB962C8B-B14F-4D97-AF65-F5344CB8AC3E}">
        <p14:creationId xmlns:p14="http://schemas.microsoft.com/office/powerpoint/2010/main" val="34037650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Arranging Table Rows </a:t>
            </a:r>
            <a:r>
              <a:rPr lang="en-US" sz="2000" b="0" dirty="0"/>
              <a:t>(2 of 5)</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687661"/>
            <a:ext cx="8229600" cy="3031166"/>
          </a:xfrm>
        </p:spPr>
        <p:txBody>
          <a:bodyPr/>
          <a:lstStyle/>
          <a:p>
            <a:r>
              <a:rPr lang="en-US" sz="2000" dirty="0"/>
              <a:t>Objectives for choosing file organization include:</a:t>
            </a:r>
          </a:p>
          <a:p>
            <a:pPr marL="740664" lvl="1" indent="-283464"/>
            <a:r>
              <a:rPr lang="en-US" altLang="en-US" sz="2000" dirty="0"/>
              <a:t>Fast data retrieval</a:t>
            </a:r>
          </a:p>
          <a:p>
            <a:pPr marL="740664" lvl="1" indent="-283464"/>
            <a:r>
              <a:rPr lang="en-US" altLang="en-US" sz="2000" dirty="0"/>
              <a:t>High throughput for processing transactions</a:t>
            </a:r>
          </a:p>
          <a:p>
            <a:pPr marL="740664" lvl="1" indent="-283464"/>
            <a:r>
              <a:rPr lang="en-US" altLang="en-US" sz="2000" dirty="0"/>
              <a:t>Efficient use of storage space</a:t>
            </a:r>
          </a:p>
          <a:p>
            <a:pPr marL="740664" lvl="1" indent="-283464"/>
            <a:r>
              <a:rPr lang="en-US" altLang="en-US" sz="2000" dirty="0"/>
              <a:t>Protection from failures or data loss</a:t>
            </a:r>
          </a:p>
          <a:p>
            <a:pPr marL="740664" lvl="1" indent="-283464"/>
            <a:r>
              <a:rPr lang="en-US" altLang="en-US" sz="2000" dirty="0"/>
              <a:t>Minimizing need for reorganization</a:t>
            </a:r>
          </a:p>
          <a:p>
            <a:pPr marL="740664" lvl="1" indent="-283464"/>
            <a:r>
              <a:rPr lang="en-US" altLang="en-US" sz="2000" dirty="0"/>
              <a:t>Accommodating growth</a:t>
            </a:r>
          </a:p>
          <a:p>
            <a:pPr marL="740664" lvl="1" indent="-283464"/>
            <a:r>
              <a:rPr lang="en-US" altLang="en-US" sz="2000" dirty="0"/>
              <a:t>Security from unauthorized use</a:t>
            </a:r>
            <a:endParaRPr lang="en-US" sz="2000" dirty="0"/>
          </a:p>
        </p:txBody>
      </p:sp>
    </p:spTree>
    <p:extLst>
      <p:ext uri="{BB962C8B-B14F-4D97-AF65-F5344CB8AC3E}">
        <p14:creationId xmlns:p14="http://schemas.microsoft.com/office/powerpoint/2010/main" val="21593064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Arranging Table Rows </a:t>
            </a:r>
            <a:r>
              <a:rPr lang="en-US" sz="2000" b="0" dirty="0"/>
              <a:t>(3 of 5)</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701110"/>
            <a:ext cx="8229600" cy="2911437"/>
          </a:xfrm>
        </p:spPr>
        <p:txBody>
          <a:bodyPr/>
          <a:lstStyle/>
          <a:p>
            <a:r>
              <a:rPr lang="en-US" sz="1800" b="1" dirty="0">
                <a:solidFill>
                  <a:schemeClr val="tx1"/>
                </a:solidFill>
              </a:rPr>
              <a:t>Pointer</a:t>
            </a:r>
            <a:r>
              <a:rPr lang="en-US" sz="1800" dirty="0"/>
              <a:t> – field of data that can be used to locate a related field or row of data</a:t>
            </a:r>
          </a:p>
          <a:p>
            <a:r>
              <a:rPr lang="en-US" sz="1800" dirty="0"/>
              <a:t>Three basic families of file organization:</a:t>
            </a:r>
          </a:p>
          <a:p>
            <a:pPr lvl="1"/>
            <a:r>
              <a:rPr lang="en-US" sz="1800" b="1" dirty="0">
                <a:solidFill>
                  <a:schemeClr val="tx1"/>
                </a:solidFill>
              </a:rPr>
              <a:t>Sequential file organization </a:t>
            </a:r>
            <a:r>
              <a:rPr lang="en-US" sz="1800" dirty="0"/>
              <a:t>– file organization in which rows in a file are stored in sequence according to a primary key value</a:t>
            </a:r>
          </a:p>
          <a:p>
            <a:pPr lvl="1"/>
            <a:r>
              <a:rPr lang="en-US" sz="1800" b="1" dirty="0">
                <a:solidFill>
                  <a:schemeClr val="tx1"/>
                </a:solidFill>
              </a:rPr>
              <a:t>Indexed file organization </a:t>
            </a:r>
            <a:r>
              <a:rPr lang="en-US" sz="1800" dirty="0"/>
              <a:t>– file organization in which rows are stored either sequentially or nonsequentially, and an index is created that allows software to locate individual rows</a:t>
            </a:r>
          </a:p>
          <a:p>
            <a:pPr lvl="1"/>
            <a:r>
              <a:rPr lang="en-US" sz="1800" b="1" dirty="0">
                <a:solidFill>
                  <a:schemeClr val="tx1"/>
                </a:solidFill>
              </a:rPr>
              <a:t>Hashed file organization </a:t>
            </a:r>
            <a:r>
              <a:rPr lang="en-US" sz="1800" dirty="0"/>
              <a:t>– file organization in which the address of each row is determined using an algorithm</a:t>
            </a:r>
          </a:p>
        </p:txBody>
      </p:sp>
    </p:spTree>
    <p:extLst>
      <p:ext uri="{BB962C8B-B14F-4D97-AF65-F5344CB8AC3E}">
        <p14:creationId xmlns:p14="http://schemas.microsoft.com/office/powerpoint/2010/main" val="37142703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87EA-6816-4B09-B04D-86D92C5A713B}"/>
              </a:ext>
            </a:extLst>
          </p:cNvPr>
          <p:cNvSpPr>
            <a:spLocks noGrp="1"/>
          </p:cNvSpPr>
          <p:nvPr>
            <p:ph type="title"/>
          </p:nvPr>
        </p:nvSpPr>
        <p:spPr>
          <a:xfrm>
            <a:off x="457200" y="215371"/>
            <a:ext cx="8229600" cy="993997"/>
          </a:xfrm>
        </p:spPr>
        <p:txBody>
          <a:bodyPr/>
          <a:lstStyle/>
          <a:p>
            <a:r>
              <a:rPr lang="en-US" sz="2800" dirty="0"/>
              <a:t>Comparison of File Organizations (a) Sequential (b) Indexed (c) Hashed</a:t>
            </a:r>
          </a:p>
        </p:txBody>
      </p:sp>
      <p:pic>
        <p:nvPicPr>
          <p:cNvPr id="15" name="Picture 10" descr="Start of Life arrow is directed horizontally rightward to top row, Aces. Scan arrow is directed vertically downward along the rows. The rows below Aces are as follows. Boilermakers, Devils, Flyers, Hawkeyes, Hoosiers, dot dot dot, Miners, Panthers, dot dot dot, Seminoles, dot dot dot. Hoosiers row is shown to be selected.">
            <a:extLst>
              <a:ext uri="{FF2B5EF4-FFF2-40B4-BE49-F238E27FC236}">
                <a16:creationId xmlns:a16="http://schemas.microsoft.com/office/drawing/2014/main" id="{C7AD9049-3FC8-4A8D-8738-26511D4FFF17}"/>
              </a:ext>
            </a:extLst>
          </p:cNvPr>
          <p:cNvPicPr>
            <a:picLocks noChangeAspect="1"/>
          </p:cNvPicPr>
          <p:nvPr/>
        </p:nvPicPr>
        <p:blipFill>
          <a:blip r:embed="rId2"/>
          <a:stretch>
            <a:fillRect/>
          </a:stretch>
        </p:blipFill>
        <p:spPr>
          <a:xfrm>
            <a:off x="500368" y="1930872"/>
            <a:ext cx="1902117" cy="2444708"/>
          </a:xfrm>
          <a:prstGeom prst="rect">
            <a:avLst/>
          </a:prstGeom>
        </p:spPr>
      </p:pic>
      <p:pic>
        <p:nvPicPr>
          <p:cNvPr id="17" name="Picture 11" descr="Hoosiers key is initially looked up by index in three portions of alphabet at intervals of F, P, and Z. F corresponds to portion from A to F, P corresponds to portion from H to P, and Z corresponds to portion from Q to Z.  First portion of alphabet. Aces and Boilermakers are found at A and B, Devils is found at D, and Flyers at F. Second portion of alphabet. Hawkeyes and Hoosiers are found at H, Miners at M, and Panthers at P. Third portion of alphabet. Seminoles are found at S. Hoosiers key is shown to be selected. ">
            <a:extLst>
              <a:ext uri="{FF2B5EF4-FFF2-40B4-BE49-F238E27FC236}">
                <a16:creationId xmlns:a16="http://schemas.microsoft.com/office/drawing/2014/main" id="{EDF07470-36E5-47B2-BACB-DBE3C7DE383E}"/>
              </a:ext>
            </a:extLst>
          </p:cNvPr>
          <p:cNvPicPr>
            <a:picLocks noChangeAspect="1"/>
          </p:cNvPicPr>
          <p:nvPr/>
        </p:nvPicPr>
        <p:blipFill>
          <a:blip r:embed="rId3"/>
          <a:stretch>
            <a:fillRect/>
          </a:stretch>
        </p:blipFill>
        <p:spPr>
          <a:xfrm>
            <a:off x="2870570" y="4317582"/>
            <a:ext cx="3402860" cy="1938491"/>
          </a:xfrm>
          <a:prstGeom prst="rect">
            <a:avLst/>
          </a:prstGeom>
        </p:spPr>
      </p:pic>
      <p:pic>
        <p:nvPicPr>
          <p:cNvPr id="13" name="Picture 12" descr="Hoosiers key is initially looked up by Hashing algorithm, which in turn looks up relative record number of the key, and finds Hoosiers among the rows of other entries that are organized from top to bottom as follows. Miners, Hawkeyes, Aces, dot dot dot, Hoosiers, Seminoles, Devils, Flyers, Panthers, dot dot dot, Boilermakers.">
            <a:extLst>
              <a:ext uri="{FF2B5EF4-FFF2-40B4-BE49-F238E27FC236}">
                <a16:creationId xmlns:a16="http://schemas.microsoft.com/office/drawing/2014/main" id="{F3F2EE52-E0AA-493C-83FF-E2E01D03F080}"/>
              </a:ext>
            </a:extLst>
          </p:cNvPr>
          <p:cNvPicPr>
            <a:picLocks noChangeAspect="1"/>
          </p:cNvPicPr>
          <p:nvPr/>
        </p:nvPicPr>
        <p:blipFill>
          <a:blip r:embed="rId4"/>
          <a:stretch>
            <a:fillRect/>
          </a:stretch>
        </p:blipFill>
        <p:spPr>
          <a:xfrm>
            <a:off x="5976616" y="1886565"/>
            <a:ext cx="2710184" cy="2155955"/>
          </a:xfrm>
          <a:prstGeom prst="rect">
            <a:avLst/>
          </a:prstGeom>
        </p:spPr>
      </p:pic>
    </p:spTree>
    <p:extLst>
      <p:ext uri="{BB962C8B-B14F-4D97-AF65-F5344CB8AC3E}">
        <p14:creationId xmlns:p14="http://schemas.microsoft.com/office/powerpoint/2010/main" val="9883142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Arranging Table Rows </a:t>
            </a:r>
            <a:r>
              <a:rPr lang="en-US" sz="2000" b="0" dirty="0"/>
              <a:t>(4 of 5)</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732159"/>
            <a:ext cx="8347587" cy="2454510"/>
          </a:xfrm>
        </p:spPr>
        <p:txBody>
          <a:bodyPr/>
          <a:lstStyle/>
          <a:p>
            <a:r>
              <a:rPr lang="en-US" sz="2200" b="1" dirty="0">
                <a:solidFill>
                  <a:schemeClr val="tx1"/>
                </a:solidFill>
              </a:rPr>
              <a:t>Index</a:t>
            </a:r>
            <a:r>
              <a:rPr lang="en-US" sz="2200" dirty="0"/>
              <a:t> – table used to determine the location of rows in a file that satisfy some condition</a:t>
            </a:r>
          </a:p>
          <a:p>
            <a:r>
              <a:rPr lang="en-US" sz="2200" b="1" dirty="0">
                <a:solidFill>
                  <a:schemeClr val="tx1"/>
                </a:solidFill>
              </a:rPr>
              <a:t>Secondary key –</a:t>
            </a:r>
            <a:r>
              <a:rPr lang="en-US" sz="2200" b="1" dirty="0">
                <a:solidFill>
                  <a:srgbClr val="007FA3"/>
                </a:solidFill>
              </a:rPr>
              <a:t> </a:t>
            </a:r>
            <a:r>
              <a:rPr lang="en-US" sz="2200" dirty="0"/>
              <a:t>represents one or a combination of fields for which more than one row may have the same combination of values</a:t>
            </a:r>
          </a:p>
          <a:p>
            <a:pPr lvl="1"/>
            <a:r>
              <a:rPr lang="en-US" sz="2200" dirty="0"/>
              <a:t>Allows an index to point to more than one record</a:t>
            </a:r>
          </a:p>
        </p:txBody>
      </p:sp>
    </p:spTree>
    <p:extLst>
      <p:ext uri="{BB962C8B-B14F-4D97-AF65-F5344CB8AC3E}">
        <p14:creationId xmlns:p14="http://schemas.microsoft.com/office/powerpoint/2010/main" val="39576458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Arranging Table Rows </a:t>
            </a:r>
            <a:r>
              <a:rPr lang="en-US" sz="2000" b="0" dirty="0"/>
              <a:t>(5 of 5)</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746027"/>
            <a:ext cx="8229600" cy="3365945"/>
          </a:xfrm>
        </p:spPr>
        <p:txBody>
          <a:bodyPr/>
          <a:lstStyle/>
          <a:p>
            <a:r>
              <a:rPr lang="en-US" sz="1800" dirty="0"/>
              <a:t>Indexed file organization</a:t>
            </a:r>
          </a:p>
          <a:p>
            <a:pPr lvl="1"/>
            <a:r>
              <a:rPr lang="en-US" sz="1800" dirty="0"/>
              <a:t>Advantage is allowing for both random and sequential processing</a:t>
            </a:r>
          </a:p>
          <a:p>
            <a:pPr lvl="1"/>
            <a:r>
              <a:rPr lang="en-US" sz="1800" dirty="0"/>
              <a:t>Disadvantages include:</a:t>
            </a:r>
          </a:p>
          <a:p>
            <a:pPr lvl="2"/>
            <a:r>
              <a:rPr lang="en-US" sz="1800" dirty="0"/>
              <a:t>Extra space required to store indexes</a:t>
            </a:r>
          </a:p>
          <a:p>
            <a:pPr lvl="2"/>
            <a:r>
              <a:rPr lang="en-US" sz="1800" dirty="0"/>
              <a:t>Extra time necessary to access and maintain indexes</a:t>
            </a:r>
          </a:p>
          <a:p>
            <a:pPr lvl="1"/>
            <a:r>
              <a:rPr lang="en-US" sz="1800" dirty="0"/>
              <a:t>Guidelines for choosing indexes include:</a:t>
            </a:r>
          </a:p>
          <a:p>
            <a:pPr lvl="2"/>
            <a:r>
              <a:rPr lang="en-US" altLang="en-US" sz="1800" dirty="0"/>
              <a:t>Specify a unique index for the primary key of each table</a:t>
            </a:r>
          </a:p>
          <a:p>
            <a:pPr lvl="2"/>
            <a:r>
              <a:rPr lang="en-US" altLang="en-US" sz="1800" dirty="0"/>
              <a:t>Specify an index for foreign keys</a:t>
            </a:r>
          </a:p>
          <a:p>
            <a:pPr lvl="2"/>
            <a:r>
              <a:rPr lang="en-US" altLang="en-US" sz="1800" dirty="0"/>
              <a:t>Specify an index for nonkey fields that are referenced in qualification, sorting and grouping commands for the purpose of retrieving data</a:t>
            </a:r>
          </a:p>
        </p:txBody>
      </p:sp>
    </p:spTree>
    <p:extLst>
      <p:ext uri="{BB962C8B-B14F-4D97-AF65-F5344CB8AC3E}">
        <p14:creationId xmlns:p14="http://schemas.microsoft.com/office/powerpoint/2010/main" val="2053368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F9A8-5743-4BD5-A779-0DF55A2F3197}"/>
              </a:ext>
            </a:extLst>
          </p:cNvPr>
          <p:cNvSpPr>
            <a:spLocks noGrp="1"/>
          </p:cNvSpPr>
          <p:nvPr>
            <p:ph type="title"/>
          </p:nvPr>
        </p:nvSpPr>
        <p:spPr>
          <a:xfrm>
            <a:off x="457200" y="215371"/>
            <a:ext cx="8471140" cy="1097279"/>
          </a:xfrm>
        </p:spPr>
        <p:txBody>
          <a:bodyPr/>
          <a:lstStyle/>
          <a:p>
            <a:r>
              <a:rPr lang="en-IN" dirty="0"/>
              <a:t>Figure 1-8: Traditional Waterfall S</a:t>
            </a:r>
            <a:r>
              <a:rPr lang="en-IN" sz="100" dirty="0"/>
              <a:t> </a:t>
            </a:r>
            <a:r>
              <a:rPr lang="en-IN" dirty="0"/>
              <a:t>D</a:t>
            </a:r>
            <a:r>
              <a:rPr lang="en-IN" sz="100" dirty="0"/>
              <a:t> </a:t>
            </a:r>
            <a:r>
              <a:rPr lang="en-IN" dirty="0"/>
              <a:t>L</a:t>
            </a:r>
            <a:r>
              <a:rPr lang="en-IN" sz="100" dirty="0"/>
              <a:t> </a:t>
            </a:r>
            <a:r>
              <a:rPr lang="en-IN" dirty="0"/>
              <a:t>C</a:t>
            </a:r>
          </a:p>
        </p:txBody>
      </p:sp>
      <p:pic>
        <p:nvPicPr>
          <p:cNvPr id="5" name="Picture 4" descr="The traditional waterfall S D L C diagram consists of six following phases starting from the top. Planning, analysis, logical design, physical design, implementation, and maintenance. Arrows indicate transitions between these phases.">
            <a:extLst>
              <a:ext uri="{FF2B5EF4-FFF2-40B4-BE49-F238E27FC236}">
                <a16:creationId xmlns:a16="http://schemas.microsoft.com/office/drawing/2014/main" id="{CF1285ED-D4FF-423B-B460-90F0C402E5BA}"/>
              </a:ext>
            </a:extLst>
          </p:cNvPr>
          <p:cNvPicPr>
            <a:picLocks noChangeAspect="1"/>
          </p:cNvPicPr>
          <p:nvPr/>
        </p:nvPicPr>
        <p:blipFill>
          <a:blip r:embed="rId2"/>
          <a:stretch>
            <a:fillRect/>
          </a:stretch>
        </p:blipFill>
        <p:spPr>
          <a:xfrm>
            <a:off x="2310188" y="2165238"/>
            <a:ext cx="4523624" cy="3804234"/>
          </a:xfrm>
          <a:prstGeom prst="rect">
            <a:avLst/>
          </a:prstGeom>
        </p:spPr>
      </p:pic>
    </p:spTree>
    <p:extLst>
      <p:ext uri="{BB962C8B-B14F-4D97-AF65-F5344CB8AC3E}">
        <p14:creationId xmlns:p14="http://schemas.microsoft.com/office/powerpoint/2010/main" val="3656635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69D9-B9EC-44B3-BE47-F996C6EDBBB7}"/>
              </a:ext>
            </a:extLst>
          </p:cNvPr>
          <p:cNvSpPr>
            <a:spLocks noGrp="1"/>
          </p:cNvSpPr>
          <p:nvPr>
            <p:ph type="title"/>
          </p:nvPr>
        </p:nvSpPr>
        <p:spPr>
          <a:xfrm>
            <a:off x="457200" y="215371"/>
            <a:ext cx="8229600" cy="1482800"/>
          </a:xfrm>
        </p:spPr>
        <p:txBody>
          <a:bodyPr/>
          <a:lstStyle/>
          <a:p>
            <a:r>
              <a:rPr lang="en-US" sz="3200" dirty="0"/>
              <a:t>Comparative Features of Sequential, Indexed, and Hashed File Organizations</a:t>
            </a:r>
          </a:p>
        </p:txBody>
      </p:sp>
      <p:graphicFrame>
        <p:nvGraphicFramePr>
          <p:cNvPr id="6" name="Table 5">
            <a:extLst>
              <a:ext uri="{FF2B5EF4-FFF2-40B4-BE49-F238E27FC236}">
                <a16:creationId xmlns:a16="http://schemas.microsoft.com/office/drawing/2014/main" id="{204EB9D4-427B-45E2-83D8-0E928A9480D9}"/>
              </a:ext>
            </a:extLst>
          </p:cNvPr>
          <p:cNvGraphicFramePr>
            <a:graphicFrameLocks noGrp="1"/>
          </p:cNvGraphicFramePr>
          <p:nvPr>
            <p:extLst/>
          </p:nvPr>
        </p:nvGraphicFramePr>
        <p:xfrm>
          <a:off x="457199" y="1828799"/>
          <a:ext cx="8229600" cy="4530634"/>
        </p:xfrm>
        <a:graphic>
          <a:graphicData uri="http://schemas.openxmlformats.org/drawingml/2006/table">
            <a:tbl>
              <a:tblPr firstRow="1" bandRow="1">
                <a:tableStyleId>{2D5ABB26-0587-4C30-8999-92F81FD0307C}</a:tableStyleId>
              </a:tblPr>
              <a:tblGrid>
                <a:gridCol w="1792515">
                  <a:extLst>
                    <a:ext uri="{9D8B030D-6E8A-4147-A177-3AD203B41FA5}">
                      <a16:colId xmlns:a16="http://schemas.microsoft.com/office/drawing/2014/main" val="897175748"/>
                    </a:ext>
                  </a:extLst>
                </a:gridCol>
                <a:gridCol w="1654629">
                  <a:extLst>
                    <a:ext uri="{9D8B030D-6E8A-4147-A177-3AD203B41FA5}">
                      <a16:colId xmlns:a16="http://schemas.microsoft.com/office/drawing/2014/main" val="1779359104"/>
                    </a:ext>
                  </a:extLst>
                </a:gridCol>
                <a:gridCol w="2496457">
                  <a:extLst>
                    <a:ext uri="{9D8B030D-6E8A-4147-A177-3AD203B41FA5}">
                      <a16:colId xmlns:a16="http://schemas.microsoft.com/office/drawing/2014/main" val="903701580"/>
                    </a:ext>
                  </a:extLst>
                </a:gridCol>
                <a:gridCol w="2285999">
                  <a:extLst>
                    <a:ext uri="{9D8B030D-6E8A-4147-A177-3AD203B41FA5}">
                      <a16:colId xmlns:a16="http://schemas.microsoft.com/office/drawing/2014/main" val="3681548933"/>
                    </a:ext>
                  </a:extLst>
                </a:gridCol>
              </a:tblGrid>
              <a:tr h="232230">
                <a:tc>
                  <a:txBody>
                    <a:bodyPr/>
                    <a:lstStyle/>
                    <a:p>
                      <a:endParaRPr lang="en-US" sz="1200" b="1" dirty="0"/>
                    </a:p>
                    <a:p>
                      <a:r>
                        <a:rPr lang="en-US" sz="1200" b="1" dirty="0"/>
                        <a:t>Factor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File Sequential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Organization</a:t>
                      </a:r>
                    </a:p>
                    <a:p>
                      <a:r>
                        <a:rPr lang="en-US" sz="1200" b="1" dirty="0"/>
                        <a:t>Indexed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p>
                      <a:r>
                        <a:rPr lang="en-US" sz="1200" b="1" dirty="0"/>
                        <a:t>Hashed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4706640"/>
                  </a:ext>
                </a:extLst>
              </a:tr>
              <a:tr h="527957">
                <a:tc>
                  <a:txBody>
                    <a:bodyPr/>
                    <a:lstStyle/>
                    <a:p>
                      <a:r>
                        <a:rPr lang="en-US" sz="1200" dirty="0"/>
                        <a:t>Storage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No wasted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No wasted space for data, but extra space for index</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Extra space may be needed to allow for addition and deletion of records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1103838"/>
                  </a:ext>
                </a:extLst>
              </a:tr>
              <a:tr h="527957">
                <a:tc>
                  <a:txBody>
                    <a:bodyPr/>
                    <a:lstStyle/>
                    <a:p>
                      <a:r>
                        <a:rPr lang="en-US" sz="1200" u="none" strike="noStrike" cap="none" baseline="0" dirty="0">
                          <a:sym typeface="Arial"/>
                        </a:rPr>
                        <a:t>Sequential retrieval on primary key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Very fast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Moderately fast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Impractical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5660508"/>
                  </a:ext>
                </a:extLst>
              </a:tr>
              <a:tr h="421278">
                <a:tc>
                  <a:txBody>
                    <a:bodyPr/>
                    <a:lstStyle/>
                    <a:p>
                      <a:r>
                        <a:rPr lang="en-US" sz="1200" u="none" strike="noStrike" cap="none" baseline="0" dirty="0">
                          <a:sym typeface="Arial"/>
                        </a:rPr>
                        <a:t>Random retrieval on</a:t>
                      </a:r>
                    </a:p>
                    <a:p>
                      <a:r>
                        <a:rPr lang="en-US" sz="1200" u="none" strike="noStrike" cap="none" baseline="0" dirty="0">
                          <a:sym typeface="Arial"/>
                        </a:rPr>
                        <a:t>primary key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Impractical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Moderately fast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Very fast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192407"/>
                  </a:ext>
                </a:extLst>
              </a:tr>
              <a:tr h="527957">
                <a:tc>
                  <a:txBody>
                    <a:bodyPr/>
                    <a:lstStyle/>
                    <a:p>
                      <a:r>
                        <a:rPr lang="en-US" sz="1200" u="none" strike="noStrike" cap="none" baseline="0" dirty="0">
                          <a:sym typeface="Arial"/>
                        </a:rPr>
                        <a:t>Multiple key retrieval</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Possible, but requires scanning whole file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Very fast with multiple indexes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Not possible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583314"/>
                  </a:ext>
                </a:extLst>
              </a:tr>
              <a:tr h="418375">
                <a:tc>
                  <a:txBody>
                    <a:bodyPr/>
                    <a:lstStyle/>
                    <a:p>
                      <a:r>
                        <a:rPr lang="en-US" sz="1200" u="none" strike="noStrike" cap="none" baseline="0" dirty="0">
                          <a:sym typeface="Arial"/>
                        </a:rPr>
                        <a:t>Deleting rows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Can create wasted space or require reorganizing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If space can be dynamically allocated, this is easy, but requires maintenance of indexes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Very easy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4423108"/>
                  </a:ext>
                </a:extLst>
              </a:tr>
              <a:tr h="527957">
                <a:tc>
                  <a:txBody>
                    <a:bodyPr/>
                    <a:lstStyle/>
                    <a:p>
                      <a:r>
                        <a:rPr lang="en-US" sz="1200" u="none" strike="noStrike" cap="none" baseline="0" dirty="0">
                          <a:sym typeface="Arial"/>
                        </a:rPr>
                        <a:t>Adding rows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Requires rewriting file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If space can be dynamically allocated, this is easy, but requires maintenance of indexes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Very easy, except multiple keys with same address require extra work</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704313"/>
                  </a:ext>
                </a:extLst>
              </a:tr>
              <a:tr h="527957">
                <a:tc>
                  <a:txBody>
                    <a:bodyPr/>
                    <a:lstStyle/>
                    <a:p>
                      <a:r>
                        <a:rPr lang="en-US" sz="1200" u="none" strike="noStrike" cap="none" baseline="0" dirty="0">
                          <a:sym typeface="Arial"/>
                        </a:rPr>
                        <a:t>Updating rows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Usually requires rewriting</a:t>
                      </a:r>
                    </a:p>
                    <a:p>
                      <a:r>
                        <a:rPr lang="en-US" sz="1200" u="none" strike="noStrike" cap="none" baseline="0" dirty="0">
                          <a:sym typeface="Arial"/>
                        </a:rPr>
                        <a:t>file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Easy, but requires maintenance of</a:t>
                      </a:r>
                    </a:p>
                    <a:p>
                      <a:r>
                        <a:rPr lang="en-US" sz="1200" u="none" strike="noStrike" cap="none" baseline="0" dirty="0">
                          <a:sym typeface="Arial"/>
                        </a:rPr>
                        <a:t>indexes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u="none" strike="noStrike" cap="none" baseline="0" dirty="0">
                          <a:sym typeface="Arial"/>
                        </a:rPr>
                        <a:t>Very easy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8155933"/>
                  </a:ext>
                </a:extLst>
              </a:tr>
            </a:tbl>
          </a:graphicData>
        </a:graphic>
      </p:graphicFrame>
    </p:spTree>
    <p:extLst>
      <p:ext uri="{BB962C8B-B14F-4D97-AF65-F5344CB8AC3E}">
        <p14:creationId xmlns:p14="http://schemas.microsoft.com/office/powerpoint/2010/main" val="14069707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Designing Controls for Files </a:t>
            </a:r>
            <a:r>
              <a:rPr lang="en-US" sz="2000" b="0" dirty="0"/>
              <a:t>(1 of 2)</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785877"/>
            <a:ext cx="8229600" cy="978075"/>
          </a:xfrm>
        </p:spPr>
        <p:txBody>
          <a:bodyPr/>
          <a:lstStyle/>
          <a:p>
            <a:r>
              <a:rPr lang="en-US" sz="1800" dirty="0"/>
              <a:t>Two goals of physical table design:</a:t>
            </a:r>
          </a:p>
          <a:p>
            <a:pPr marL="740664" lvl="1" indent="-428400">
              <a:buFont typeface="+mj-lt"/>
              <a:buAutoNum type="arabicPeriod"/>
            </a:pPr>
            <a:r>
              <a:rPr lang="en-US" sz="1800" dirty="0"/>
              <a:t>Protection from failure or data loss</a:t>
            </a:r>
          </a:p>
          <a:p>
            <a:pPr marL="740664" lvl="1" indent="-428400">
              <a:buFont typeface="+mj-lt"/>
              <a:buAutoNum type="arabicPeriod"/>
            </a:pPr>
            <a:r>
              <a:rPr lang="en-US" sz="1800" dirty="0"/>
              <a:t>Security from unauthorized use</a:t>
            </a:r>
          </a:p>
          <a:p>
            <a:pPr indent="-256032"/>
            <a:r>
              <a:rPr lang="en-US" sz="1800" dirty="0"/>
              <a:t>These goals are achieved primarily by implementing controls on each file</a:t>
            </a:r>
          </a:p>
          <a:p>
            <a:pPr indent="-256032"/>
            <a:r>
              <a:rPr lang="en-US" sz="1800" dirty="0"/>
              <a:t>Two additional types of controls address</a:t>
            </a:r>
          </a:p>
          <a:p>
            <a:pPr marL="740664" lvl="1" indent="-428400">
              <a:buFont typeface="+mj-lt"/>
              <a:buAutoNum type="arabicPeriod"/>
            </a:pPr>
            <a:r>
              <a:rPr lang="en-US" sz="1800" dirty="0"/>
              <a:t>Backup</a:t>
            </a:r>
          </a:p>
          <a:p>
            <a:pPr marL="740664" lvl="1" indent="-428400">
              <a:buFont typeface="+mj-lt"/>
              <a:buAutoNum type="arabicPeriod"/>
            </a:pPr>
            <a:r>
              <a:rPr lang="en-US" sz="1800" dirty="0"/>
              <a:t>Security</a:t>
            </a:r>
          </a:p>
          <a:p>
            <a:pPr marL="253746" indent="-428400">
              <a:buFont typeface="+mj-lt"/>
              <a:buAutoNum type="arabicPeriod"/>
            </a:pPr>
            <a:endParaRPr lang="en-US" sz="1800" dirty="0"/>
          </a:p>
        </p:txBody>
      </p:sp>
    </p:spTree>
    <p:extLst>
      <p:ext uri="{BB962C8B-B14F-4D97-AF65-F5344CB8AC3E}">
        <p14:creationId xmlns:p14="http://schemas.microsoft.com/office/powerpoint/2010/main" val="360103497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3FE3-B3A2-4D7D-9DC3-6ED2B004CD77}"/>
              </a:ext>
            </a:extLst>
          </p:cNvPr>
          <p:cNvSpPr>
            <a:spLocks noGrp="1"/>
          </p:cNvSpPr>
          <p:nvPr>
            <p:ph type="title"/>
          </p:nvPr>
        </p:nvSpPr>
        <p:spPr/>
        <p:txBody>
          <a:bodyPr/>
          <a:lstStyle/>
          <a:p>
            <a:r>
              <a:rPr lang="en-US" dirty="0"/>
              <a:t>Designing Controls for Files </a:t>
            </a:r>
            <a:r>
              <a:rPr lang="en-US" sz="2000" b="0" dirty="0"/>
              <a:t>(2 of 2)</a:t>
            </a:r>
            <a:endParaRPr lang="en-US" b="0" dirty="0"/>
          </a:p>
        </p:txBody>
      </p:sp>
      <p:sp>
        <p:nvSpPr>
          <p:cNvPr id="5" name="Content Placeholder 4">
            <a:extLst>
              <a:ext uri="{FF2B5EF4-FFF2-40B4-BE49-F238E27FC236}">
                <a16:creationId xmlns:a16="http://schemas.microsoft.com/office/drawing/2014/main" id="{37FB4827-1E60-487D-8E94-590FBA7B3C52}"/>
              </a:ext>
            </a:extLst>
          </p:cNvPr>
          <p:cNvSpPr>
            <a:spLocks noGrp="1"/>
          </p:cNvSpPr>
          <p:nvPr>
            <p:ph sz="quarter" idx="14"/>
          </p:nvPr>
        </p:nvSpPr>
        <p:spPr>
          <a:xfrm>
            <a:off x="457200" y="1854352"/>
            <a:ext cx="8229600" cy="3458363"/>
          </a:xfrm>
        </p:spPr>
        <p:txBody>
          <a:bodyPr/>
          <a:lstStyle/>
          <a:p>
            <a:pPr eaLnBrk="1" hangingPunct="1"/>
            <a:r>
              <a:rPr lang="en-US" altLang="en-US" sz="1800" dirty="0"/>
              <a:t>Techniques for file restoration:</a:t>
            </a:r>
          </a:p>
          <a:p>
            <a:pPr lvl="1" eaLnBrk="1" hangingPunct="1"/>
            <a:r>
              <a:rPr lang="en-US" altLang="en-US" sz="1800" dirty="0"/>
              <a:t>Periodically making a backup copy of a file</a:t>
            </a:r>
          </a:p>
          <a:p>
            <a:pPr lvl="1" eaLnBrk="1" hangingPunct="1"/>
            <a:r>
              <a:rPr lang="en-US" altLang="en-US" sz="1800" dirty="0"/>
              <a:t>Storing a copy of each change to a file in a transaction log or audit trail</a:t>
            </a:r>
          </a:p>
          <a:p>
            <a:pPr lvl="1" eaLnBrk="1" hangingPunct="1"/>
            <a:r>
              <a:rPr lang="en-US" altLang="en-US" sz="1800" dirty="0"/>
              <a:t>Storing a copy of each row before or after it is changed</a:t>
            </a:r>
          </a:p>
          <a:p>
            <a:pPr eaLnBrk="1" hangingPunct="1"/>
            <a:r>
              <a:rPr lang="en-US" altLang="en-US" sz="1800" dirty="0"/>
              <a:t>Means of building data security into a file:</a:t>
            </a:r>
          </a:p>
          <a:p>
            <a:pPr lvl="1" eaLnBrk="1" hangingPunct="1"/>
            <a:r>
              <a:rPr lang="en-US" altLang="en-US" sz="1800" dirty="0"/>
              <a:t>Coding, or encrypting, the data in the file</a:t>
            </a:r>
          </a:p>
          <a:p>
            <a:pPr lvl="1" eaLnBrk="1" hangingPunct="1"/>
            <a:r>
              <a:rPr lang="en-US" altLang="en-US" sz="1800" dirty="0"/>
              <a:t>Requiring data file users to identify themselves by entering user names and passwords</a:t>
            </a:r>
          </a:p>
          <a:p>
            <a:pPr lvl="1" eaLnBrk="1" hangingPunct="1"/>
            <a:r>
              <a:rPr lang="en-US" altLang="en-US" sz="1800" dirty="0"/>
              <a:t>Prohibiting users from directly manipulating any data in the file by forcing users to work with a copy (real or virtual)</a:t>
            </a:r>
          </a:p>
        </p:txBody>
      </p:sp>
    </p:spTree>
    <p:extLst>
      <p:ext uri="{BB962C8B-B14F-4D97-AF65-F5344CB8AC3E}">
        <p14:creationId xmlns:p14="http://schemas.microsoft.com/office/powerpoint/2010/main" val="1562044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C9ACFD-155F-4289-A78F-FB9BB17786D4}"/>
              </a:ext>
            </a:extLst>
          </p:cNvPr>
          <p:cNvSpPr>
            <a:spLocks noGrp="1"/>
          </p:cNvSpPr>
          <p:nvPr>
            <p:ph type="title"/>
          </p:nvPr>
        </p:nvSpPr>
        <p:spPr/>
        <p:txBody>
          <a:bodyPr/>
          <a:lstStyle/>
          <a:p>
            <a:r>
              <a:rPr lang="en-US" dirty="0"/>
              <a:t>Summary</a:t>
            </a:r>
            <a:endParaRPr lang="en-US" b="0" dirty="0"/>
          </a:p>
        </p:txBody>
      </p:sp>
      <p:sp>
        <p:nvSpPr>
          <p:cNvPr id="7" name="Content Placeholder 6">
            <a:extLst>
              <a:ext uri="{FF2B5EF4-FFF2-40B4-BE49-F238E27FC236}">
                <a16:creationId xmlns:a16="http://schemas.microsoft.com/office/drawing/2014/main" id="{FD221751-D1C6-46F4-A9F3-90DB240E4A96}"/>
              </a:ext>
            </a:extLst>
          </p:cNvPr>
          <p:cNvSpPr>
            <a:spLocks noGrp="1"/>
          </p:cNvSpPr>
          <p:nvPr>
            <p:ph sz="quarter" idx="13"/>
          </p:nvPr>
        </p:nvSpPr>
        <p:spPr/>
        <p:txBody>
          <a:bodyPr/>
          <a:lstStyle/>
          <a:p>
            <a:pPr marL="432" indent="0">
              <a:buNone/>
            </a:pPr>
            <a:r>
              <a:rPr lang="en-US" sz="1600" dirty="0"/>
              <a:t>In this chapter you learned how to:</a:t>
            </a:r>
          </a:p>
          <a:p>
            <a:pPr marL="432" indent="0">
              <a:buNone/>
            </a:pPr>
            <a:r>
              <a:rPr lang="en-US" sz="1600" b="1" dirty="0">
                <a:solidFill>
                  <a:srgbClr val="007FA3"/>
                </a:solidFill>
              </a:rPr>
              <a:t>5.1 </a:t>
            </a:r>
            <a:r>
              <a:rPr lang="en-US" sz="1600" dirty="0"/>
              <a:t>Describe the database design process, its outcomes, and the relational database model</a:t>
            </a:r>
          </a:p>
          <a:p>
            <a:pPr marL="432" indent="0">
              <a:buNone/>
            </a:pPr>
            <a:r>
              <a:rPr lang="en-US" sz="1600" b="1" dirty="0">
                <a:solidFill>
                  <a:srgbClr val="007FA3"/>
                </a:solidFill>
              </a:rPr>
              <a:t>5.2</a:t>
            </a:r>
            <a:r>
              <a:rPr lang="en-US" sz="1600" b="1" dirty="0">
                <a:solidFill>
                  <a:schemeClr val="accent1"/>
                </a:solidFill>
              </a:rPr>
              <a:t> </a:t>
            </a:r>
            <a:r>
              <a:rPr lang="en-US" sz="1600" dirty="0"/>
              <a:t>Describe normalization and the rules for second and third normal form</a:t>
            </a:r>
          </a:p>
          <a:p>
            <a:pPr marL="432" indent="0">
              <a:buNone/>
            </a:pPr>
            <a:r>
              <a:rPr lang="en-US" sz="1600" b="1" dirty="0">
                <a:solidFill>
                  <a:srgbClr val="007FA3"/>
                </a:solidFill>
              </a:rPr>
              <a:t>5.3</a:t>
            </a:r>
            <a:r>
              <a:rPr lang="en-US" sz="1600" dirty="0"/>
              <a:t> Transform an entity-relationship (E-R) diagram into an equivalent set of well-structured (normalized) relations</a:t>
            </a:r>
          </a:p>
          <a:p>
            <a:pPr marL="432" indent="0">
              <a:buNone/>
            </a:pPr>
            <a:r>
              <a:rPr lang="en-US" sz="1600" b="1" dirty="0">
                <a:solidFill>
                  <a:srgbClr val="007FA3"/>
                </a:solidFill>
              </a:rPr>
              <a:t>5.4</a:t>
            </a:r>
            <a:r>
              <a:rPr lang="en-US" sz="1600" b="1" dirty="0">
                <a:solidFill>
                  <a:schemeClr val="accent1"/>
                </a:solidFill>
              </a:rPr>
              <a:t> </a:t>
            </a:r>
            <a:r>
              <a:rPr lang="en-US" sz="1600" dirty="0"/>
              <a:t>Merge normalized relations from separate user views into a consolidated set of well-structured relations</a:t>
            </a:r>
          </a:p>
          <a:p>
            <a:pPr marL="432" indent="0">
              <a:buNone/>
            </a:pPr>
            <a:r>
              <a:rPr lang="en-US" sz="1600" b="1" dirty="0">
                <a:solidFill>
                  <a:srgbClr val="007FA3"/>
                </a:solidFill>
              </a:rPr>
              <a:t>5.5</a:t>
            </a:r>
            <a:r>
              <a:rPr lang="en-US" sz="1600" b="1" dirty="0">
                <a:solidFill>
                  <a:schemeClr val="accent1"/>
                </a:solidFill>
              </a:rPr>
              <a:t> </a:t>
            </a:r>
            <a:r>
              <a:rPr lang="en-US" sz="1600" dirty="0"/>
              <a:t>Describe physical database design concepts including choosing storage formats for fields in database tables, translating well-structured relations into efficient database tables, explaining when to use different types of file organizations to store computer files, and describing the purpose of indexes and the important considerations in selecting attributes to be indexed</a:t>
            </a:r>
          </a:p>
          <a:p>
            <a:pPr marL="432" indent="0">
              <a:buNone/>
            </a:pPr>
            <a:endParaRPr lang="en-US" sz="1600" dirty="0"/>
          </a:p>
        </p:txBody>
      </p:sp>
    </p:spTree>
    <p:extLst>
      <p:ext uri="{BB962C8B-B14F-4D97-AF65-F5344CB8AC3E}">
        <p14:creationId xmlns:p14="http://schemas.microsoft.com/office/powerpoint/2010/main" val="7393883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658311"/>
          </a:xfrm>
        </p:spPr>
        <p:txBody>
          <a:bodyPr anchor="ctr"/>
          <a:lstStyle/>
          <a:p>
            <a:r>
              <a:rPr lang="en-US" sz="4000" dirty="0">
                <a:latin typeface="Arial heading"/>
                <a:cs typeface="Calibri" panose="020F0502020204030204" pitchFamily="34" charset="0"/>
              </a:rPr>
              <a:t>Systems Analysis and Design</a:t>
            </a:r>
            <a:endParaRPr lang="en-US" altLang="en-US" sz="4000" dirty="0">
              <a:solidFill>
                <a:schemeClr val="tx2"/>
              </a:solidFill>
              <a:latin typeface="+mj-lt"/>
              <a:cs typeface="Times New Roman" panose="02020603050405020304" pitchFamily="18" charset="0"/>
            </a:endParaRPr>
          </a:p>
        </p:txBody>
      </p:sp>
      <p:sp>
        <p:nvSpPr>
          <p:cNvPr id="8" name="TextBox 7"/>
          <p:cNvSpPr txBox="1"/>
          <p:nvPr/>
        </p:nvSpPr>
        <p:spPr>
          <a:xfrm>
            <a:off x="5629811" y="4564004"/>
            <a:ext cx="2529865" cy="830997"/>
          </a:xfrm>
          <a:prstGeom prst="rect">
            <a:avLst/>
          </a:prstGeom>
          <a:noFill/>
        </p:spPr>
        <p:txBody>
          <a:bodyPr wrap="square" rtlCol="0">
            <a:spAutoFit/>
          </a:bodyPr>
          <a:lstStyle/>
          <a:p>
            <a:pPr lvl="2"/>
            <a:r>
              <a:rPr lang="en-US" sz="1200" dirty="0">
                <a:solidFill>
                  <a:schemeClr val="bg1"/>
                </a:solidFill>
                <a:latin typeface="+mn-lt"/>
              </a:rPr>
              <a:t>Slides in this presentation contain hyperlinks. JAWS users should be able to get a list of links by using INSERT+F7</a:t>
            </a:r>
          </a:p>
        </p:txBody>
      </p:sp>
      <p:sp>
        <p:nvSpPr>
          <p:cNvPr id="12" name="Text Placeholder 11">
            <a:extLst>
              <a:ext uri="{FF2B5EF4-FFF2-40B4-BE49-F238E27FC236}">
                <a16:creationId xmlns:a16="http://schemas.microsoft.com/office/drawing/2014/main" id="{ACD9EFFC-BCC9-4F8C-A88E-C58E0948A462}"/>
              </a:ext>
            </a:extLst>
          </p:cNvPr>
          <p:cNvSpPr>
            <a:spLocks noGrp="1"/>
          </p:cNvSpPr>
          <p:nvPr>
            <p:ph type="body" idx="1"/>
          </p:nvPr>
        </p:nvSpPr>
        <p:spPr>
          <a:xfrm>
            <a:off x="457200" y="998025"/>
            <a:ext cx="8229600" cy="478970"/>
          </a:xfrm>
        </p:spPr>
        <p:txBody>
          <a:bodyPr/>
          <a:lstStyle/>
          <a:p>
            <a:r>
              <a:rPr lang="en-US" altLang="en-US" b="1" dirty="0">
                <a:latin typeface="+mn-lt"/>
                <a:ea typeface="Segoe UI Symbol" panose="020B0502040204020203" pitchFamily="34" charset="0"/>
              </a:rPr>
              <a:t>Chapter 6: </a:t>
            </a:r>
            <a:r>
              <a:rPr kumimoji="0" lang="en-US" sz="2000" b="1" kern="1200" dirty="0">
                <a:solidFill>
                  <a:schemeClr val="dk1"/>
                </a:solidFill>
                <a:effectLst/>
                <a:latin typeface="+mn-lt"/>
                <a:ea typeface="+mn-ea"/>
                <a:cs typeface="+mn-cs"/>
              </a:rPr>
              <a:t>Designing Interfaces</a:t>
            </a:r>
            <a:endParaRPr lang="en-US" altLang="en-US" b="1" dirty="0">
              <a:latin typeface="+mn-lt"/>
              <a:ea typeface="Segoe UI Symbol" panose="020B0502040204020203" pitchFamily="34" charset="0"/>
            </a:endParaRPr>
          </a:p>
          <a:p>
            <a:endParaRPr lang="en-US" dirty="0"/>
          </a:p>
        </p:txBody>
      </p:sp>
      <p:pic>
        <p:nvPicPr>
          <p:cNvPr id="4" name="Picture 3">
            <a:extLst>
              <a:ext uri="{FF2B5EF4-FFF2-40B4-BE49-F238E27FC236}">
                <a16:creationId xmlns:a16="http://schemas.microsoft.com/office/drawing/2014/main" id="{8D349A55-66BB-41A1-8DF7-77DC1DEADB36}"/>
              </a:ext>
            </a:extLst>
          </p:cNvPr>
          <p:cNvPicPr>
            <a:picLocks noChangeAspect="1"/>
          </p:cNvPicPr>
          <p:nvPr/>
        </p:nvPicPr>
        <p:blipFill>
          <a:blip r:embed="rId3"/>
          <a:stretch>
            <a:fillRect/>
          </a:stretch>
        </p:blipFill>
        <p:spPr>
          <a:xfrm>
            <a:off x="0" y="1714500"/>
            <a:ext cx="9144000" cy="5143500"/>
          </a:xfrm>
          <a:prstGeom prst="rect">
            <a:avLst/>
          </a:prstGeom>
        </p:spPr>
      </p:pic>
    </p:spTree>
    <p:extLst>
      <p:ext uri="{BB962C8B-B14F-4D97-AF65-F5344CB8AC3E}">
        <p14:creationId xmlns:p14="http://schemas.microsoft.com/office/powerpoint/2010/main" val="36190337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478982" cy="4726487"/>
          </a:xfrm>
        </p:spPr>
        <p:txBody>
          <a:bodyPr/>
          <a:lstStyle/>
          <a:p>
            <a:pPr marL="432" indent="0">
              <a:buNone/>
            </a:pPr>
            <a:r>
              <a:rPr lang="en-US" sz="2200" b="1" dirty="0">
                <a:solidFill>
                  <a:srgbClr val="C00000"/>
                </a:solidFill>
              </a:rPr>
              <a:t>6.1 Explain the process of designing forms and reports and the deliverables for their creation</a:t>
            </a:r>
          </a:p>
          <a:p>
            <a:pPr marL="432" indent="0">
              <a:buNone/>
            </a:pPr>
            <a:r>
              <a:rPr lang="en-US" sz="2200" b="1" dirty="0">
                <a:solidFill>
                  <a:srgbClr val="007FA3"/>
                </a:solidFill>
              </a:rPr>
              <a:t>6.2</a:t>
            </a:r>
            <a:r>
              <a:rPr lang="en-US" sz="2200" b="1" dirty="0">
                <a:solidFill>
                  <a:schemeClr val="accent1"/>
                </a:solidFill>
              </a:rPr>
              <a:t> </a:t>
            </a:r>
            <a:r>
              <a:rPr lang="en-US" sz="2200" dirty="0"/>
              <a:t>Apply the general guidelines for formatting forms and reports</a:t>
            </a:r>
          </a:p>
          <a:p>
            <a:pPr marL="432" indent="0">
              <a:buNone/>
            </a:pPr>
            <a:r>
              <a:rPr lang="en-US" sz="2200" b="1" dirty="0">
                <a:solidFill>
                  <a:srgbClr val="007FA3"/>
                </a:solidFill>
              </a:rPr>
              <a:t>6.3</a:t>
            </a:r>
            <a:r>
              <a:rPr lang="en-US" sz="2200" dirty="0"/>
              <a:t> Use color and know when color improves the usability of information</a:t>
            </a:r>
          </a:p>
          <a:p>
            <a:pPr marL="432" indent="0">
              <a:buNone/>
            </a:pPr>
            <a:r>
              <a:rPr lang="en-US" sz="2200" b="1" dirty="0">
                <a:solidFill>
                  <a:srgbClr val="007FA3"/>
                </a:solidFill>
              </a:rPr>
              <a:t>6.4</a:t>
            </a:r>
            <a:r>
              <a:rPr lang="en-US" sz="2200" b="1" dirty="0">
                <a:solidFill>
                  <a:schemeClr val="accent1"/>
                </a:solidFill>
              </a:rPr>
              <a:t> </a:t>
            </a:r>
            <a:r>
              <a:rPr lang="en-US" sz="2200" dirty="0"/>
              <a:t>Format text, tables, and lists effectively</a:t>
            </a:r>
          </a:p>
          <a:p>
            <a:pPr marL="432" indent="0">
              <a:buNone/>
            </a:pPr>
            <a:r>
              <a:rPr lang="en-US" sz="2200" b="1" dirty="0">
                <a:solidFill>
                  <a:srgbClr val="007FA3"/>
                </a:solidFill>
              </a:rPr>
              <a:t>6.5</a:t>
            </a:r>
            <a:r>
              <a:rPr lang="en-US" sz="2200" dirty="0"/>
              <a:t> Explain how to assess usability and describe how variations in users, tasks, technology, and environmental characteristics influence the usability of forms and reports</a:t>
            </a:r>
          </a:p>
          <a:p>
            <a:pPr marL="432" indent="0">
              <a:buNone/>
            </a:pPr>
            <a:r>
              <a:rPr lang="en-US" sz="2200" b="1" dirty="0">
                <a:solidFill>
                  <a:srgbClr val="007FA3"/>
                </a:solidFill>
              </a:rPr>
              <a:t>6.6</a:t>
            </a:r>
            <a:r>
              <a:rPr lang="en-US" sz="2200" b="1" dirty="0">
                <a:solidFill>
                  <a:schemeClr val="accent1"/>
                </a:solidFill>
              </a:rPr>
              <a:t> </a:t>
            </a:r>
            <a:r>
              <a:rPr lang="en-US" sz="2200" dirty="0"/>
              <a:t>Discuss guidelines for the design of forms and reports for Internet-based electronic commerce systems</a:t>
            </a:r>
          </a:p>
        </p:txBody>
      </p:sp>
    </p:spTree>
    <p:extLst>
      <p:ext uri="{BB962C8B-B14F-4D97-AF65-F5344CB8AC3E}">
        <p14:creationId xmlns:p14="http://schemas.microsoft.com/office/powerpoint/2010/main" val="16604724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43CE-1D1C-4974-B206-B6C0C8DDA9FF}"/>
              </a:ext>
            </a:extLst>
          </p:cNvPr>
          <p:cNvSpPr>
            <a:spLocks noGrp="1"/>
          </p:cNvSpPr>
          <p:nvPr>
            <p:ph type="title"/>
          </p:nvPr>
        </p:nvSpPr>
        <p:spPr>
          <a:xfrm>
            <a:off x="457199" y="215371"/>
            <a:ext cx="8465127" cy="1097279"/>
          </a:xfrm>
        </p:spPr>
        <p:txBody>
          <a:bodyPr/>
          <a:lstStyle/>
          <a:p>
            <a:r>
              <a:rPr lang="en-US" sz="3000" dirty="0"/>
              <a:t>Systems Development Life Cycle with Logical Design Phase Highlighted</a:t>
            </a:r>
          </a:p>
        </p:txBody>
      </p:sp>
      <p:pic>
        <p:nvPicPr>
          <p:cNvPr id="5" name="Picture 4" descr="The S D L C diagram consists of five following phases starting at the top. Planning, analysis, design, implementation, and maintenance. Design phase consists of databases, forms and reports, dialogues and interfaces, finalizing design specifications, and distributed and internet systems. Design forms and reports are highlighted.">
            <a:extLst>
              <a:ext uri="{FF2B5EF4-FFF2-40B4-BE49-F238E27FC236}">
                <a16:creationId xmlns:a16="http://schemas.microsoft.com/office/drawing/2014/main" id="{254CD113-DD1D-40FB-BEB1-204ED1F25832}"/>
              </a:ext>
            </a:extLst>
          </p:cNvPr>
          <p:cNvPicPr>
            <a:picLocks noChangeAspect="1"/>
          </p:cNvPicPr>
          <p:nvPr/>
        </p:nvPicPr>
        <p:blipFill>
          <a:blip r:embed="rId2"/>
          <a:stretch>
            <a:fillRect/>
          </a:stretch>
        </p:blipFill>
        <p:spPr>
          <a:xfrm>
            <a:off x="2070765" y="1673348"/>
            <a:ext cx="5002470" cy="4517537"/>
          </a:xfrm>
          <a:prstGeom prst="rect">
            <a:avLst/>
          </a:prstGeom>
        </p:spPr>
      </p:pic>
    </p:spTree>
    <p:extLst>
      <p:ext uri="{BB962C8B-B14F-4D97-AF65-F5344CB8AC3E}">
        <p14:creationId xmlns:p14="http://schemas.microsoft.com/office/powerpoint/2010/main" val="21052626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p:txBody>
          <a:bodyPr/>
          <a:lstStyle/>
          <a:p>
            <a:r>
              <a:rPr lang="en-US" dirty="0"/>
              <a:t>Designing Interfaces: Forms and Reports</a:t>
            </a:r>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200" y="1699324"/>
            <a:ext cx="8377084" cy="3263447"/>
          </a:xfrm>
        </p:spPr>
        <p:txBody>
          <a:bodyPr/>
          <a:lstStyle/>
          <a:p>
            <a:r>
              <a:rPr lang="en-US" sz="2000" b="1" dirty="0">
                <a:solidFill>
                  <a:schemeClr val="tx1"/>
                </a:solidFill>
              </a:rPr>
              <a:t>Form</a:t>
            </a:r>
            <a:r>
              <a:rPr lang="en-US" sz="2000" dirty="0"/>
              <a:t> – business document that contains some predefined data and may include some areas where additional data are to be filled in. An instance of a form is typically based on one database record.</a:t>
            </a:r>
          </a:p>
          <a:p>
            <a:pPr lvl="1"/>
            <a:r>
              <a:rPr lang="en-US" sz="2000" dirty="0"/>
              <a:t>Usually in a stylized format and not a simple row and column look</a:t>
            </a:r>
          </a:p>
          <a:p>
            <a:r>
              <a:rPr lang="en-US" sz="2000" b="1" dirty="0">
                <a:solidFill>
                  <a:schemeClr val="tx1"/>
                </a:solidFill>
              </a:rPr>
              <a:t>Report</a:t>
            </a:r>
            <a:r>
              <a:rPr lang="en-US" sz="2000" dirty="0"/>
              <a:t> – business document that contains only predefined data; it is a passive document used solely for reading or viewing. A report typically contains data from many unrelated records or transactions</a:t>
            </a:r>
          </a:p>
          <a:p>
            <a:pPr lvl="1"/>
            <a:r>
              <a:rPr lang="en-US" sz="2000" dirty="0"/>
              <a:t>Reports typically contain data from many unrelated records or transactions</a:t>
            </a:r>
          </a:p>
        </p:txBody>
      </p:sp>
    </p:spTree>
    <p:extLst>
      <p:ext uri="{BB962C8B-B14F-4D97-AF65-F5344CB8AC3E}">
        <p14:creationId xmlns:p14="http://schemas.microsoft.com/office/powerpoint/2010/main" val="37001950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43CE-1D1C-4974-B206-B6C0C8DDA9FF}"/>
              </a:ext>
            </a:extLst>
          </p:cNvPr>
          <p:cNvSpPr>
            <a:spLocks noGrp="1"/>
          </p:cNvSpPr>
          <p:nvPr>
            <p:ph type="title"/>
          </p:nvPr>
        </p:nvSpPr>
        <p:spPr>
          <a:xfrm>
            <a:off x="457199" y="215371"/>
            <a:ext cx="8465127" cy="1097279"/>
          </a:xfrm>
        </p:spPr>
        <p:txBody>
          <a:bodyPr anchor="t"/>
          <a:lstStyle/>
          <a:p>
            <a:r>
              <a:rPr lang="en-US" sz="3400" dirty="0"/>
              <a:t>Common Types of Business Reports</a:t>
            </a:r>
          </a:p>
        </p:txBody>
      </p:sp>
      <p:graphicFrame>
        <p:nvGraphicFramePr>
          <p:cNvPr id="3" name="Table 2">
            <a:extLst>
              <a:ext uri="{FF2B5EF4-FFF2-40B4-BE49-F238E27FC236}">
                <a16:creationId xmlns:a16="http://schemas.microsoft.com/office/drawing/2014/main" id="{D0029F20-A187-41B7-BE2D-519FB035696B}"/>
              </a:ext>
            </a:extLst>
          </p:cNvPr>
          <p:cNvGraphicFramePr>
            <a:graphicFrameLocks noGrp="1"/>
          </p:cNvGraphicFramePr>
          <p:nvPr>
            <p:extLst/>
          </p:nvPr>
        </p:nvGraphicFramePr>
        <p:xfrm>
          <a:off x="508279" y="1556656"/>
          <a:ext cx="8127442" cy="4562789"/>
        </p:xfrm>
        <a:graphic>
          <a:graphicData uri="http://schemas.openxmlformats.org/drawingml/2006/table">
            <a:tbl>
              <a:tblPr firstRow="1" bandRow="1">
                <a:tableStyleId>{2D5ABB26-0587-4C30-8999-92F81FD0307C}</a:tableStyleId>
              </a:tblPr>
              <a:tblGrid>
                <a:gridCol w="2761337">
                  <a:extLst>
                    <a:ext uri="{9D8B030D-6E8A-4147-A177-3AD203B41FA5}">
                      <a16:colId xmlns:a16="http://schemas.microsoft.com/office/drawing/2014/main" val="1973722715"/>
                    </a:ext>
                  </a:extLst>
                </a:gridCol>
                <a:gridCol w="5366105">
                  <a:extLst>
                    <a:ext uri="{9D8B030D-6E8A-4147-A177-3AD203B41FA5}">
                      <a16:colId xmlns:a16="http://schemas.microsoft.com/office/drawing/2014/main" val="222050941"/>
                    </a:ext>
                  </a:extLst>
                </a:gridCol>
              </a:tblGrid>
              <a:tr h="410707">
                <a:tc>
                  <a:txBody>
                    <a:bodyPr/>
                    <a:lstStyle/>
                    <a:p>
                      <a:r>
                        <a:rPr lang="en-US" sz="1800" b="1" dirty="0">
                          <a:latin typeface="+mn-lt"/>
                        </a:rPr>
                        <a:t>Report 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a:latin typeface="+mn-lt"/>
                        </a:rPr>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7625234"/>
                  </a:ext>
                </a:extLst>
              </a:tr>
              <a:tr h="1012703">
                <a:tc>
                  <a:txBody>
                    <a:bodyPr/>
                    <a:lstStyle/>
                    <a:p>
                      <a:r>
                        <a:rPr lang="en-US" sz="1800" dirty="0">
                          <a:latin typeface="+mn-lt"/>
                        </a:rPr>
                        <a:t>Scheduled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dk1"/>
                          </a:solidFill>
                          <a:latin typeface="+mn-lt"/>
                          <a:ea typeface="Arial"/>
                          <a:cs typeface="Arial"/>
                          <a:sym typeface="Arial"/>
                        </a:rPr>
                        <a:t>Reports produced at predefined intervals—daily, weekly, or monthly—to support the routine informational needs of an organization.</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8979411"/>
                  </a:ext>
                </a:extLst>
              </a:tr>
              <a:tr h="708892">
                <a:tc>
                  <a:txBody>
                    <a:bodyPr/>
                    <a:lstStyle/>
                    <a:p>
                      <a:r>
                        <a:rPr lang="en-US" sz="1800" dirty="0">
                          <a:latin typeface="+mn-lt"/>
                        </a:rPr>
                        <a:t>Key-Indicator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dk1"/>
                          </a:solidFill>
                          <a:latin typeface="+mn-lt"/>
                          <a:ea typeface="Arial"/>
                          <a:cs typeface="Arial"/>
                          <a:sym typeface="Arial"/>
                        </a:rPr>
                        <a:t>Reports that provide a summary of critical information on a recurring basis.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438027"/>
                  </a:ext>
                </a:extLst>
              </a:tr>
              <a:tr h="708892">
                <a:tc>
                  <a:txBody>
                    <a:bodyPr/>
                    <a:lstStyle/>
                    <a:p>
                      <a:r>
                        <a:rPr lang="en-US" sz="1800" dirty="0">
                          <a:latin typeface="+mn-lt"/>
                        </a:rPr>
                        <a:t>Exception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dk1"/>
                          </a:solidFill>
                          <a:latin typeface="+mn-lt"/>
                          <a:ea typeface="Arial"/>
                          <a:cs typeface="Arial"/>
                          <a:sym typeface="Arial"/>
                        </a:rPr>
                        <a:t>Reports that highlight data that are out of the normal operating range.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1503393"/>
                  </a:ext>
                </a:extLst>
              </a:tr>
              <a:tr h="708892">
                <a:tc>
                  <a:txBody>
                    <a:bodyPr/>
                    <a:lstStyle/>
                    <a:p>
                      <a:r>
                        <a:rPr lang="en-US" sz="1800" dirty="0">
                          <a:latin typeface="+mn-lt"/>
                        </a:rPr>
                        <a:t>Drill-Down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dk1"/>
                          </a:solidFill>
                          <a:latin typeface="+mn-lt"/>
                          <a:ea typeface="Arial"/>
                          <a:cs typeface="Arial"/>
                          <a:sym typeface="Arial"/>
                        </a:rPr>
                        <a:t>Reports that provide details behind the summary values on a key-indicator or exception report.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75541"/>
                  </a:ext>
                </a:extLst>
              </a:tr>
              <a:tr h="1012703">
                <a:tc>
                  <a:txBody>
                    <a:bodyPr/>
                    <a:lstStyle/>
                    <a:p>
                      <a:r>
                        <a:rPr lang="en-US" sz="1800" dirty="0">
                          <a:latin typeface="+mn-lt"/>
                        </a:rPr>
                        <a:t>Ad-hoc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dk1"/>
                          </a:solidFill>
                          <a:latin typeface="+mn-lt"/>
                          <a:ea typeface="Arial"/>
                          <a:cs typeface="Arial"/>
                          <a:sym typeface="Arial"/>
                        </a:rPr>
                        <a:t>Unplanned information requests in which information is gathered to support a nonroutine decision.</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749824"/>
                  </a:ext>
                </a:extLst>
              </a:tr>
            </a:tbl>
          </a:graphicData>
        </a:graphic>
      </p:graphicFrame>
    </p:spTree>
    <p:extLst>
      <p:ext uri="{BB962C8B-B14F-4D97-AF65-F5344CB8AC3E}">
        <p14:creationId xmlns:p14="http://schemas.microsoft.com/office/powerpoint/2010/main" val="31193536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a:xfrm>
            <a:off x="457200" y="215371"/>
            <a:ext cx="8420100" cy="1097279"/>
          </a:xfrm>
        </p:spPr>
        <p:txBody>
          <a:bodyPr/>
          <a:lstStyle/>
          <a:p>
            <a:r>
              <a:rPr lang="en-US" sz="3400" dirty="0"/>
              <a:t>The Process of Designing Interfaces </a:t>
            </a:r>
            <a:r>
              <a:rPr lang="en-US" sz="2000" b="0" dirty="0"/>
              <a:t>(1 of 3)</a:t>
            </a:r>
            <a:endParaRPr lang="en-US" b="0" dirty="0"/>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200" y="1797276"/>
            <a:ext cx="8229600" cy="3263447"/>
          </a:xfrm>
        </p:spPr>
        <p:txBody>
          <a:bodyPr/>
          <a:lstStyle/>
          <a:p>
            <a:pPr indent="-256032"/>
            <a:r>
              <a:rPr lang="en-US" sz="2200" dirty="0"/>
              <a:t>A user-centered activity that follows a </a:t>
            </a:r>
            <a:r>
              <a:rPr lang="en-US" sz="2200" b="1" dirty="0"/>
              <a:t>prototyping</a:t>
            </a:r>
            <a:r>
              <a:rPr lang="en-US" sz="2200" dirty="0"/>
              <a:t> approach:</a:t>
            </a:r>
          </a:p>
          <a:p>
            <a:pPr marL="740664" lvl="1" indent="-283464"/>
            <a:r>
              <a:rPr lang="en-US" sz="2200" dirty="0"/>
              <a:t>Understanding the target audience and their needs</a:t>
            </a:r>
          </a:p>
          <a:p>
            <a:pPr marL="740664" lvl="1" indent="-283464"/>
            <a:r>
              <a:rPr lang="en-US" sz="2200" dirty="0"/>
              <a:t>Collect initial requirements</a:t>
            </a:r>
          </a:p>
          <a:p>
            <a:pPr marL="740664" lvl="1" indent="-283464"/>
            <a:r>
              <a:rPr lang="en-US" sz="2200" dirty="0"/>
              <a:t>Structure and refine this information into an initial prototype</a:t>
            </a:r>
          </a:p>
          <a:p>
            <a:pPr marL="740664" lvl="1" indent="-283464"/>
            <a:r>
              <a:rPr lang="en-US" sz="2200" dirty="0"/>
              <a:t>Users then evaluate the prototype</a:t>
            </a:r>
          </a:p>
          <a:p>
            <a:pPr marL="740664" lvl="1" indent="-283464"/>
            <a:r>
              <a:rPr lang="en-US" sz="2200" dirty="0"/>
              <a:t>Make any needed refinements until users are satisfied and accept the prototype</a:t>
            </a:r>
          </a:p>
        </p:txBody>
      </p:sp>
    </p:spTree>
    <p:extLst>
      <p:ext uri="{BB962C8B-B14F-4D97-AF65-F5344CB8AC3E}">
        <p14:creationId xmlns:p14="http://schemas.microsoft.com/office/powerpoint/2010/main" val="2374581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6D8C-B8EB-4021-A3E5-B4C1AE03E186}"/>
              </a:ext>
            </a:extLst>
          </p:cNvPr>
          <p:cNvSpPr>
            <a:spLocks noGrp="1"/>
          </p:cNvSpPr>
          <p:nvPr>
            <p:ph type="title"/>
          </p:nvPr>
        </p:nvSpPr>
        <p:spPr/>
        <p:txBody>
          <a:bodyPr/>
          <a:lstStyle/>
          <a:p>
            <a:r>
              <a:rPr lang="en-IN" dirty="0"/>
              <a:t>Agile Methodologies</a:t>
            </a:r>
            <a:endParaRPr lang="en-IN" b="0" dirty="0"/>
          </a:p>
        </p:txBody>
      </p:sp>
      <p:sp>
        <p:nvSpPr>
          <p:cNvPr id="3" name="Content Placeholder 2">
            <a:extLst>
              <a:ext uri="{FF2B5EF4-FFF2-40B4-BE49-F238E27FC236}">
                <a16:creationId xmlns:a16="http://schemas.microsoft.com/office/drawing/2014/main" id="{12AEB7D7-8024-4D46-8327-2C649C33F5D5}"/>
              </a:ext>
            </a:extLst>
          </p:cNvPr>
          <p:cNvSpPr>
            <a:spLocks noGrp="1"/>
          </p:cNvSpPr>
          <p:nvPr>
            <p:ph sz="quarter" idx="13"/>
          </p:nvPr>
        </p:nvSpPr>
        <p:spPr>
          <a:xfrm>
            <a:off x="457200" y="1556328"/>
            <a:ext cx="8229600" cy="781430"/>
          </a:xfrm>
        </p:spPr>
        <p:txBody>
          <a:bodyPr/>
          <a:lstStyle/>
          <a:p>
            <a:pPr marL="432" indent="0">
              <a:buNone/>
            </a:pPr>
            <a:r>
              <a:rPr lang="en-IN" b="1" dirty="0"/>
              <a:t>1.3 </a:t>
            </a:r>
            <a:r>
              <a:rPr lang="en-IN" dirty="0"/>
              <a:t>Describe the agile methodologies, eXtreme Programming, and Scrum</a:t>
            </a:r>
          </a:p>
        </p:txBody>
      </p:sp>
      <p:sp>
        <p:nvSpPr>
          <p:cNvPr id="4" name="Content Placeholder 3">
            <a:extLst>
              <a:ext uri="{FF2B5EF4-FFF2-40B4-BE49-F238E27FC236}">
                <a16:creationId xmlns:a16="http://schemas.microsoft.com/office/drawing/2014/main" id="{27E12E81-C78D-4E28-AE2A-E7B243E3FCA5}"/>
              </a:ext>
            </a:extLst>
          </p:cNvPr>
          <p:cNvSpPr>
            <a:spLocks noGrp="1"/>
          </p:cNvSpPr>
          <p:nvPr>
            <p:ph sz="quarter" idx="14"/>
          </p:nvPr>
        </p:nvSpPr>
        <p:spPr>
          <a:xfrm>
            <a:off x="457199" y="2406770"/>
            <a:ext cx="8229601" cy="3795622"/>
          </a:xfrm>
        </p:spPr>
        <p:txBody>
          <a:bodyPr/>
          <a:lstStyle/>
          <a:p>
            <a:r>
              <a:rPr lang="en-IN" dirty="0"/>
              <a:t>Agile methodologies share three key principles:</a:t>
            </a:r>
          </a:p>
          <a:p>
            <a:pPr marL="740664" lvl="1" indent="-429768">
              <a:buFont typeface="+mj-lt"/>
              <a:buAutoNum type="arabicPeriod"/>
            </a:pPr>
            <a:r>
              <a:rPr lang="en-IN" dirty="0"/>
              <a:t>A focus on adaptive rather than predictive methodologies</a:t>
            </a:r>
          </a:p>
          <a:p>
            <a:pPr marL="740664" lvl="1" indent="-429768">
              <a:buFont typeface="+mj-lt"/>
              <a:buAutoNum type="arabicPeriod"/>
            </a:pPr>
            <a:r>
              <a:rPr lang="en-IN" dirty="0"/>
              <a:t>A focus on people rather than roles</a:t>
            </a:r>
          </a:p>
          <a:p>
            <a:pPr marL="740664" lvl="1" indent="-429768">
              <a:buFont typeface="+mj-lt"/>
              <a:buAutoNum type="arabicPeriod"/>
            </a:pPr>
            <a:r>
              <a:rPr lang="en-IN" dirty="0"/>
              <a:t>A focus on self-adaptive processes</a:t>
            </a:r>
          </a:p>
        </p:txBody>
      </p:sp>
    </p:spTree>
    <p:extLst>
      <p:ext uri="{BB962C8B-B14F-4D97-AF65-F5344CB8AC3E}">
        <p14:creationId xmlns:p14="http://schemas.microsoft.com/office/powerpoint/2010/main" val="293786011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0B0C-B367-4778-A831-AD88C1BA1586}"/>
              </a:ext>
            </a:extLst>
          </p:cNvPr>
          <p:cNvSpPr>
            <a:spLocks noGrp="1"/>
          </p:cNvSpPr>
          <p:nvPr>
            <p:ph type="title"/>
          </p:nvPr>
        </p:nvSpPr>
        <p:spPr/>
        <p:txBody>
          <a:bodyPr/>
          <a:lstStyle/>
          <a:p>
            <a:r>
              <a:rPr lang="en-US" sz="3400" dirty="0"/>
              <a:t>Fundamental Questions When Designing Forms and Reports</a:t>
            </a:r>
          </a:p>
        </p:txBody>
      </p:sp>
      <p:sp>
        <p:nvSpPr>
          <p:cNvPr id="3" name="Content Placeholder 2">
            <a:extLst>
              <a:ext uri="{FF2B5EF4-FFF2-40B4-BE49-F238E27FC236}">
                <a16:creationId xmlns:a16="http://schemas.microsoft.com/office/drawing/2014/main" id="{C81FC177-1F28-49F8-A3AA-95AC15C6625B}"/>
              </a:ext>
            </a:extLst>
          </p:cNvPr>
          <p:cNvSpPr>
            <a:spLocks noGrp="1"/>
          </p:cNvSpPr>
          <p:nvPr>
            <p:ph sz="quarter" idx="13"/>
          </p:nvPr>
        </p:nvSpPr>
        <p:spPr>
          <a:xfrm>
            <a:off x="457199" y="1746826"/>
            <a:ext cx="8409709" cy="3015673"/>
          </a:xfrm>
        </p:spPr>
        <p:txBody>
          <a:bodyPr/>
          <a:lstStyle/>
          <a:p>
            <a:pPr marL="432000" indent="-432000">
              <a:buFont typeface="+mj-lt"/>
              <a:buAutoNum type="arabicPeriod"/>
            </a:pPr>
            <a:r>
              <a:rPr lang="en-US" dirty="0"/>
              <a:t>Who will use the form or report?</a:t>
            </a:r>
          </a:p>
          <a:p>
            <a:pPr marL="432000" indent="-432000">
              <a:buFont typeface="+mj-lt"/>
              <a:buAutoNum type="arabicPeriod"/>
            </a:pPr>
            <a:r>
              <a:rPr lang="en-US" dirty="0"/>
              <a:t>What is the purpose of the form or report?</a:t>
            </a:r>
          </a:p>
          <a:p>
            <a:pPr marL="432000" indent="-432000">
              <a:buFont typeface="+mj-lt"/>
              <a:buAutoNum type="arabicPeriod"/>
            </a:pPr>
            <a:r>
              <a:rPr lang="en-US" dirty="0"/>
              <a:t>When is the form or report needed and used?</a:t>
            </a:r>
          </a:p>
          <a:p>
            <a:pPr marL="432000" indent="-432000">
              <a:buFont typeface="+mj-lt"/>
              <a:buAutoNum type="arabicPeriod"/>
            </a:pPr>
            <a:r>
              <a:rPr lang="en-US" dirty="0"/>
              <a:t>Where does the form or report need to be delivered and used?</a:t>
            </a:r>
          </a:p>
          <a:p>
            <a:pPr marL="432000" indent="-432000">
              <a:buFont typeface="+mj-lt"/>
              <a:buAutoNum type="arabicPeriod"/>
            </a:pPr>
            <a:r>
              <a:rPr lang="en-US" dirty="0"/>
              <a:t>How many people need to use or view the form or report?</a:t>
            </a:r>
          </a:p>
        </p:txBody>
      </p:sp>
    </p:spTree>
    <p:extLst>
      <p:ext uri="{BB962C8B-B14F-4D97-AF65-F5344CB8AC3E}">
        <p14:creationId xmlns:p14="http://schemas.microsoft.com/office/powerpoint/2010/main" val="30591344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a:xfrm>
            <a:off x="457200" y="215371"/>
            <a:ext cx="8439150" cy="1097279"/>
          </a:xfrm>
        </p:spPr>
        <p:txBody>
          <a:bodyPr/>
          <a:lstStyle/>
          <a:p>
            <a:r>
              <a:rPr lang="en-US" sz="3400" dirty="0"/>
              <a:t>The Process of Designing Interfaces </a:t>
            </a:r>
            <a:r>
              <a:rPr lang="en-US" sz="2000" b="0" dirty="0"/>
              <a:t>(2 of 3)</a:t>
            </a:r>
            <a:endParaRPr lang="en-US" b="0" dirty="0"/>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200" y="1764726"/>
            <a:ext cx="8132885" cy="3497945"/>
          </a:xfrm>
        </p:spPr>
        <p:txBody>
          <a:bodyPr/>
          <a:lstStyle/>
          <a:p>
            <a:r>
              <a:rPr lang="en-US" b="1" dirty="0">
                <a:solidFill>
                  <a:schemeClr val="tx1"/>
                </a:solidFill>
              </a:rPr>
              <a:t>Paper prototype </a:t>
            </a:r>
            <a:r>
              <a:rPr lang="en-US" dirty="0"/>
              <a:t>– series of mock screens that can be used to test content, look, and feel, as well as the task flow and other usability factors</a:t>
            </a:r>
          </a:p>
          <a:p>
            <a:pPr lvl="1"/>
            <a:r>
              <a:rPr lang="en-US" dirty="0"/>
              <a:t>Focus is on the design (content, layout, flow)</a:t>
            </a:r>
          </a:p>
          <a:p>
            <a:r>
              <a:rPr lang="en-US" b="1" dirty="0">
                <a:solidFill>
                  <a:schemeClr val="tx1"/>
                </a:solidFill>
              </a:rPr>
              <a:t>Wireframe</a:t>
            </a:r>
            <a:r>
              <a:rPr lang="en-US" dirty="0"/>
              <a:t> – simple design to show the placement of information elements on a screen and the space needed for each element</a:t>
            </a:r>
          </a:p>
          <a:p>
            <a:pPr lvl="1"/>
            <a:r>
              <a:rPr lang="en-US" dirty="0"/>
              <a:t>Allows users to get a sense and feel of a design</a:t>
            </a:r>
          </a:p>
        </p:txBody>
      </p:sp>
    </p:spTree>
    <p:extLst>
      <p:ext uri="{BB962C8B-B14F-4D97-AF65-F5344CB8AC3E}">
        <p14:creationId xmlns:p14="http://schemas.microsoft.com/office/powerpoint/2010/main" val="79995829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a:xfrm>
            <a:off x="457200" y="215371"/>
            <a:ext cx="8420100" cy="1097279"/>
          </a:xfrm>
        </p:spPr>
        <p:txBody>
          <a:bodyPr/>
          <a:lstStyle/>
          <a:p>
            <a:r>
              <a:rPr lang="en-US" sz="3400" dirty="0"/>
              <a:t>The Process of Designing Interfaces </a:t>
            </a:r>
            <a:r>
              <a:rPr lang="en-US" sz="2000" b="0" dirty="0"/>
              <a:t>(3 of 3)</a:t>
            </a:r>
            <a:endParaRPr lang="en-US" b="0" dirty="0"/>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200" y="1756229"/>
            <a:ext cx="8084820" cy="3048000"/>
          </a:xfrm>
        </p:spPr>
        <p:txBody>
          <a:bodyPr/>
          <a:lstStyle/>
          <a:p>
            <a:r>
              <a:rPr lang="en-US" dirty="0">
                <a:solidFill>
                  <a:schemeClr val="tx1"/>
                </a:solidFill>
              </a:rPr>
              <a:t>A coding sheet is an “old” tool for designing forms and reports in text-based format (see figure 10-2)</a:t>
            </a:r>
          </a:p>
          <a:p>
            <a:r>
              <a:rPr lang="en-US" dirty="0">
                <a:solidFill>
                  <a:schemeClr val="tx1"/>
                </a:solidFill>
              </a:rPr>
              <a:t>A wireframe is an input screen roughed out on a sheet of paper (see figure 10-3A)</a:t>
            </a:r>
          </a:p>
          <a:p>
            <a:r>
              <a:rPr lang="en-US" dirty="0">
                <a:solidFill>
                  <a:schemeClr val="tx1"/>
                </a:solidFill>
              </a:rPr>
              <a:t>A data input screen designed in Visual Basic allows a variety of font sizes, colors, and highlighting (see figure 10-3B)</a:t>
            </a:r>
            <a:endParaRPr lang="en-US" sz="2000" dirty="0">
              <a:solidFill>
                <a:schemeClr val="tx1"/>
              </a:solidFill>
            </a:endParaRPr>
          </a:p>
        </p:txBody>
      </p:sp>
    </p:spTree>
    <p:extLst>
      <p:ext uri="{BB962C8B-B14F-4D97-AF65-F5344CB8AC3E}">
        <p14:creationId xmlns:p14="http://schemas.microsoft.com/office/powerpoint/2010/main" val="411266492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916-9E8B-427E-8790-94DABBFE39EC}"/>
              </a:ext>
            </a:extLst>
          </p:cNvPr>
          <p:cNvSpPr>
            <a:spLocks noGrp="1"/>
          </p:cNvSpPr>
          <p:nvPr>
            <p:ph type="title"/>
          </p:nvPr>
        </p:nvSpPr>
        <p:spPr/>
        <p:txBody>
          <a:bodyPr/>
          <a:lstStyle/>
          <a:p>
            <a:r>
              <a:rPr lang="en-US" sz="3400" dirty="0"/>
              <a:t>The Layout of a Data Input Form Using a Coding Sheet</a:t>
            </a:r>
          </a:p>
        </p:txBody>
      </p:sp>
      <p:pic>
        <p:nvPicPr>
          <p:cNvPr id="6" name="Picture 5" descr="The layout consists of a heading section and a cell pattern. Its heading section includes four following fields with corresponding example text. System. Blank field. Program. Customer Information Entry. Programmer. Stan. Date. Blank field. The heading section is followed by cell pattern with 31 columns and 24 rows extending downward till the bottom of the sheet. Column labels are provided at the top and at the bottom of these cells. Starting at column 12, row 4, the following text is written. Customer Information. One letter, symbol, or space is within each cell. Starting at column 12, row 5, there is a dashed line under each letter of row 4. At column 12, row 7, the following text is written. Customer Number, colon.  At column 23, row 9, the following text is written. Name, colon. At column 20, row 11, the following text is written. Address, colon. At column 23, row 13, the following text is written. City, colon. At column 22, row 15, the following text is written. State, colon. At column, 24, row 17, the following text is written. Zip, colon.">
            <a:extLst>
              <a:ext uri="{FF2B5EF4-FFF2-40B4-BE49-F238E27FC236}">
                <a16:creationId xmlns:a16="http://schemas.microsoft.com/office/drawing/2014/main" id="{BA76A2F2-BB84-4C63-866A-DBF23D21F386}"/>
              </a:ext>
            </a:extLst>
          </p:cNvPr>
          <p:cNvPicPr>
            <a:picLocks noChangeAspect="1"/>
          </p:cNvPicPr>
          <p:nvPr/>
        </p:nvPicPr>
        <p:blipFill>
          <a:blip r:embed="rId2"/>
          <a:stretch>
            <a:fillRect/>
          </a:stretch>
        </p:blipFill>
        <p:spPr>
          <a:xfrm>
            <a:off x="2538103" y="1551167"/>
            <a:ext cx="4067793" cy="5306833"/>
          </a:xfrm>
          <a:prstGeom prst="rect">
            <a:avLst/>
          </a:prstGeom>
        </p:spPr>
      </p:pic>
    </p:spTree>
    <p:extLst>
      <p:ext uri="{BB962C8B-B14F-4D97-AF65-F5344CB8AC3E}">
        <p14:creationId xmlns:p14="http://schemas.microsoft.com/office/powerpoint/2010/main" val="24298013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916-9E8B-427E-8790-94DABBFE39EC}"/>
              </a:ext>
            </a:extLst>
          </p:cNvPr>
          <p:cNvSpPr>
            <a:spLocks noGrp="1"/>
          </p:cNvSpPr>
          <p:nvPr>
            <p:ph type="title"/>
          </p:nvPr>
        </p:nvSpPr>
        <p:spPr/>
        <p:txBody>
          <a:bodyPr/>
          <a:lstStyle/>
          <a:p>
            <a:r>
              <a:rPr lang="en-US" sz="3400" dirty="0"/>
              <a:t>A Data Input Screen Designed as a Wireframe</a:t>
            </a:r>
          </a:p>
        </p:txBody>
      </p:sp>
      <p:pic>
        <p:nvPicPr>
          <p:cNvPr id="3" name="Picture 2" descr="A data input screen has the following title at the top. Pine Valley Furniture. At the top left corner, to the left of the title, there is an envelope with a word Logo at its center. Below the title, at its right side, there is a text field with the following greyed out text. Enter text dot dot dot. Below the title, there is a Customer Information section. It has the following title. Customer information. Customer Information section includes six following fields. Customer Number, 1 2 7 3. Name, Contemporary Designs. Address, 1 2 3 Oak Street. City, Austin. State, T X is selected from drop down menu. Zip, 2 8 3 8 4. Texts in fields name, address, city, and zip are greyed out. Below Customer Information section there are three following buttons positioned from left to right. Save, Help, and Exit. ">
            <a:extLst>
              <a:ext uri="{FF2B5EF4-FFF2-40B4-BE49-F238E27FC236}">
                <a16:creationId xmlns:a16="http://schemas.microsoft.com/office/drawing/2014/main" id="{4F911896-5DBD-4589-B227-E2DD05A5AF00}"/>
              </a:ext>
            </a:extLst>
          </p:cNvPr>
          <p:cNvPicPr>
            <a:picLocks noChangeAspect="1"/>
          </p:cNvPicPr>
          <p:nvPr/>
        </p:nvPicPr>
        <p:blipFill>
          <a:blip r:embed="rId2"/>
          <a:stretch>
            <a:fillRect/>
          </a:stretch>
        </p:blipFill>
        <p:spPr>
          <a:xfrm>
            <a:off x="959966" y="1558054"/>
            <a:ext cx="7224069" cy="4610818"/>
          </a:xfrm>
          <a:prstGeom prst="rect">
            <a:avLst/>
          </a:prstGeom>
        </p:spPr>
      </p:pic>
    </p:spTree>
    <p:extLst>
      <p:ext uri="{BB962C8B-B14F-4D97-AF65-F5344CB8AC3E}">
        <p14:creationId xmlns:p14="http://schemas.microsoft.com/office/powerpoint/2010/main" val="335237117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96AA-AD92-4930-BC35-E4846E623320}"/>
              </a:ext>
            </a:extLst>
          </p:cNvPr>
          <p:cNvSpPr>
            <a:spLocks noGrp="1"/>
          </p:cNvSpPr>
          <p:nvPr>
            <p:ph type="title"/>
          </p:nvPr>
        </p:nvSpPr>
        <p:spPr/>
        <p:txBody>
          <a:bodyPr/>
          <a:lstStyle/>
          <a:p>
            <a:r>
              <a:rPr lang="en-US" sz="3200" dirty="0"/>
              <a:t>A Data Input Screen Designed in Microsoft’s Visual Basic.NET</a:t>
            </a:r>
          </a:p>
        </p:txBody>
      </p:sp>
      <p:pic>
        <p:nvPicPr>
          <p:cNvPr id="6" name="Picture 5" descr="The window title of data input screen is Customer Information Entry. At the top left it has the following underlined title. Customer Information. At the top right it has the following date information. Today 11 October X X. Below the title section, there is a Customer Information section, which starts with repetition of the title text in a smaller font and without an underline. This section includes six following fields and their respective values. Customer Number, 1 2 7 3.  Name, Contemporary Designs. Address, 1 2 3 Oak Street. City, Austin. State, T X. Zip, 2 8 3 8 4. Customer Information section is followed by three following buttons positioned from left to right. Save, Help, and Exit. ">
            <a:extLst>
              <a:ext uri="{FF2B5EF4-FFF2-40B4-BE49-F238E27FC236}">
                <a16:creationId xmlns:a16="http://schemas.microsoft.com/office/drawing/2014/main" id="{F6421EF6-F79B-4E3E-8D2F-D36165B57880}"/>
              </a:ext>
            </a:extLst>
          </p:cNvPr>
          <p:cNvPicPr>
            <a:picLocks noChangeAspect="1"/>
          </p:cNvPicPr>
          <p:nvPr/>
        </p:nvPicPr>
        <p:blipFill>
          <a:blip r:embed="rId2"/>
          <a:stretch>
            <a:fillRect/>
          </a:stretch>
        </p:blipFill>
        <p:spPr>
          <a:xfrm>
            <a:off x="1789393" y="1903781"/>
            <a:ext cx="5565214" cy="4649419"/>
          </a:xfrm>
          <a:prstGeom prst="rect">
            <a:avLst/>
          </a:prstGeom>
        </p:spPr>
      </p:pic>
    </p:spTree>
    <p:extLst>
      <p:ext uri="{BB962C8B-B14F-4D97-AF65-F5344CB8AC3E}">
        <p14:creationId xmlns:p14="http://schemas.microsoft.com/office/powerpoint/2010/main" val="411272974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Deliverables and Outcomes</a:t>
            </a:r>
            <a:endParaRPr lang="en-IN"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60375" y="1747024"/>
            <a:ext cx="8229600" cy="4158475"/>
          </a:xfrm>
        </p:spPr>
        <p:txBody>
          <a:bodyPr/>
          <a:lstStyle/>
          <a:p>
            <a:pPr indent="-256032"/>
            <a:r>
              <a:rPr lang="en-US" sz="2000" dirty="0"/>
              <a:t>Design specifications are the major deliverables and contain three sections:</a:t>
            </a:r>
          </a:p>
          <a:p>
            <a:pPr marL="740664" lvl="1" indent="-429768">
              <a:buFont typeface="+mj-lt"/>
              <a:buAutoNum type="arabicPeriod"/>
            </a:pPr>
            <a:r>
              <a:rPr lang="en-US" sz="2000" dirty="0"/>
              <a:t>Narrative overview</a:t>
            </a:r>
          </a:p>
          <a:p>
            <a:pPr marL="1140714" lvl="2" indent="-429768"/>
            <a:r>
              <a:rPr lang="en-US" sz="2000" dirty="0"/>
              <a:t>Characterizes, users, tasks, system, and environmental factors</a:t>
            </a:r>
          </a:p>
          <a:p>
            <a:pPr marL="740664" lvl="1" indent="-429768">
              <a:buFont typeface="+mj-lt"/>
              <a:buAutoNum type="arabicPeriod"/>
            </a:pPr>
            <a:r>
              <a:rPr lang="en-US" sz="2000" dirty="0"/>
              <a:t>Sample design</a:t>
            </a:r>
          </a:p>
          <a:p>
            <a:pPr marL="1140714" lvl="2" indent="-429768"/>
            <a:r>
              <a:rPr lang="en-US" sz="2000" dirty="0"/>
              <a:t>Image of the form is more thoroughly tested and assessed</a:t>
            </a:r>
          </a:p>
          <a:p>
            <a:pPr marL="740664" lvl="1" indent="-429768">
              <a:buFont typeface="+mj-lt"/>
              <a:buAutoNum type="arabicPeriod"/>
            </a:pPr>
            <a:r>
              <a:rPr lang="en-US" sz="2000" dirty="0"/>
              <a:t>Testing and usability assessment</a:t>
            </a:r>
          </a:p>
          <a:p>
            <a:pPr marL="1140714" lvl="2" indent="-429768"/>
            <a:r>
              <a:rPr lang="en-US" sz="2000" dirty="0"/>
              <a:t>Provides all testing and assessment information</a:t>
            </a:r>
          </a:p>
          <a:p>
            <a:pPr marL="1140714" lvl="2" indent="-429768"/>
            <a:r>
              <a:rPr lang="en-US" sz="2000" dirty="0"/>
              <a:t>Determine usability</a:t>
            </a:r>
          </a:p>
        </p:txBody>
      </p:sp>
    </p:spTree>
    <p:extLst>
      <p:ext uri="{BB962C8B-B14F-4D97-AF65-F5344CB8AC3E}">
        <p14:creationId xmlns:p14="http://schemas.microsoft.com/office/powerpoint/2010/main" val="29604886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478982" cy="4726487"/>
          </a:xfrm>
        </p:spPr>
        <p:txBody>
          <a:bodyPr/>
          <a:lstStyle/>
          <a:p>
            <a:pPr marL="432" indent="0">
              <a:buNone/>
            </a:pPr>
            <a:r>
              <a:rPr lang="en-US" sz="2200" b="1" dirty="0">
                <a:solidFill>
                  <a:srgbClr val="007FA3"/>
                </a:solidFill>
              </a:rPr>
              <a:t>6.1</a:t>
            </a:r>
            <a:r>
              <a:rPr lang="en-US" sz="2200" dirty="0"/>
              <a:t> Explain the process of designing forms and reports and the deliverables for their creation</a:t>
            </a:r>
          </a:p>
          <a:p>
            <a:pPr marL="432" indent="0">
              <a:buNone/>
            </a:pPr>
            <a:r>
              <a:rPr lang="en-US" sz="2200" b="1" dirty="0">
                <a:solidFill>
                  <a:srgbClr val="C00000"/>
                </a:solidFill>
              </a:rPr>
              <a:t>6.2 Apply the general guidelines for formatting forms and reports</a:t>
            </a:r>
          </a:p>
          <a:p>
            <a:pPr marL="432" indent="0">
              <a:buNone/>
            </a:pPr>
            <a:r>
              <a:rPr lang="en-US" sz="2200" b="1" dirty="0">
                <a:solidFill>
                  <a:srgbClr val="007FA3"/>
                </a:solidFill>
              </a:rPr>
              <a:t>6.3</a:t>
            </a:r>
            <a:r>
              <a:rPr lang="en-US" sz="2200" dirty="0"/>
              <a:t> Use color and know when color improves the usability of information</a:t>
            </a:r>
          </a:p>
          <a:p>
            <a:pPr marL="432" indent="0">
              <a:buNone/>
            </a:pPr>
            <a:r>
              <a:rPr lang="en-US" sz="2200" b="1" dirty="0">
                <a:solidFill>
                  <a:srgbClr val="007FA3"/>
                </a:solidFill>
              </a:rPr>
              <a:t>6.4</a:t>
            </a:r>
            <a:r>
              <a:rPr lang="en-US" sz="2200" b="1" dirty="0">
                <a:solidFill>
                  <a:schemeClr val="accent1"/>
                </a:solidFill>
              </a:rPr>
              <a:t> </a:t>
            </a:r>
            <a:r>
              <a:rPr lang="en-US" sz="2200" dirty="0"/>
              <a:t>Format text, tables, and lists effectively</a:t>
            </a:r>
          </a:p>
          <a:p>
            <a:pPr marL="432" indent="0">
              <a:buNone/>
            </a:pPr>
            <a:r>
              <a:rPr lang="en-US" sz="2200" b="1" dirty="0">
                <a:solidFill>
                  <a:srgbClr val="007FA3"/>
                </a:solidFill>
              </a:rPr>
              <a:t>6.5</a:t>
            </a:r>
            <a:r>
              <a:rPr lang="en-US" sz="2200" dirty="0"/>
              <a:t> Explain how to assess usability and describe how variations in users, tasks, technology, and environmental characteristics influence the usability of forms and reports</a:t>
            </a:r>
          </a:p>
          <a:p>
            <a:pPr marL="432" indent="0">
              <a:buNone/>
            </a:pPr>
            <a:r>
              <a:rPr lang="en-US" sz="2200" b="1" dirty="0">
                <a:solidFill>
                  <a:srgbClr val="007FA3"/>
                </a:solidFill>
              </a:rPr>
              <a:t>6.6</a:t>
            </a:r>
            <a:r>
              <a:rPr lang="en-US" sz="2200" b="1" dirty="0">
                <a:solidFill>
                  <a:schemeClr val="accent1"/>
                </a:solidFill>
              </a:rPr>
              <a:t> </a:t>
            </a:r>
            <a:r>
              <a:rPr lang="en-US" sz="2200" dirty="0"/>
              <a:t>Discuss guidelines for the design of forms and reports for Internet-based electronic commerce systems</a:t>
            </a:r>
          </a:p>
        </p:txBody>
      </p:sp>
    </p:spTree>
    <p:extLst>
      <p:ext uri="{BB962C8B-B14F-4D97-AF65-F5344CB8AC3E}">
        <p14:creationId xmlns:p14="http://schemas.microsoft.com/office/powerpoint/2010/main" val="25666047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p:txBody>
          <a:bodyPr/>
          <a:lstStyle/>
          <a:p>
            <a:r>
              <a:rPr lang="en-US" sz="3400" dirty="0"/>
              <a:t>General Guidelines for the Design of Interfaces </a:t>
            </a:r>
            <a:r>
              <a:rPr lang="en-US" sz="2000" b="0" dirty="0"/>
              <a:t>(1 of 2)</a:t>
            </a:r>
          </a:p>
        </p:txBody>
      </p:sp>
      <p:sp>
        <p:nvSpPr>
          <p:cNvPr id="5" name="Content Placeholder 4">
            <a:extLst>
              <a:ext uri="{FF2B5EF4-FFF2-40B4-BE49-F238E27FC236}">
                <a16:creationId xmlns:a16="http://schemas.microsoft.com/office/drawing/2014/main" id="{C8EAD019-BCCD-4FDB-9FD3-D6972CC6FA83}"/>
              </a:ext>
            </a:extLst>
          </p:cNvPr>
          <p:cNvSpPr>
            <a:spLocks noGrp="1"/>
          </p:cNvSpPr>
          <p:nvPr>
            <p:ph sz="quarter" idx="13"/>
          </p:nvPr>
        </p:nvSpPr>
        <p:spPr>
          <a:xfrm>
            <a:off x="457200" y="1556326"/>
            <a:ext cx="8229600" cy="4738965"/>
          </a:xfrm>
        </p:spPr>
        <p:txBody>
          <a:bodyPr/>
          <a:lstStyle/>
          <a:p>
            <a:r>
              <a:rPr lang="en-US" sz="2000" b="1" dirty="0"/>
              <a:t>Meaningful Titles:</a:t>
            </a:r>
          </a:p>
          <a:p>
            <a:pPr lvl="1"/>
            <a:r>
              <a:rPr lang="en-US" sz="2000" dirty="0"/>
              <a:t>Clear and specific titles describing content and use of form or report</a:t>
            </a:r>
          </a:p>
          <a:p>
            <a:pPr lvl="1"/>
            <a:r>
              <a:rPr lang="en-US" sz="2000" dirty="0"/>
              <a:t>Revision date or code to distinguish a form or report from prior versions</a:t>
            </a:r>
          </a:p>
          <a:p>
            <a:pPr lvl="1"/>
            <a:r>
              <a:rPr lang="en-US" sz="2000" dirty="0"/>
              <a:t>Current date, which identifies when the form or report was generated</a:t>
            </a:r>
          </a:p>
          <a:p>
            <a:pPr lvl="1"/>
            <a:r>
              <a:rPr lang="en-US" sz="2000" dirty="0"/>
              <a:t>Valid date, which identifies on what date (or time) the data in the form or report were accurate</a:t>
            </a:r>
          </a:p>
          <a:p>
            <a:r>
              <a:rPr lang="en-US" sz="2000" b="1" dirty="0"/>
              <a:t>Meaningful Information:</a:t>
            </a:r>
          </a:p>
          <a:p>
            <a:pPr lvl="1"/>
            <a:r>
              <a:rPr lang="en-US" sz="2000" dirty="0"/>
              <a:t>Only needed information should be displayed</a:t>
            </a:r>
          </a:p>
          <a:p>
            <a:pPr lvl="1"/>
            <a:r>
              <a:rPr lang="en-US" sz="2000" dirty="0"/>
              <a:t>Information should be provided in a manner that is usable without modification</a:t>
            </a:r>
          </a:p>
        </p:txBody>
      </p:sp>
    </p:spTree>
    <p:extLst>
      <p:ext uri="{BB962C8B-B14F-4D97-AF65-F5344CB8AC3E}">
        <p14:creationId xmlns:p14="http://schemas.microsoft.com/office/powerpoint/2010/main" val="389565265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p:txBody>
          <a:bodyPr/>
          <a:lstStyle/>
          <a:p>
            <a:r>
              <a:rPr lang="en-US" sz="3400" dirty="0"/>
              <a:t>General Guidelines for the Design of Interfaces </a:t>
            </a:r>
            <a:r>
              <a:rPr lang="en-US" sz="2000" b="0" dirty="0"/>
              <a:t>(2 of 2)</a:t>
            </a:r>
          </a:p>
        </p:txBody>
      </p:sp>
      <p:sp>
        <p:nvSpPr>
          <p:cNvPr id="5" name="Content Placeholder 4">
            <a:extLst>
              <a:ext uri="{FF2B5EF4-FFF2-40B4-BE49-F238E27FC236}">
                <a16:creationId xmlns:a16="http://schemas.microsoft.com/office/drawing/2014/main" id="{C8EAD019-BCCD-4FDB-9FD3-D6972CC6FA83}"/>
              </a:ext>
            </a:extLst>
          </p:cNvPr>
          <p:cNvSpPr>
            <a:spLocks noGrp="1"/>
          </p:cNvSpPr>
          <p:nvPr>
            <p:ph sz="quarter" idx="13"/>
          </p:nvPr>
        </p:nvSpPr>
        <p:spPr>
          <a:xfrm>
            <a:off x="457199" y="1556327"/>
            <a:ext cx="8495071" cy="4608946"/>
          </a:xfrm>
        </p:spPr>
        <p:txBody>
          <a:bodyPr/>
          <a:lstStyle/>
          <a:p>
            <a:r>
              <a:rPr lang="en-US" b="1" dirty="0"/>
              <a:t>Balance the Layout:</a:t>
            </a:r>
          </a:p>
          <a:p>
            <a:pPr lvl="1"/>
            <a:r>
              <a:rPr lang="en-US" dirty="0"/>
              <a:t>Information should be balanced on the screen or page</a:t>
            </a:r>
          </a:p>
          <a:p>
            <a:pPr lvl="1"/>
            <a:r>
              <a:rPr lang="en-US" dirty="0"/>
              <a:t>Adequate spacing and margins should be used</a:t>
            </a:r>
          </a:p>
          <a:p>
            <a:pPr lvl="1"/>
            <a:r>
              <a:rPr lang="en-US" dirty="0"/>
              <a:t>All data and entry fields should be clearly labeled</a:t>
            </a:r>
          </a:p>
          <a:p>
            <a:r>
              <a:rPr lang="en-US" b="1" dirty="0"/>
              <a:t>Design an Easy Navigation System:</a:t>
            </a:r>
          </a:p>
          <a:p>
            <a:pPr lvl="1"/>
            <a:r>
              <a:rPr lang="en-US" dirty="0"/>
              <a:t>Clearly show how to move forward and backward</a:t>
            </a:r>
          </a:p>
          <a:p>
            <a:pPr lvl="1"/>
            <a:r>
              <a:rPr lang="en-US" dirty="0"/>
              <a:t>Clearly show where you are (e.g., page 1 of 3)</a:t>
            </a:r>
          </a:p>
          <a:p>
            <a:pPr lvl="1"/>
            <a:r>
              <a:rPr lang="en-US" dirty="0"/>
              <a:t>Notify user when on the last page of a multipaged sequence</a:t>
            </a:r>
          </a:p>
        </p:txBody>
      </p:sp>
    </p:spTree>
    <p:extLst>
      <p:ext uri="{BB962C8B-B14F-4D97-AF65-F5344CB8AC3E}">
        <p14:creationId xmlns:p14="http://schemas.microsoft.com/office/powerpoint/2010/main" val="254077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1431-12DA-4F2B-B1B4-02DE1BE22228}"/>
              </a:ext>
            </a:extLst>
          </p:cNvPr>
          <p:cNvSpPr>
            <a:spLocks noGrp="1"/>
          </p:cNvSpPr>
          <p:nvPr>
            <p:ph type="title"/>
          </p:nvPr>
        </p:nvSpPr>
        <p:spPr/>
        <p:txBody>
          <a:bodyPr/>
          <a:lstStyle/>
          <a:p>
            <a:r>
              <a:rPr lang="en-IN" dirty="0"/>
              <a:t>Table 1-2: The Agile Manifesto </a:t>
            </a:r>
            <a:r>
              <a:rPr lang="en-IN" sz="2000" b="0" dirty="0"/>
              <a:t>(1 of 3)</a:t>
            </a:r>
          </a:p>
        </p:txBody>
      </p:sp>
      <p:sp>
        <p:nvSpPr>
          <p:cNvPr id="3" name="Content Placeholder 2">
            <a:extLst>
              <a:ext uri="{FF2B5EF4-FFF2-40B4-BE49-F238E27FC236}">
                <a16:creationId xmlns:a16="http://schemas.microsoft.com/office/drawing/2014/main" id="{4B62E67B-DF1E-49C9-92B7-8F7D3D93801D}"/>
              </a:ext>
            </a:extLst>
          </p:cNvPr>
          <p:cNvSpPr>
            <a:spLocks noGrp="1"/>
          </p:cNvSpPr>
          <p:nvPr>
            <p:ph sz="quarter" idx="13"/>
          </p:nvPr>
        </p:nvSpPr>
        <p:spPr>
          <a:xfrm>
            <a:off x="457200" y="1556326"/>
            <a:ext cx="8229600" cy="4749583"/>
          </a:xfrm>
        </p:spPr>
        <p:txBody>
          <a:bodyPr/>
          <a:lstStyle/>
          <a:p>
            <a:r>
              <a:rPr lang="en-IN" sz="2200" dirty="0"/>
              <a:t>The agile methodologies group argues that software development methodologies adapted from engineering generally do not fit with real world software development</a:t>
            </a:r>
          </a:p>
          <a:p>
            <a:r>
              <a:rPr lang="en-IN" sz="2200" b="1" dirty="0"/>
              <a:t>The Manifesto for Agile Software Development</a:t>
            </a:r>
            <a:r>
              <a:rPr lang="en-IN" sz="2200" dirty="0"/>
              <a:t> (Table 1-2)</a:t>
            </a:r>
          </a:p>
          <a:p>
            <a:pPr lvl="1"/>
            <a:r>
              <a:rPr lang="en-IN" sz="2200" dirty="0"/>
              <a:t>Seventeen anarchists agree</a:t>
            </a:r>
          </a:p>
          <a:p>
            <a:pPr lvl="1"/>
            <a:r>
              <a:rPr lang="en-IN" sz="2200" dirty="0"/>
              <a:t>We are uncovering better ways of developing software by doing it and helping others do it. Through this work we have come to value:</a:t>
            </a:r>
          </a:p>
          <a:p>
            <a:pPr lvl="2"/>
            <a:r>
              <a:rPr lang="en-IN" sz="2200" dirty="0"/>
              <a:t>Individuals and interactions over processes and tools</a:t>
            </a:r>
          </a:p>
          <a:p>
            <a:pPr lvl="2"/>
            <a:r>
              <a:rPr lang="en-IN" sz="2200" dirty="0"/>
              <a:t>Working software over comprehensive documentation</a:t>
            </a:r>
          </a:p>
          <a:p>
            <a:pPr lvl="2"/>
            <a:r>
              <a:rPr lang="en-IN" sz="2200" dirty="0"/>
              <a:t>Customer collaboration over contract negotiation</a:t>
            </a:r>
          </a:p>
          <a:p>
            <a:pPr lvl="2"/>
            <a:r>
              <a:rPr lang="en-IN" sz="2200" dirty="0"/>
              <a:t>Responding to change over following a plan</a:t>
            </a:r>
          </a:p>
        </p:txBody>
      </p:sp>
    </p:spTree>
    <p:extLst>
      <p:ext uri="{BB962C8B-B14F-4D97-AF65-F5344CB8AC3E}">
        <p14:creationId xmlns:p14="http://schemas.microsoft.com/office/powerpoint/2010/main" val="16813521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96AA-AD92-4930-BC35-E4846E623320}"/>
              </a:ext>
            </a:extLst>
          </p:cNvPr>
          <p:cNvSpPr>
            <a:spLocks noGrp="1"/>
          </p:cNvSpPr>
          <p:nvPr>
            <p:ph type="title"/>
          </p:nvPr>
        </p:nvSpPr>
        <p:spPr>
          <a:xfrm>
            <a:off x="457200" y="182713"/>
            <a:ext cx="8229600" cy="1384829"/>
          </a:xfrm>
        </p:spPr>
        <p:txBody>
          <a:bodyPr anchor="t"/>
          <a:lstStyle/>
          <a:p>
            <a:r>
              <a:rPr lang="en-US" sz="2800" dirty="0"/>
              <a:t>Contrasting Customer Information Forms (Pine Valley Furniture) (a) Poorly Designed Form</a:t>
            </a:r>
            <a:endParaRPr lang="en-US" sz="2000" b="0" dirty="0"/>
          </a:p>
        </p:txBody>
      </p:sp>
      <p:pic>
        <p:nvPicPr>
          <p:cNvPr id="5" name="Picture 4" descr="The window title of poorly designed form is Pine Valley Furniture. At the top left it has the following title. Customer Information. An arrow pointing to the title, indicates that the title is vague. The window title of data input screen is Pine Valley Furniture. At the top left it has the following title. Customer Information. An arrow pointing to the title, indicates that the title is vague. This section contains 17 fields and respective values inserted within a 3-column table. These fields and their respective values are as follows. Customer Number, 1 2 7 3, blank. Name, Contemporary Designs. Address, 1 2 3 Oak Street, blank. City, State, Zip, Austin, T X, 2 8 3 8 4, blank. Y T D Purchases, 47285.00, blank. Y T D Payments, 42656.65, blank. Credit Limit, 10000.00, blank. Discount Percentage, 5.0, blank. Purchase, 21 January X X, 22000.00. Payment, 21 January X X, 13000.00. Purchase, 0 3 March X X, 16000.00. Payment, 0 3 March X X, 15500.00.  Payment 23 May X X, 5000.00. Purchase, 12 July X X, 9285.00.  Payment, 12 July X X, 3785.00. Payment 22 September X X, 5371. 65.  Status, Active, blank. An arrow pointing to account values indicates that information is difficult to read, since it is packed too tightly. Another arrow pointing to account values indicates that there is no summary of account activity.  One more arrow is pointing to the status information. It indicates that there is no navigation information.">
            <a:extLst>
              <a:ext uri="{FF2B5EF4-FFF2-40B4-BE49-F238E27FC236}">
                <a16:creationId xmlns:a16="http://schemas.microsoft.com/office/drawing/2014/main" id="{A855D76E-9C78-4262-86ED-7CBC9CF65AEA}"/>
              </a:ext>
            </a:extLst>
          </p:cNvPr>
          <p:cNvPicPr>
            <a:picLocks noChangeAspect="1"/>
          </p:cNvPicPr>
          <p:nvPr/>
        </p:nvPicPr>
        <p:blipFill>
          <a:blip r:embed="rId2"/>
          <a:stretch>
            <a:fillRect/>
          </a:stretch>
        </p:blipFill>
        <p:spPr>
          <a:xfrm>
            <a:off x="2338798" y="1193455"/>
            <a:ext cx="4466404" cy="5595546"/>
          </a:xfrm>
          <a:prstGeom prst="rect">
            <a:avLst/>
          </a:prstGeom>
        </p:spPr>
      </p:pic>
    </p:spTree>
    <p:extLst>
      <p:ext uri="{BB962C8B-B14F-4D97-AF65-F5344CB8AC3E}">
        <p14:creationId xmlns:p14="http://schemas.microsoft.com/office/powerpoint/2010/main" val="18486043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96AA-AD92-4930-BC35-E4846E623320}"/>
              </a:ext>
            </a:extLst>
          </p:cNvPr>
          <p:cNvSpPr>
            <a:spLocks noGrp="1"/>
          </p:cNvSpPr>
          <p:nvPr>
            <p:ph type="title"/>
          </p:nvPr>
        </p:nvSpPr>
        <p:spPr>
          <a:xfrm>
            <a:off x="457200" y="216952"/>
            <a:ext cx="8229600" cy="1350191"/>
          </a:xfrm>
        </p:spPr>
        <p:txBody>
          <a:bodyPr anchor="t"/>
          <a:lstStyle/>
          <a:p>
            <a:r>
              <a:rPr lang="en-US" sz="2800" dirty="0"/>
              <a:t>Contrasting Customer Information Forms (Pine Valley Furniture) (b) Improved Design for Form</a:t>
            </a:r>
            <a:endParaRPr lang="en-US" sz="2000" b="0" dirty="0"/>
          </a:p>
        </p:txBody>
      </p:sp>
      <p:pic>
        <p:nvPicPr>
          <p:cNvPr id="7" name="Picture 6" descr="At the top left, the improved design form has the following title. Pine Valley Furniture. Detail Customer Account Information.  An arrow pointing to the title, indicates that this is a clear title. At the top right it has the following page and date information. Page 2 of 2. Today 11 October X X. Below the title section, there is a Customer Information section. At the top center it has the following customer information. Customer number, 1 2 7 3. Name, Contemporary Designs. Customer information is organized in a table of 4 columns and 10 rows. The columns are as follows. Date, Purchase, Payment, and Current Balance. An arrow pointing at the table structure, indicates that this information is easy to read due to clear and balanced layout. The 10 entries for these columns read as follows. 0 1 January X X, blank, blank, 0.00.   21 January X X, negative 22000.00, blank, negative 22000.00. 21 January X X, blank, 13000.00, negative 9000.00. 0 3 March X X, negative 16000.00, blank, negative 25000.00. 0 3 March X X, blank, 15500.00, negative 9500.00. 23 May X X, blank, 5000, negative 4500.00. 12 July X X, negative 9285.00, blank, negative 13785.00. 12 July X X, blank, 3785.00, negative 10000.00. 22 September X X, blank, 5371.65, negative 4628.35. Y T D Summary, negative 47285.00, 42656.65, negative 4628.35. An arrow pointing to Y T D summary indicates the presence of a summary of account information on the form. Below the Customer Information section there are three following buttons positioned from left to right. Help, Prior Screen, and Exit. Another arrow pointing to these buttons indicates the presence of clear navigation information on the form.">
            <a:extLst>
              <a:ext uri="{FF2B5EF4-FFF2-40B4-BE49-F238E27FC236}">
                <a16:creationId xmlns:a16="http://schemas.microsoft.com/office/drawing/2014/main" id="{9F3A9C82-90F1-4042-9171-AEC2F7BEAC53}"/>
              </a:ext>
            </a:extLst>
          </p:cNvPr>
          <p:cNvPicPr>
            <a:picLocks noChangeAspect="1"/>
          </p:cNvPicPr>
          <p:nvPr/>
        </p:nvPicPr>
        <p:blipFill>
          <a:blip r:embed="rId2"/>
          <a:stretch>
            <a:fillRect/>
          </a:stretch>
        </p:blipFill>
        <p:spPr>
          <a:xfrm>
            <a:off x="1919288" y="1270409"/>
            <a:ext cx="5305424" cy="5528629"/>
          </a:xfrm>
          <a:prstGeom prst="rect">
            <a:avLst/>
          </a:prstGeom>
        </p:spPr>
      </p:pic>
    </p:spTree>
    <p:extLst>
      <p:ext uri="{BB962C8B-B14F-4D97-AF65-F5344CB8AC3E}">
        <p14:creationId xmlns:p14="http://schemas.microsoft.com/office/powerpoint/2010/main" val="245318238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chor="t"/>
          <a:lstStyle/>
          <a:p>
            <a:r>
              <a:rPr lang="en-US" dirty="0"/>
              <a:t>Methods of Highlighting</a:t>
            </a:r>
            <a:endParaRPr lang="en-IN" dirty="0"/>
          </a:p>
        </p:txBody>
      </p:sp>
      <p:sp>
        <p:nvSpPr>
          <p:cNvPr id="20" name="Content Placeholder 19"/>
          <p:cNvSpPr>
            <a:spLocks noGrp="1"/>
          </p:cNvSpPr>
          <p:nvPr>
            <p:ph sz="quarter" idx="13"/>
          </p:nvPr>
        </p:nvSpPr>
        <p:spPr>
          <a:xfrm>
            <a:off x="457200" y="1556326"/>
            <a:ext cx="8229600" cy="4775201"/>
          </a:xfrm>
        </p:spPr>
        <p:txBody>
          <a:bodyPr/>
          <a:lstStyle/>
          <a:p>
            <a:pPr>
              <a:spcBef>
                <a:spcPts val="1200"/>
              </a:spcBef>
            </a:pPr>
            <a:r>
              <a:rPr lang="en-US" sz="2000" dirty="0"/>
              <a:t>Blinking and audible tones</a:t>
            </a:r>
          </a:p>
          <a:p>
            <a:pPr>
              <a:spcBef>
                <a:spcPts val="1200"/>
              </a:spcBef>
            </a:pPr>
            <a:r>
              <a:rPr lang="en-US" sz="2000" dirty="0"/>
              <a:t>Color differences</a:t>
            </a:r>
          </a:p>
          <a:p>
            <a:pPr>
              <a:spcBef>
                <a:spcPts val="1200"/>
              </a:spcBef>
            </a:pPr>
            <a:r>
              <a:rPr lang="en-US" sz="2000" dirty="0"/>
              <a:t>Intensity differences</a:t>
            </a:r>
          </a:p>
          <a:p>
            <a:pPr>
              <a:spcBef>
                <a:spcPts val="1200"/>
              </a:spcBef>
            </a:pPr>
            <a:r>
              <a:rPr lang="en-US" sz="2000" dirty="0"/>
              <a:t>Size differences</a:t>
            </a:r>
          </a:p>
          <a:p>
            <a:pPr>
              <a:spcBef>
                <a:spcPts val="1200"/>
              </a:spcBef>
            </a:pPr>
            <a:r>
              <a:rPr lang="en-US" sz="2000" dirty="0"/>
              <a:t>Font differences</a:t>
            </a:r>
          </a:p>
          <a:p>
            <a:pPr>
              <a:spcBef>
                <a:spcPts val="1200"/>
              </a:spcBef>
            </a:pPr>
            <a:r>
              <a:rPr lang="en-US" sz="2000" dirty="0"/>
              <a:t>Reverse video</a:t>
            </a:r>
          </a:p>
          <a:p>
            <a:pPr>
              <a:spcBef>
                <a:spcPts val="1200"/>
              </a:spcBef>
            </a:pPr>
            <a:r>
              <a:rPr lang="en-US" sz="2000" dirty="0"/>
              <a:t>Boxing</a:t>
            </a:r>
          </a:p>
          <a:p>
            <a:pPr>
              <a:spcBef>
                <a:spcPts val="1200"/>
              </a:spcBef>
            </a:pPr>
            <a:r>
              <a:rPr lang="en-US" sz="2000" dirty="0"/>
              <a:t>Underlining</a:t>
            </a:r>
          </a:p>
          <a:p>
            <a:pPr>
              <a:spcBef>
                <a:spcPts val="1200"/>
              </a:spcBef>
            </a:pPr>
            <a:r>
              <a:rPr lang="en-US" sz="2000" dirty="0"/>
              <a:t>All capital letters</a:t>
            </a:r>
          </a:p>
          <a:p>
            <a:pPr>
              <a:spcBef>
                <a:spcPts val="1200"/>
              </a:spcBef>
            </a:pPr>
            <a:r>
              <a:rPr lang="en-US" sz="2000" dirty="0"/>
              <a:t>Offsetting the position of nonstandard information</a:t>
            </a:r>
          </a:p>
        </p:txBody>
      </p:sp>
    </p:spTree>
    <p:extLst>
      <p:ext uri="{BB962C8B-B14F-4D97-AF65-F5344CB8AC3E}">
        <p14:creationId xmlns:p14="http://schemas.microsoft.com/office/powerpoint/2010/main" val="364426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p:txBody>
          <a:bodyPr anchor="b"/>
          <a:lstStyle/>
          <a:p>
            <a:r>
              <a:rPr lang="en-US" dirty="0"/>
              <a:t>Highlighting Information</a:t>
            </a:r>
            <a:endParaRPr lang="en-US" b="0" dirty="0"/>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200" y="1724589"/>
            <a:ext cx="8229600" cy="3217553"/>
          </a:xfrm>
        </p:spPr>
        <p:txBody>
          <a:bodyPr/>
          <a:lstStyle/>
          <a:p>
            <a:pPr indent="-256032"/>
            <a:r>
              <a:rPr lang="en-US" dirty="0"/>
              <a:t>Several situations when highlighting can be a valuable technique for conveying special information include:</a:t>
            </a:r>
          </a:p>
          <a:p>
            <a:pPr marL="740664" lvl="1" indent="-283464"/>
            <a:r>
              <a:rPr lang="en-US" dirty="0"/>
              <a:t>Notifying users of errors in data entry or processing</a:t>
            </a:r>
          </a:p>
          <a:p>
            <a:pPr marL="740664" lvl="1" indent="-283464"/>
            <a:r>
              <a:rPr lang="en-US" dirty="0"/>
              <a:t>Providing warnings to users regarding possible problems such as unusual data values or an unavailable device</a:t>
            </a:r>
          </a:p>
          <a:p>
            <a:pPr marL="740664" lvl="1" indent="-283464"/>
            <a:r>
              <a:rPr lang="en-US" dirty="0"/>
              <a:t>Drawing attention to keywords, commands, high-priority messages, and unusual data values</a:t>
            </a:r>
          </a:p>
        </p:txBody>
      </p:sp>
    </p:spTree>
    <p:extLst>
      <p:ext uri="{BB962C8B-B14F-4D97-AF65-F5344CB8AC3E}">
        <p14:creationId xmlns:p14="http://schemas.microsoft.com/office/powerpoint/2010/main" val="21436521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96AA-AD92-4930-BC35-E4846E623320}"/>
              </a:ext>
            </a:extLst>
          </p:cNvPr>
          <p:cNvSpPr>
            <a:spLocks noGrp="1"/>
          </p:cNvSpPr>
          <p:nvPr>
            <p:ph type="title"/>
          </p:nvPr>
        </p:nvSpPr>
        <p:spPr>
          <a:xfrm>
            <a:off x="457200" y="215371"/>
            <a:ext cx="8229600" cy="1480527"/>
          </a:xfrm>
        </p:spPr>
        <p:txBody>
          <a:bodyPr anchor="t"/>
          <a:lstStyle/>
          <a:p>
            <a:r>
              <a:rPr lang="en-US" sz="3000" dirty="0"/>
              <a:t>Customer Account Status Display Using Various Highlighting Techniques</a:t>
            </a:r>
            <a:endParaRPr lang="en-US" sz="3000" b="0" dirty="0"/>
          </a:p>
        </p:txBody>
      </p:sp>
      <p:pic>
        <p:nvPicPr>
          <p:cNvPr id="5" name="Picture 4" descr="The highlighting techniques used on the design form are as follows. One arrow is pointing to the title, indicating the use of font size and font intensity. Second arrow is pointing at the table column names, indicates that they are all in capital letters. Third arrow is pointing to the values within the columns, indicates boxing of information, since all values within the table are within a common box element. Fourth arrow is pointing to the Y T D Summary values, indicates font intensity, since the final table row is shown in bold text. The form itself is organized as follows. At the top left the design form has the following title. Pine Valley Furniture. Detail Customer Account Information.  At the top right it has the following page and date information. Page 2 of 2. Today 11 October X X. Below the title section, there is a Customer Information section. At the top center it has the following customer information. Customer number, 1 2 7 3. Name, Contemporary Designs. Customer information is organized in a table of 4 columns and 10 rows. The columns are as follows. Date, Purchase, Payment, and Current Balance. The 10 entries for these columns read as follows. 0 1 January X X, blank, blank, 0.00.   21 January X X, negative 22000.00, blank, negative 22000.00. 21 January X X, blank, 13000.00, negative 9000.00. 0 3 March X X, negative 16000.00, blank, negative 25000.00. 0 3 March X X, blank, 15500.00, negative 9500.00. 23 May X X, blank, 5000, negative 4500.00. 12 July X X, negative 9285.00, blank, negative 13785.00. 12 July X X, blank, 3785.00, negative 10000.00. 22 September X X, blank, 5371.65, negative 4628.35. Y T D Summary, negative 47285.00, 42656.65, negative 4628.35. Below the Customer Information section there are three following buttons positioned from left to right. Help, Prior Screen, and Exit.">
            <a:extLst>
              <a:ext uri="{FF2B5EF4-FFF2-40B4-BE49-F238E27FC236}">
                <a16:creationId xmlns:a16="http://schemas.microsoft.com/office/drawing/2014/main" id="{799230B6-FCBB-4E70-AD97-5F6520A182C8}"/>
              </a:ext>
            </a:extLst>
          </p:cNvPr>
          <p:cNvPicPr>
            <a:picLocks noChangeAspect="1"/>
          </p:cNvPicPr>
          <p:nvPr/>
        </p:nvPicPr>
        <p:blipFill>
          <a:blip r:embed="rId2"/>
          <a:stretch>
            <a:fillRect/>
          </a:stretch>
        </p:blipFill>
        <p:spPr>
          <a:xfrm>
            <a:off x="1923777" y="1279035"/>
            <a:ext cx="5296446" cy="5512290"/>
          </a:xfrm>
          <a:prstGeom prst="rect">
            <a:avLst/>
          </a:prstGeom>
        </p:spPr>
      </p:pic>
    </p:spTree>
    <p:extLst>
      <p:ext uri="{BB962C8B-B14F-4D97-AF65-F5344CB8AC3E}">
        <p14:creationId xmlns:p14="http://schemas.microsoft.com/office/powerpoint/2010/main" val="235174924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478982" cy="4726487"/>
          </a:xfrm>
        </p:spPr>
        <p:txBody>
          <a:bodyPr/>
          <a:lstStyle/>
          <a:p>
            <a:pPr marL="432" indent="0">
              <a:buNone/>
            </a:pPr>
            <a:r>
              <a:rPr lang="en-US" sz="2200" b="1" dirty="0">
                <a:solidFill>
                  <a:srgbClr val="007FA3"/>
                </a:solidFill>
              </a:rPr>
              <a:t>6.1</a:t>
            </a:r>
            <a:r>
              <a:rPr lang="en-US" sz="2200" dirty="0"/>
              <a:t> Explain the process of designing forms and reports and the deliverables for their creation</a:t>
            </a:r>
          </a:p>
          <a:p>
            <a:pPr marL="432" indent="0">
              <a:buNone/>
            </a:pPr>
            <a:r>
              <a:rPr lang="en-US" sz="2200" b="1" dirty="0">
                <a:solidFill>
                  <a:srgbClr val="007FA3"/>
                </a:solidFill>
              </a:rPr>
              <a:t>6.2</a:t>
            </a:r>
            <a:r>
              <a:rPr lang="en-US" sz="2200" b="1" dirty="0">
                <a:solidFill>
                  <a:schemeClr val="accent1"/>
                </a:solidFill>
              </a:rPr>
              <a:t> </a:t>
            </a:r>
            <a:r>
              <a:rPr lang="en-US" sz="2200" dirty="0"/>
              <a:t>Apply the general guidelines for formatting forms and reports</a:t>
            </a:r>
          </a:p>
          <a:p>
            <a:pPr marL="432" indent="0">
              <a:buNone/>
            </a:pPr>
            <a:r>
              <a:rPr lang="en-US" sz="2200" b="1" dirty="0">
                <a:solidFill>
                  <a:srgbClr val="C00000"/>
                </a:solidFill>
              </a:rPr>
              <a:t>6.3 Use color and know when color improves the usability of information</a:t>
            </a:r>
          </a:p>
          <a:p>
            <a:pPr marL="432" indent="0">
              <a:buNone/>
            </a:pPr>
            <a:r>
              <a:rPr lang="en-US" sz="2200" b="1" dirty="0">
                <a:solidFill>
                  <a:srgbClr val="007FA3"/>
                </a:solidFill>
              </a:rPr>
              <a:t>6.4</a:t>
            </a:r>
            <a:r>
              <a:rPr lang="en-US" sz="2200" b="1" dirty="0">
                <a:solidFill>
                  <a:schemeClr val="accent1"/>
                </a:solidFill>
              </a:rPr>
              <a:t> </a:t>
            </a:r>
            <a:r>
              <a:rPr lang="en-US" sz="2200" dirty="0"/>
              <a:t>Format text, tables, and lists effectively</a:t>
            </a:r>
          </a:p>
          <a:p>
            <a:pPr marL="432" indent="0">
              <a:buNone/>
            </a:pPr>
            <a:r>
              <a:rPr lang="en-US" sz="2200" b="1" dirty="0">
                <a:solidFill>
                  <a:srgbClr val="007FA3"/>
                </a:solidFill>
              </a:rPr>
              <a:t>6.5</a:t>
            </a:r>
            <a:r>
              <a:rPr lang="en-US" sz="2200" dirty="0"/>
              <a:t> Explain how to assess usability and describe how variations in users, tasks, technology, and environmental characteristics influence the usability of forms and reports</a:t>
            </a:r>
          </a:p>
          <a:p>
            <a:pPr marL="432" indent="0">
              <a:buNone/>
            </a:pPr>
            <a:r>
              <a:rPr lang="en-US" sz="2200" b="1" dirty="0">
                <a:solidFill>
                  <a:srgbClr val="007FA3"/>
                </a:solidFill>
              </a:rPr>
              <a:t>6.6</a:t>
            </a:r>
            <a:r>
              <a:rPr lang="en-US" sz="2200" b="1" dirty="0">
                <a:solidFill>
                  <a:schemeClr val="accent1"/>
                </a:solidFill>
              </a:rPr>
              <a:t> </a:t>
            </a:r>
            <a:r>
              <a:rPr lang="en-US" sz="2200" dirty="0"/>
              <a:t>Discuss guidelines for the design of forms and reports for Internet-based electronic commerce systems</a:t>
            </a:r>
          </a:p>
        </p:txBody>
      </p:sp>
    </p:spTree>
    <p:extLst>
      <p:ext uri="{BB962C8B-B14F-4D97-AF65-F5344CB8AC3E}">
        <p14:creationId xmlns:p14="http://schemas.microsoft.com/office/powerpoint/2010/main" val="409220097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0E721C-4510-46DE-9DD9-0F3469E39AA1}"/>
              </a:ext>
            </a:extLst>
          </p:cNvPr>
          <p:cNvSpPr>
            <a:spLocks noGrp="1"/>
          </p:cNvSpPr>
          <p:nvPr>
            <p:ph type="title"/>
          </p:nvPr>
        </p:nvSpPr>
        <p:spPr/>
        <p:txBody>
          <a:bodyPr/>
          <a:lstStyle/>
          <a:p>
            <a:r>
              <a:rPr lang="en-US" dirty="0"/>
              <a:t>Color Use Guidelines</a:t>
            </a:r>
          </a:p>
        </p:txBody>
      </p:sp>
      <p:sp>
        <p:nvSpPr>
          <p:cNvPr id="6" name="Content Placeholder 5">
            <a:extLst>
              <a:ext uri="{FF2B5EF4-FFF2-40B4-BE49-F238E27FC236}">
                <a16:creationId xmlns:a16="http://schemas.microsoft.com/office/drawing/2014/main" id="{93339FD9-497C-4D9B-9ABA-847DDECC8F21}"/>
              </a:ext>
            </a:extLst>
          </p:cNvPr>
          <p:cNvSpPr>
            <a:spLocks noGrp="1"/>
          </p:cNvSpPr>
          <p:nvPr>
            <p:ph sz="quarter" idx="13"/>
          </p:nvPr>
        </p:nvSpPr>
        <p:spPr/>
        <p:txBody>
          <a:bodyPr/>
          <a:lstStyle/>
          <a:p>
            <a:r>
              <a:rPr lang="en-US" dirty="0"/>
              <a:t>Don’t use too many colors</a:t>
            </a:r>
          </a:p>
          <a:p>
            <a:r>
              <a:rPr lang="en-US" dirty="0"/>
              <a:t>Use color coding to support use tasks</a:t>
            </a:r>
          </a:p>
          <a:p>
            <a:r>
              <a:rPr lang="en-US" dirty="0"/>
              <a:t>Allow users to control color coding</a:t>
            </a:r>
          </a:p>
          <a:p>
            <a:r>
              <a:rPr lang="en-US" dirty="0"/>
              <a:t>Design for monochrome then add color</a:t>
            </a:r>
          </a:p>
          <a:p>
            <a:r>
              <a:rPr lang="en-US" dirty="0"/>
              <a:t>Use color coding consistently</a:t>
            </a:r>
          </a:p>
          <a:p>
            <a:r>
              <a:rPr lang="en-US" dirty="0"/>
              <a:t>Avoid color pairings which clash</a:t>
            </a:r>
          </a:p>
          <a:p>
            <a:r>
              <a:rPr lang="en-US" dirty="0"/>
              <a:t>Use color change to show status change</a:t>
            </a:r>
          </a:p>
          <a:p>
            <a:r>
              <a:rPr lang="en-US" dirty="0"/>
              <a:t>Be aware that color displays are usually lower resolution</a:t>
            </a:r>
          </a:p>
        </p:txBody>
      </p:sp>
    </p:spTree>
    <p:extLst>
      <p:ext uri="{BB962C8B-B14F-4D97-AF65-F5344CB8AC3E}">
        <p14:creationId xmlns:p14="http://schemas.microsoft.com/office/powerpoint/2010/main" val="309409429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C9B-61B7-4C22-846D-B9354E2883BA}"/>
              </a:ext>
            </a:extLst>
          </p:cNvPr>
          <p:cNvSpPr>
            <a:spLocks noGrp="1"/>
          </p:cNvSpPr>
          <p:nvPr>
            <p:ph type="title"/>
          </p:nvPr>
        </p:nvSpPr>
        <p:spPr>
          <a:xfrm>
            <a:off x="457199" y="215371"/>
            <a:ext cx="8395855" cy="1097279"/>
          </a:xfrm>
        </p:spPr>
        <p:txBody>
          <a:bodyPr/>
          <a:lstStyle/>
          <a:p>
            <a:r>
              <a:rPr lang="en-US" sz="3400" dirty="0"/>
              <a:t>Benefits and Problems from Using Color</a:t>
            </a:r>
          </a:p>
        </p:txBody>
      </p:sp>
      <p:sp>
        <p:nvSpPr>
          <p:cNvPr id="3" name="Content Placeholder 2">
            <a:extLst>
              <a:ext uri="{FF2B5EF4-FFF2-40B4-BE49-F238E27FC236}">
                <a16:creationId xmlns:a16="http://schemas.microsoft.com/office/drawing/2014/main" id="{A0C05437-3A15-4BC4-B022-08C6092C3A8A}"/>
              </a:ext>
            </a:extLst>
          </p:cNvPr>
          <p:cNvSpPr>
            <a:spLocks noGrp="1"/>
          </p:cNvSpPr>
          <p:nvPr>
            <p:ph sz="quarter" idx="13"/>
          </p:nvPr>
        </p:nvSpPr>
        <p:spPr>
          <a:xfrm>
            <a:off x="457200" y="1556327"/>
            <a:ext cx="8229600" cy="4246596"/>
          </a:xfrm>
        </p:spPr>
        <p:txBody>
          <a:bodyPr/>
          <a:lstStyle/>
          <a:p>
            <a:r>
              <a:rPr lang="en-US" sz="1800" b="1" dirty="0"/>
              <a:t>Benefits from Using Color:</a:t>
            </a:r>
          </a:p>
          <a:p>
            <a:pPr lvl="1"/>
            <a:r>
              <a:rPr lang="en-US" sz="1800" dirty="0"/>
              <a:t>Soothes or strikes the eyes</a:t>
            </a:r>
          </a:p>
          <a:p>
            <a:pPr lvl="1"/>
            <a:r>
              <a:rPr lang="en-US" sz="1800" dirty="0"/>
              <a:t>Accents an uninteresting display</a:t>
            </a:r>
          </a:p>
          <a:p>
            <a:pPr lvl="1"/>
            <a:r>
              <a:rPr lang="en-US" sz="1800" dirty="0"/>
              <a:t>Facilitates subtle discriminations in complex displays</a:t>
            </a:r>
          </a:p>
          <a:p>
            <a:pPr lvl="1"/>
            <a:r>
              <a:rPr lang="en-US" sz="1800" dirty="0"/>
              <a:t>Emphasizes the logical organization of information</a:t>
            </a:r>
          </a:p>
          <a:p>
            <a:pPr lvl="1"/>
            <a:r>
              <a:rPr lang="en-US" sz="1800" dirty="0"/>
              <a:t>Draws attention to warnings</a:t>
            </a:r>
          </a:p>
          <a:p>
            <a:pPr lvl="1"/>
            <a:r>
              <a:rPr lang="en-US" sz="1800" dirty="0"/>
              <a:t>Evokes more emotional reactions</a:t>
            </a:r>
          </a:p>
          <a:p>
            <a:r>
              <a:rPr lang="en-US" sz="1800" b="1" dirty="0"/>
              <a:t>Problems with Using Color:</a:t>
            </a:r>
          </a:p>
          <a:p>
            <a:pPr lvl="1"/>
            <a:r>
              <a:rPr lang="en-US" sz="1800" dirty="0"/>
              <a:t>Color pairings may wash out or cause problems for some users (e.g., color blindness)</a:t>
            </a:r>
          </a:p>
          <a:p>
            <a:pPr lvl="1"/>
            <a:r>
              <a:rPr lang="en-US" sz="1800" dirty="0"/>
              <a:t>Resolution may degrade with different displays</a:t>
            </a:r>
          </a:p>
          <a:p>
            <a:pPr lvl="1"/>
            <a:r>
              <a:rPr lang="en-US" sz="1800" dirty="0"/>
              <a:t>Printing or conversion to other media may not easily translate</a:t>
            </a:r>
          </a:p>
        </p:txBody>
      </p:sp>
      <p:sp>
        <p:nvSpPr>
          <p:cNvPr id="4" name="Content Placeholder 3">
            <a:extLst>
              <a:ext uri="{FF2B5EF4-FFF2-40B4-BE49-F238E27FC236}">
                <a16:creationId xmlns:a16="http://schemas.microsoft.com/office/drawing/2014/main" id="{AD727789-B101-4DA4-A083-4983305ECC47}"/>
              </a:ext>
            </a:extLst>
          </p:cNvPr>
          <p:cNvSpPr>
            <a:spLocks noGrp="1"/>
          </p:cNvSpPr>
          <p:nvPr>
            <p:ph sz="quarter" idx="14"/>
          </p:nvPr>
        </p:nvSpPr>
        <p:spPr>
          <a:xfrm>
            <a:off x="457200" y="5969977"/>
            <a:ext cx="8229600" cy="361549"/>
          </a:xfrm>
        </p:spPr>
        <p:txBody>
          <a:bodyPr/>
          <a:lstStyle/>
          <a:p>
            <a:pPr marL="432" indent="0">
              <a:buNone/>
            </a:pPr>
            <a:r>
              <a:rPr lang="en-US" sz="1400" dirty="0"/>
              <a:t>(</a:t>
            </a:r>
            <a:r>
              <a:rPr lang="en-US" sz="1400" b="1" dirty="0"/>
              <a:t>Source:</a:t>
            </a:r>
            <a:r>
              <a:rPr lang="en-US" sz="1400" i="1" dirty="0"/>
              <a:t> </a:t>
            </a:r>
            <a:r>
              <a:rPr lang="en-US" sz="1400" dirty="0"/>
              <a:t>Based on Shneiderman et al., 2016; Benbasat, Dexter, &amp; Todd, 1986)</a:t>
            </a:r>
          </a:p>
        </p:txBody>
      </p:sp>
    </p:spTree>
    <p:extLst>
      <p:ext uri="{BB962C8B-B14F-4D97-AF65-F5344CB8AC3E}">
        <p14:creationId xmlns:p14="http://schemas.microsoft.com/office/powerpoint/2010/main" val="11318504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922AD2-3714-4BB9-9E35-F6C385F65CB1}"/>
              </a:ext>
            </a:extLst>
          </p:cNvPr>
          <p:cNvSpPr>
            <a:spLocks noGrp="1"/>
          </p:cNvSpPr>
          <p:nvPr>
            <p:ph type="title"/>
          </p:nvPr>
        </p:nvSpPr>
        <p:spPr/>
        <p:txBody>
          <a:bodyPr/>
          <a:lstStyle/>
          <a:p>
            <a:r>
              <a:rPr lang="en-US" dirty="0"/>
              <a:t>The Psychology of Color</a:t>
            </a:r>
          </a:p>
        </p:txBody>
      </p:sp>
      <p:pic>
        <p:nvPicPr>
          <p:cNvPr id="8" name="Content Placeholder 7">
            <a:extLst>
              <a:ext uri="{FF2B5EF4-FFF2-40B4-BE49-F238E27FC236}">
                <a16:creationId xmlns:a16="http://schemas.microsoft.com/office/drawing/2014/main" id="{C39C44C1-525C-496D-B10C-BF4C29B4965A}"/>
              </a:ext>
            </a:extLst>
          </p:cNvPr>
          <p:cNvPicPr>
            <a:picLocks noGrp="1" noChangeAspect="1"/>
          </p:cNvPicPr>
          <p:nvPr>
            <p:ph sz="quarter" idx="13"/>
          </p:nvPr>
        </p:nvPicPr>
        <p:blipFill rotWithShape="1">
          <a:blip r:embed="rId2"/>
          <a:srcRect l="14086" r="13857"/>
          <a:stretch/>
        </p:blipFill>
        <p:spPr>
          <a:xfrm>
            <a:off x="2038350" y="1578504"/>
            <a:ext cx="5067300" cy="5064125"/>
          </a:xfrm>
        </p:spPr>
      </p:pic>
      <p:pic>
        <p:nvPicPr>
          <p:cNvPr id="10" name="Picture 9">
            <a:extLst>
              <a:ext uri="{FF2B5EF4-FFF2-40B4-BE49-F238E27FC236}">
                <a16:creationId xmlns:a16="http://schemas.microsoft.com/office/drawing/2014/main" id="{D15475C9-9CA1-4804-8DED-51F2CC05955B}"/>
              </a:ext>
            </a:extLst>
          </p:cNvPr>
          <p:cNvPicPr>
            <a:picLocks noChangeAspect="1"/>
          </p:cNvPicPr>
          <p:nvPr/>
        </p:nvPicPr>
        <p:blipFill>
          <a:blip r:embed="rId3"/>
          <a:stretch>
            <a:fillRect/>
          </a:stretch>
        </p:blipFill>
        <p:spPr>
          <a:xfrm>
            <a:off x="0" y="1578504"/>
            <a:ext cx="9144000" cy="5133961"/>
          </a:xfrm>
          <a:prstGeom prst="rect">
            <a:avLst/>
          </a:prstGeom>
        </p:spPr>
      </p:pic>
    </p:spTree>
    <p:extLst>
      <p:ext uri="{BB962C8B-B14F-4D97-AF65-F5344CB8AC3E}">
        <p14:creationId xmlns:p14="http://schemas.microsoft.com/office/powerpoint/2010/main" val="319831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DD821-0A8C-4049-837A-421BFA9DF712}"/>
              </a:ext>
            </a:extLst>
          </p:cNvPr>
          <p:cNvSpPr>
            <a:spLocks noGrp="1"/>
          </p:cNvSpPr>
          <p:nvPr>
            <p:ph type="title"/>
          </p:nvPr>
        </p:nvSpPr>
        <p:spPr>
          <a:xfrm>
            <a:off x="214008" y="108367"/>
            <a:ext cx="8229600" cy="1097279"/>
          </a:xfrm>
        </p:spPr>
        <p:txBody>
          <a:bodyPr anchor="t"/>
          <a:lstStyle/>
          <a:p>
            <a:r>
              <a:rPr lang="en-US" dirty="0"/>
              <a:t>Color in Culture</a:t>
            </a:r>
          </a:p>
        </p:txBody>
      </p:sp>
      <p:pic>
        <p:nvPicPr>
          <p:cNvPr id="5" name="Content Placeholder 4">
            <a:extLst>
              <a:ext uri="{FF2B5EF4-FFF2-40B4-BE49-F238E27FC236}">
                <a16:creationId xmlns:a16="http://schemas.microsoft.com/office/drawing/2014/main" id="{F29CB048-E950-4D74-BEBE-F30B140D52DD}"/>
              </a:ext>
            </a:extLst>
          </p:cNvPr>
          <p:cNvPicPr>
            <a:picLocks noGrp="1" noChangeAspect="1"/>
          </p:cNvPicPr>
          <p:nvPr>
            <p:ph sz="quarter" idx="13"/>
          </p:nvPr>
        </p:nvPicPr>
        <p:blipFill rotWithShape="1">
          <a:blip r:embed="rId2"/>
          <a:srcRect b="4693"/>
          <a:stretch/>
        </p:blipFill>
        <p:spPr>
          <a:xfrm>
            <a:off x="0" y="803322"/>
            <a:ext cx="9144000" cy="6054678"/>
          </a:xfrm>
        </p:spPr>
      </p:pic>
    </p:spTree>
    <p:extLst>
      <p:ext uri="{BB962C8B-B14F-4D97-AF65-F5344CB8AC3E}">
        <p14:creationId xmlns:p14="http://schemas.microsoft.com/office/powerpoint/2010/main" val="36336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1431-12DA-4F2B-B1B4-02DE1BE22228}"/>
              </a:ext>
            </a:extLst>
          </p:cNvPr>
          <p:cNvSpPr>
            <a:spLocks noGrp="1"/>
          </p:cNvSpPr>
          <p:nvPr>
            <p:ph type="title"/>
          </p:nvPr>
        </p:nvSpPr>
        <p:spPr/>
        <p:txBody>
          <a:bodyPr/>
          <a:lstStyle/>
          <a:p>
            <a:r>
              <a:rPr lang="en-IN" dirty="0"/>
              <a:t>Table 1-2: The Agile Manifesto </a:t>
            </a:r>
            <a:r>
              <a:rPr lang="en-IN" sz="2000" b="0" dirty="0"/>
              <a:t>(2 of 3)</a:t>
            </a:r>
          </a:p>
        </p:txBody>
      </p:sp>
      <p:sp>
        <p:nvSpPr>
          <p:cNvPr id="3" name="Content Placeholder 2">
            <a:extLst>
              <a:ext uri="{FF2B5EF4-FFF2-40B4-BE49-F238E27FC236}">
                <a16:creationId xmlns:a16="http://schemas.microsoft.com/office/drawing/2014/main" id="{4B62E67B-DF1E-49C9-92B7-8F7D3D93801D}"/>
              </a:ext>
            </a:extLst>
          </p:cNvPr>
          <p:cNvSpPr>
            <a:spLocks noGrp="1"/>
          </p:cNvSpPr>
          <p:nvPr>
            <p:ph sz="quarter" idx="13"/>
          </p:nvPr>
        </p:nvSpPr>
        <p:spPr>
          <a:xfrm>
            <a:off x="457200" y="1556326"/>
            <a:ext cx="8522898" cy="4732331"/>
          </a:xfrm>
        </p:spPr>
        <p:txBody>
          <a:bodyPr/>
          <a:lstStyle/>
          <a:p>
            <a:pPr lvl="1"/>
            <a:r>
              <a:rPr lang="en-IN" sz="1800" dirty="0"/>
              <a:t>That is, while we value the items on the right, we value the items on the left more. We follow the following principles:</a:t>
            </a:r>
          </a:p>
          <a:p>
            <a:pPr lvl="2"/>
            <a:r>
              <a:rPr lang="en-IN" sz="1800" dirty="0"/>
              <a:t>The highest priority is to satisfy the customer through early and continuous delivery of valuable software.</a:t>
            </a:r>
          </a:p>
          <a:p>
            <a:pPr lvl="2"/>
            <a:r>
              <a:rPr lang="en-IN" sz="1800" dirty="0"/>
              <a:t>Welcome changing requirements, even late in development. Agile processes harness change for the customer’s competitive advantage.</a:t>
            </a:r>
          </a:p>
          <a:p>
            <a:pPr lvl="2"/>
            <a:r>
              <a:rPr lang="en-IN" sz="1800" dirty="0"/>
              <a:t>Deliver working software frequently, from a couple of weeks to a couple of months, with a preference to the shorter timescale.</a:t>
            </a:r>
          </a:p>
          <a:p>
            <a:pPr lvl="2"/>
            <a:r>
              <a:rPr lang="en-IN" sz="1800" dirty="0"/>
              <a:t>Businesspeople and developers work together daily throughout the project.</a:t>
            </a:r>
          </a:p>
          <a:p>
            <a:pPr lvl="2"/>
            <a:r>
              <a:rPr lang="en-IN" sz="1800" dirty="0"/>
              <a:t>Build projects around motivated individuals. Give them the environment and support they need and trust them to get the job done.</a:t>
            </a:r>
          </a:p>
          <a:p>
            <a:pPr lvl="2"/>
            <a:r>
              <a:rPr lang="en-IN" sz="1800" dirty="0"/>
              <a:t>The most efficient and effective method of conveying information to and within a development team is face-to-face conversation.</a:t>
            </a:r>
          </a:p>
          <a:p>
            <a:pPr lvl="2"/>
            <a:r>
              <a:rPr lang="en-IN" sz="1800" dirty="0"/>
              <a:t>Working software is the primary measure of progress.</a:t>
            </a:r>
          </a:p>
        </p:txBody>
      </p:sp>
    </p:spTree>
    <p:extLst>
      <p:ext uri="{BB962C8B-B14F-4D97-AF65-F5344CB8AC3E}">
        <p14:creationId xmlns:p14="http://schemas.microsoft.com/office/powerpoint/2010/main" val="424009240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892A-D945-487B-B075-32F1C9B29D51}"/>
              </a:ext>
            </a:extLst>
          </p:cNvPr>
          <p:cNvSpPr>
            <a:spLocks noGrp="1"/>
          </p:cNvSpPr>
          <p:nvPr>
            <p:ph type="title"/>
          </p:nvPr>
        </p:nvSpPr>
        <p:spPr/>
        <p:txBody>
          <a:bodyPr anchor="b"/>
          <a:lstStyle/>
          <a:p>
            <a:r>
              <a:rPr lang="en-US" dirty="0"/>
              <a:t>Rule 60-30-10</a:t>
            </a:r>
          </a:p>
        </p:txBody>
      </p:sp>
      <p:sp>
        <p:nvSpPr>
          <p:cNvPr id="3" name="Content Placeholder 2">
            <a:extLst>
              <a:ext uri="{FF2B5EF4-FFF2-40B4-BE49-F238E27FC236}">
                <a16:creationId xmlns:a16="http://schemas.microsoft.com/office/drawing/2014/main" id="{E76B2F59-D19E-4856-97F9-4A6D44A44DD8}"/>
              </a:ext>
            </a:extLst>
          </p:cNvPr>
          <p:cNvSpPr>
            <a:spLocks noGrp="1"/>
          </p:cNvSpPr>
          <p:nvPr>
            <p:ph sz="quarter" idx="13"/>
          </p:nvPr>
        </p:nvSpPr>
        <p:spPr>
          <a:xfrm>
            <a:off x="314528" y="1429967"/>
            <a:ext cx="3200400" cy="4434275"/>
          </a:xfrm>
        </p:spPr>
        <p:txBody>
          <a:bodyPr/>
          <a:lstStyle/>
          <a:p>
            <a:r>
              <a:rPr lang="en-US" sz="2000" dirty="0"/>
              <a:t>Is a simple theory for creating color palettes that are well-balanced and visually interesting:</a:t>
            </a:r>
          </a:p>
          <a:p>
            <a:r>
              <a:rPr lang="en-US" sz="1800" dirty="0"/>
              <a:t>Generally something fairly neutral (either literally or psychologically) makes up 60% of the palette</a:t>
            </a:r>
          </a:p>
          <a:p>
            <a:r>
              <a:rPr lang="en-US" sz="1800" dirty="0"/>
              <a:t>Another complementary color makes up 30% of the palette</a:t>
            </a:r>
          </a:p>
          <a:p>
            <a:r>
              <a:rPr lang="en-US" sz="1800" dirty="0"/>
              <a:t>And then a third color is used as an accent for the remaining 10% of the design</a:t>
            </a:r>
          </a:p>
        </p:txBody>
      </p:sp>
      <p:pic>
        <p:nvPicPr>
          <p:cNvPr id="5" name="Picture 4">
            <a:extLst>
              <a:ext uri="{FF2B5EF4-FFF2-40B4-BE49-F238E27FC236}">
                <a16:creationId xmlns:a16="http://schemas.microsoft.com/office/drawing/2014/main" id="{512F4CC8-092D-4B17-910E-56F05BCF26DD}"/>
              </a:ext>
            </a:extLst>
          </p:cNvPr>
          <p:cNvPicPr>
            <a:picLocks noChangeAspect="1"/>
          </p:cNvPicPr>
          <p:nvPr/>
        </p:nvPicPr>
        <p:blipFill>
          <a:blip r:embed="rId2"/>
          <a:stretch>
            <a:fillRect/>
          </a:stretch>
        </p:blipFill>
        <p:spPr>
          <a:xfrm>
            <a:off x="3514928" y="1429967"/>
            <a:ext cx="5629072" cy="4221804"/>
          </a:xfrm>
          <a:prstGeom prst="rect">
            <a:avLst/>
          </a:prstGeom>
        </p:spPr>
      </p:pic>
    </p:spTree>
    <p:extLst>
      <p:ext uri="{BB962C8B-B14F-4D97-AF65-F5344CB8AC3E}">
        <p14:creationId xmlns:p14="http://schemas.microsoft.com/office/powerpoint/2010/main" val="42265289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478982" cy="4726487"/>
          </a:xfrm>
        </p:spPr>
        <p:txBody>
          <a:bodyPr/>
          <a:lstStyle/>
          <a:p>
            <a:pPr marL="432" indent="0">
              <a:buNone/>
            </a:pPr>
            <a:r>
              <a:rPr lang="en-US" sz="2200" b="1" dirty="0">
                <a:solidFill>
                  <a:srgbClr val="007FA3"/>
                </a:solidFill>
              </a:rPr>
              <a:t>6.1</a:t>
            </a:r>
            <a:r>
              <a:rPr lang="en-US" sz="2200" dirty="0"/>
              <a:t> Explain the process of designing forms and reports and the deliverables for their creation</a:t>
            </a:r>
          </a:p>
          <a:p>
            <a:pPr marL="432" indent="0">
              <a:buNone/>
            </a:pPr>
            <a:r>
              <a:rPr lang="en-US" sz="2200" b="1" dirty="0">
                <a:solidFill>
                  <a:srgbClr val="007FA3"/>
                </a:solidFill>
              </a:rPr>
              <a:t>6.2</a:t>
            </a:r>
            <a:r>
              <a:rPr lang="en-US" sz="2200" b="1" dirty="0">
                <a:solidFill>
                  <a:schemeClr val="accent1"/>
                </a:solidFill>
              </a:rPr>
              <a:t> </a:t>
            </a:r>
            <a:r>
              <a:rPr lang="en-US" sz="2200" dirty="0"/>
              <a:t>Apply the general guidelines for formatting forms and reports</a:t>
            </a:r>
          </a:p>
          <a:p>
            <a:pPr marL="432" indent="0">
              <a:buNone/>
            </a:pPr>
            <a:r>
              <a:rPr lang="en-US" sz="2200" b="1" dirty="0">
                <a:solidFill>
                  <a:srgbClr val="007FA3"/>
                </a:solidFill>
              </a:rPr>
              <a:t>6.3</a:t>
            </a:r>
            <a:r>
              <a:rPr lang="en-US" sz="2200" dirty="0"/>
              <a:t> Use color and know when color improves the usability of information</a:t>
            </a:r>
          </a:p>
          <a:p>
            <a:pPr marL="432" indent="0">
              <a:buNone/>
            </a:pPr>
            <a:r>
              <a:rPr lang="en-US" sz="2200" b="1" dirty="0">
                <a:solidFill>
                  <a:srgbClr val="C00000"/>
                </a:solidFill>
              </a:rPr>
              <a:t>6.4 Format text, tables, and lists effectively</a:t>
            </a:r>
          </a:p>
          <a:p>
            <a:pPr marL="432" indent="0">
              <a:buNone/>
            </a:pPr>
            <a:r>
              <a:rPr lang="en-US" sz="2200" b="1" dirty="0">
                <a:solidFill>
                  <a:srgbClr val="007FA3"/>
                </a:solidFill>
              </a:rPr>
              <a:t>6.5</a:t>
            </a:r>
            <a:r>
              <a:rPr lang="en-US" sz="2200" dirty="0"/>
              <a:t> Explain how to assess usability and describe how variations in users, tasks, technology, and environmental characteristics influence the usability of forms and reports</a:t>
            </a:r>
          </a:p>
          <a:p>
            <a:pPr marL="432" indent="0">
              <a:buNone/>
            </a:pPr>
            <a:r>
              <a:rPr lang="en-US" sz="2200" b="1" dirty="0">
                <a:solidFill>
                  <a:srgbClr val="007FA3"/>
                </a:solidFill>
              </a:rPr>
              <a:t>6.6</a:t>
            </a:r>
            <a:r>
              <a:rPr lang="en-US" sz="2200" b="1" dirty="0">
                <a:solidFill>
                  <a:schemeClr val="accent1"/>
                </a:solidFill>
              </a:rPr>
              <a:t> </a:t>
            </a:r>
            <a:r>
              <a:rPr lang="en-US" sz="2200" dirty="0"/>
              <a:t>Discuss guidelines for the design of forms and reports for Internet-based electronic commerce systems</a:t>
            </a:r>
          </a:p>
        </p:txBody>
      </p:sp>
    </p:spTree>
    <p:extLst>
      <p:ext uri="{BB962C8B-B14F-4D97-AF65-F5344CB8AC3E}">
        <p14:creationId xmlns:p14="http://schemas.microsoft.com/office/powerpoint/2010/main" val="381271437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96AA-AD92-4930-BC35-E4846E623320}"/>
              </a:ext>
            </a:extLst>
          </p:cNvPr>
          <p:cNvSpPr>
            <a:spLocks noGrp="1"/>
          </p:cNvSpPr>
          <p:nvPr>
            <p:ph type="title"/>
          </p:nvPr>
        </p:nvSpPr>
        <p:spPr/>
        <p:txBody>
          <a:bodyPr/>
          <a:lstStyle/>
          <a:p>
            <a:r>
              <a:rPr lang="en-US" sz="3400" dirty="0"/>
              <a:t>Guidelines for Displaying Text</a:t>
            </a:r>
            <a:endParaRPr lang="en-US" sz="3400" b="0" dirty="0"/>
          </a:p>
        </p:txBody>
      </p:sp>
      <p:graphicFrame>
        <p:nvGraphicFramePr>
          <p:cNvPr id="7" name="Table 6">
            <a:extLst>
              <a:ext uri="{FF2B5EF4-FFF2-40B4-BE49-F238E27FC236}">
                <a16:creationId xmlns:a16="http://schemas.microsoft.com/office/drawing/2014/main" id="{A3962534-6644-4609-B740-B32210212FFA}"/>
              </a:ext>
            </a:extLst>
          </p:cNvPr>
          <p:cNvGraphicFramePr>
            <a:graphicFrameLocks noGrp="1"/>
          </p:cNvGraphicFramePr>
          <p:nvPr>
            <p:extLst/>
          </p:nvPr>
        </p:nvGraphicFramePr>
        <p:xfrm>
          <a:off x="584689" y="1638300"/>
          <a:ext cx="7974623" cy="4191000"/>
        </p:xfrm>
        <a:graphic>
          <a:graphicData uri="http://schemas.openxmlformats.org/drawingml/2006/table">
            <a:tbl>
              <a:tblPr firstRow="1" bandRow="1">
                <a:tableStyleId>{2D5ABB26-0587-4C30-8999-92F81FD0307C}</a:tableStyleId>
              </a:tblPr>
              <a:tblGrid>
                <a:gridCol w="1802424">
                  <a:extLst>
                    <a:ext uri="{9D8B030D-6E8A-4147-A177-3AD203B41FA5}">
                      <a16:colId xmlns:a16="http://schemas.microsoft.com/office/drawing/2014/main" val="2891212024"/>
                    </a:ext>
                  </a:extLst>
                </a:gridCol>
                <a:gridCol w="6172199">
                  <a:extLst>
                    <a:ext uri="{9D8B030D-6E8A-4147-A177-3AD203B41FA5}">
                      <a16:colId xmlns:a16="http://schemas.microsoft.com/office/drawing/2014/main" val="3306748128"/>
                    </a:ext>
                  </a:extLst>
                </a:gridCol>
              </a:tblGrid>
              <a:tr h="838200">
                <a:tc>
                  <a:txBody>
                    <a:bodyPr/>
                    <a:lstStyle/>
                    <a:p>
                      <a:r>
                        <a:rPr lang="en-US" sz="2000" b="0" dirty="0">
                          <a:latin typeface="+mn-lt"/>
                        </a:rPr>
                        <a:t>Case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a:solidFill>
                            <a:schemeClr val="dk1"/>
                          </a:solidFill>
                          <a:latin typeface="+mn-lt"/>
                          <a:ea typeface="Arial"/>
                          <a:cs typeface="Arial"/>
                          <a:sym typeface="Arial"/>
                        </a:rPr>
                        <a:t>Display text in mixed uppercase and lowercase and use conventional punctuation.</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3003462"/>
                  </a:ext>
                </a:extLst>
              </a:tr>
              <a:tr h="1202635">
                <a:tc>
                  <a:txBody>
                    <a:bodyPr/>
                    <a:lstStyle/>
                    <a:p>
                      <a:r>
                        <a:rPr lang="en-US" sz="2000" dirty="0">
                          <a:latin typeface="+mn-lt"/>
                        </a:rPr>
                        <a:t>Spacing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a:solidFill>
                            <a:schemeClr val="dk1"/>
                          </a:solidFill>
                          <a:latin typeface="+mn-lt"/>
                          <a:ea typeface="Arial"/>
                          <a:cs typeface="Arial"/>
                          <a:sym typeface="Arial"/>
                        </a:rPr>
                        <a:t>Use double spacing if space permits. If not, place a blank line between</a:t>
                      </a:r>
                    </a:p>
                    <a:p>
                      <a:r>
                        <a:rPr lang="en-US" sz="2000" b="0" i="0" u="none" strike="noStrike" cap="none" baseline="0" dirty="0">
                          <a:solidFill>
                            <a:schemeClr val="dk1"/>
                          </a:solidFill>
                          <a:latin typeface="+mn-lt"/>
                          <a:ea typeface="Arial"/>
                          <a:cs typeface="Arial"/>
                          <a:sym typeface="Arial"/>
                        </a:rPr>
                        <a:t>paragraphs.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6157"/>
                  </a:ext>
                </a:extLst>
              </a:tr>
              <a:tr h="473765">
                <a:tc>
                  <a:txBody>
                    <a:bodyPr/>
                    <a:lstStyle/>
                    <a:p>
                      <a:r>
                        <a:rPr lang="en-US" sz="2000" dirty="0">
                          <a:latin typeface="+mn-lt"/>
                        </a:rPr>
                        <a:t>Justification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a:solidFill>
                            <a:schemeClr val="dk1"/>
                          </a:solidFill>
                          <a:latin typeface="+mn-lt"/>
                          <a:ea typeface="Arial"/>
                          <a:cs typeface="Arial"/>
                          <a:sym typeface="Arial"/>
                        </a:rPr>
                        <a:t>Left-justify text and leave a ragged-right margin.</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232497"/>
                  </a:ext>
                </a:extLst>
              </a:tr>
              <a:tr h="473765">
                <a:tc>
                  <a:txBody>
                    <a:bodyPr/>
                    <a:lstStyle/>
                    <a:p>
                      <a:r>
                        <a:rPr lang="en-US" sz="2000" dirty="0">
                          <a:latin typeface="+mn-lt"/>
                        </a:rPr>
                        <a:t>Hyphenation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a:solidFill>
                            <a:schemeClr val="dk1"/>
                          </a:solidFill>
                          <a:latin typeface="+mn-lt"/>
                          <a:ea typeface="Arial"/>
                          <a:cs typeface="Arial"/>
                          <a:sym typeface="Arial"/>
                        </a:rPr>
                        <a:t>Do not hyphenate words between lines.</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3303550"/>
                  </a:ext>
                </a:extLst>
              </a:tr>
              <a:tr h="1202635">
                <a:tc>
                  <a:txBody>
                    <a:bodyPr/>
                    <a:lstStyle/>
                    <a:p>
                      <a:r>
                        <a:rPr lang="en-US" sz="2000" dirty="0">
                          <a:latin typeface="+mn-lt"/>
                        </a:rPr>
                        <a:t>Abbreviations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a:solidFill>
                            <a:schemeClr val="dk1"/>
                          </a:solidFill>
                          <a:latin typeface="+mn-lt"/>
                          <a:ea typeface="Arial"/>
                          <a:cs typeface="Arial"/>
                          <a:sym typeface="Arial"/>
                        </a:rPr>
                        <a:t>Use abbreviations and acronyms only when they are widely understood by users and are significantly shorter than the full text.</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790955"/>
                  </a:ext>
                </a:extLst>
              </a:tr>
            </a:tbl>
          </a:graphicData>
        </a:graphic>
      </p:graphicFrame>
    </p:spTree>
    <p:extLst>
      <p:ext uri="{BB962C8B-B14F-4D97-AF65-F5344CB8AC3E}">
        <p14:creationId xmlns:p14="http://schemas.microsoft.com/office/powerpoint/2010/main" val="26871275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96AA-AD92-4930-BC35-E4846E623320}"/>
              </a:ext>
            </a:extLst>
          </p:cNvPr>
          <p:cNvSpPr>
            <a:spLocks noGrp="1"/>
          </p:cNvSpPr>
          <p:nvPr>
            <p:ph type="title"/>
          </p:nvPr>
        </p:nvSpPr>
        <p:spPr>
          <a:xfrm>
            <a:off x="457200" y="215371"/>
            <a:ext cx="8229600" cy="1689629"/>
          </a:xfrm>
        </p:spPr>
        <p:txBody>
          <a:bodyPr anchor="t"/>
          <a:lstStyle/>
          <a:p>
            <a:r>
              <a:rPr lang="en-US" sz="2600" dirty="0"/>
              <a:t>Contrasting the Display </a:t>
            </a:r>
            <a:br>
              <a:rPr lang="en-US" sz="2600" dirty="0"/>
            </a:br>
            <a:r>
              <a:rPr lang="en-US" sz="2600" dirty="0"/>
              <a:t>(a) Poorly-Designed Help Screen with Many Violations of the General Guidelines</a:t>
            </a:r>
            <a:endParaRPr lang="en-US" sz="2000" b="0" dirty="0"/>
          </a:p>
        </p:txBody>
      </p:sp>
      <p:pic>
        <p:nvPicPr>
          <p:cNvPr id="7" name="Picture 6" descr="A poorly designed help screen has the following window title. Help Screen C U S T dash I N F O 10. An arrow pointing to the window title indicates that the title is vague. The main text for the help screen reads as follows. The intent of this screen is to retrieve customer account status information. Information related to current year to date balances, credit limits, and account status is provided. Specific information includes, customer number, name, address Y T D purchases, Y T D payments, credit limits, and discount percentage rate. All purchase and payment transactions are also listed. Status can be active, closed, new for the first year, or voided. Active and new accounts can conduct business with P V F. Closed accounts must be reactivated before the system will accept account transactions. The system will not accept transactions for voided accounts. If more information is available than fits on a screen press the F 2 key. If you press the key and nothing happens, then there is no more information to view. If you want to print the account information, press F 9. If you want to return to the main menu press F 10. An arrow pointing to the above text, indicates that it is a fixed, uppercase text. Another arrow pointing to the above text, indicates that it is formatted with single spacing.">
            <a:extLst>
              <a:ext uri="{FF2B5EF4-FFF2-40B4-BE49-F238E27FC236}">
                <a16:creationId xmlns:a16="http://schemas.microsoft.com/office/drawing/2014/main" id="{2218C511-A397-4F0C-A38B-F787287A9479}"/>
              </a:ext>
            </a:extLst>
          </p:cNvPr>
          <p:cNvPicPr>
            <a:picLocks noChangeAspect="1"/>
          </p:cNvPicPr>
          <p:nvPr/>
        </p:nvPicPr>
        <p:blipFill>
          <a:blip r:embed="rId2"/>
          <a:stretch>
            <a:fillRect/>
          </a:stretch>
        </p:blipFill>
        <p:spPr>
          <a:xfrm>
            <a:off x="1684070" y="1525618"/>
            <a:ext cx="5775859" cy="5237131"/>
          </a:xfrm>
          <a:prstGeom prst="rect">
            <a:avLst/>
          </a:prstGeom>
        </p:spPr>
      </p:pic>
    </p:spTree>
    <p:extLst>
      <p:ext uri="{BB962C8B-B14F-4D97-AF65-F5344CB8AC3E}">
        <p14:creationId xmlns:p14="http://schemas.microsoft.com/office/powerpoint/2010/main" val="21709571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96AA-AD92-4930-BC35-E4846E623320}"/>
              </a:ext>
            </a:extLst>
          </p:cNvPr>
          <p:cNvSpPr>
            <a:spLocks noGrp="1"/>
          </p:cNvSpPr>
          <p:nvPr>
            <p:ph type="title"/>
          </p:nvPr>
        </p:nvSpPr>
        <p:spPr>
          <a:xfrm>
            <a:off x="457200" y="215371"/>
            <a:ext cx="8229600" cy="1450143"/>
          </a:xfrm>
        </p:spPr>
        <p:txBody>
          <a:bodyPr anchor="t"/>
          <a:lstStyle/>
          <a:p>
            <a:r>
              <a:rPr lang="en-US" sz="3000" dirty="0"/>
              <a:t>Contrasting the Display </a:t>
            </a:r>
            <a:br>
              <a:rPr lang="en-US" sz="3000" dirty="0"/>
            </a:br>
            <a:r>
              <a:rPr lang="en-US" sz="3000" dirty="0"/>
              <a:t>(b) An Improved Design for a Help Screen</a:t>
            </a:r>
            <a:endParaRPr lang="en-US" sz="2000" b="0" dirty="0"/>
          </a:p>
        </p:txBody>
      </p:sp>
      <p:pic>
        <p:nvPicPr>
          <p:cNvPr id="5" name="Picture 4" descr="An improved design help screen has the following window title. Help. The title on the actual screen is as follows. Help Information. Customer Account Status. An arrow pointing to this title, indicates that this is a clear title.  Below the title, the following information is included. The intent of this screen is to retrieve customer account status information. Information related to current year to date balances, credit limits, and account status is provided. This information is neatly within a box and separated from other content. An arrow pointing to the above text indicates that it is formatted using a mixed case. The rest of the help text is divided into three following sections. Field Descriptions, Description of Account Status, and Special Function Keys. Field Descriptions section has descriptions of eight following terms. 1. Customer Number. P V F assigned customer number. 2. Name, forward slash, address. Full customer name and mailing address. 3. Y T D Purchases. Total of current year purchases. 4. Y T D Payments. Total of current year payments. 5. Credit Limit. Maximum outstanding balance. 6. Outstanding Balance. Current account balance. 7. Discount Percentage. Sales discount rate. 8. Status. Current account status. Description of account status section has descriptions of four following account statuses. 1. Active. In good standing. 2. Closed. No longer a current account. Must reapply to change status to active. 3. New. In good standing but a customer for less than a year. 4. Voided. Not in good standing, for example an excessive balance. Special Function Keys section has descriptions of four following function keys. F 1 = Help. Displays this center. F 2 = Account details. It is only display if more than 1 page is available. F 9 = Print. Prints Customer Status Report. F 10 = Return. Returns to prior screen. Two arrows are pointing to two sections, indicating spacing between sections. ">
            <a:extLst>
              <a:ext uri="{FF2B5EF4-FFF2-40B4-BE49-F238E27FC236}">
                <a16:creationId xmlns:a16="http://schemas.microsoft.com/office/drawing/2014/main" id="{9F4C86C6-A7AF-47B2-90A1-E09F9DDDE0F8}"/>
              </a:ext>
            </a:extLst>
          </p:cNvPr>
          <p:cNvPicPr>
            <a:picLocks noChangeAspect="1"/>
          </p:cNvPicPr>
          <p:nvPr/>
        </p:nvPicPr>
        <p:blipFill>
          <a:blip r:embed="rId2"/>
          <a:stretch>
            <a:fillRect/>
          </a:stretch>
        </p:blipFill>
        <p:spPr>
          <a:xfrm>
            <a:off x="1664998" y="1272446"/>
            <a:ext cx="5814004" cy="5519842"/>
          </a:xfrm>
          <a:prstGeom prst="rect">
            <a:avLst/>
          </a:prstGeom>
        </p:spPr>
      </p:pic>
    </p:spTree>
    <p:extLst>
      <p:ext uri="{BB962C8B-B14F-4D97-AF65-F5344CB8AC3E}">
        <p14:creationId xmlns:p14="http://schemas.microsoft.com/office/powerpoint/2010/main" val="11006926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C9B-61B7-4C22-846D-B9354E2883BA}"/>
              </a:ext>
            </a:extLst>
          </p:cNvPr>
          <p:cNvSpPr>
            <a:spLocks noGrp="1"/>
          </p:cNvSpPr>
          <p:nvPr>
            <p:ph type="title"/>
          </p:nvPr>
        </p:nvSpPr>
        <p:spPr>
          <a:xfrm>
            <a:off x="457199" y="215371"/>
            <a:ext cx="8395855" cy="1097279"/>
          </a:xfrm>
        </p:spPr>
        <p:txBody>
          <a:bodyPr/>
          <a:lstStyle/>
          <a:p>
            <a:r>
              <a:rPr lang="en-US" sz="3400" dirty="0"/>
              <a:t>General Guidelines for Displaying Tables and Lists </a:t>
            </a:r>
            <a:r>
              <a:rPr lang="en-US" sz="2000" b="0" dirty="0"/>
              <a:t>(1 of 2)</a:t>
            </a:r>
          </a:p>
        </p:txBody>
      </p:sp>
      <p:sp>
        <p:nvSpPr>
          <p:cNvPr id="3" name="Content Placeholder 2">
            <a:extLst>
              <a:ext uri="{FF2B5EF4-FFF2-40B4-BE49-F238E27FC236}">
                <a16:creationId xmlns:a16="http://schemas.microsoft.com/office/drawing/2014/main" id="{A0C05437-3A15-4BC4-B022-08C6092C3A8A}"/>
              </a:ext>
            </a:extLst>
          </p:cNvPr>
          <p:cNvSpPr>
            <a:spLocks noGrp="1"/>
          </p:cNvSpPr>
          <p:nvPr>
            <p:ph sz="quarter" idx="13"/>
          </p:nvPr>
        </p:nvSpPr>
        <p:spPr>
          <a:xfrm>
            <a:off x="457200" y="1556327"/>
            <a:ext cx="8529782" cy="4553528"/>
          </a:xfrm>
        </p:spPr>
        <p:txBody>
          <a:bodyPr/>
          <a:lstStyle/>
          <a:p>
            <a:r>
              <a:rPr lang="en-US" sz="1800" b="1" dirty="0"/>
              <a:t>Use meaningful labels:</a:t>
            </a:r>
          </a:p>
          <a:p>
            <a:pPr lvl="1"/>
            <a:r>
              <a:rPr lang="en-US" sz="1800" dirty="0"/>
              <a:t>All columns and rows should have meaningful labels</a:t>
            </a:r>
          </a:p>
          <a:p>
            <a:pPr lvl="1"/>
            <a:r>
              <a:rPr lang="en-US" sz="1800" dirty="0"/>
              <a:t>Labels should be separated from other information by using highlighting</a:t>
            </a:r>
          </a:p>
          <a:p>
            <a:pPr lvl="1"/>
            <a:r>
              <a:rPr lang="en-US" sz="1800" dirty="0"/>
              <a:t>Redisplay labels when the data extend beyond a single screen or page</a:t>
            </a:r>
          </a:p>
          <a:p>
            <a:r>
              <a:rPr lang="en-US" sz="1800" b="1" dirty="0"/>
              <a:t>Formatting columns, rows, text:</a:t>
            </a:r>
          </a:p>
          <a:p>
            <a:pPr lvl="1"/>
            <a:r>
              <a:rPr lang="en-US" sz="1800" dirty="0"/>
              <a:t>Sort in a meaningful order (e.g., ascending, descending, or alphabetic)</a:t>
            </a:r>
          </a:p>
          <a:p>
            <a:pPr lvl="1"/>
            <a:r>
              <a:rPr lang="en-US" sz="1800" dirty="0"/>
              <a:t>Place a blank line between every five rows in long columns</a:t>
            </a:r>
          </a:p>
          <a:p>
            <a:pPr lvl="1"/>
            <a:r>
              <a:rPr lang="en-US" sz="1800" dirty="0"/>
              <a:t>Similar information displayed in multiple columns should be sorted vertically (i.e., read from top to bottom, not left to right)</a:t>
            </a:r>
          </a:p>
          <a:p>
            <a:pPr lvl="1"/>
            <a:r>
              <a:rPr lang="en-US" sz="1800" dirty="0"/>
              <a:t>Columns should have at least two spaces between them</a:t>
            </a:r>
          </a:p>
          <a:p>
            <a:pPr lvl="1"/>
            <a:r>
              <a:rPr lang="en-US" sz="1800" dirty="0"/>
              <a:t>Allow white space on printed reports for user to write notes</a:t>
            </a:r>
          </a:p>
        </p:txBody>
      </p:sp>
    </p:spTree>
    <p:extLst>
      <p:ext uri="{BB962C8B-B14F-4D97-AF65-F5344CB8AC3E}">
        <p14:creationId xmlns:p14="http://schemas.microsoft.com/office/powerpoint/2010/main" val="14594225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C9B-61B7-4C22-846D-B9354E2883BA}"/>
              </a:ext>
            </a:extLst>
          </p:cNvPr>
          <p:cNvSpPr>
            <a:spLocks noGrp="1"/>
          </p:cNvSpPr>
          <p:nvPr>
            <p:ph type="title"/>
          </p:nvPr>
        </p:nvSpPr>
        <p:spPr>
          <a:xfrm>
            <a:off x="457199" y="215371"/>
            <a:ext cx="8395855" cy="1097279"/>
          </a:xfrm>
        </p:spPr>
        <p:txBody>
          <a:bodyPr/>
          <a:lstStyle/>
          <a:p>
            <a:r>
              <a:rPr lang="en-US" sz="3400" dirty="0"/>
              <a:t>General Guidelines for Displaying Tables and Lists </a:t>
            </a:r>
            <a:r>
              <a:rPr lang="en-US" sz="2000" b="0" dirty="0"/>
              <a:t>(2 of 2)</a:t>
            </a:r>
          </a:p>
        </p:txBody>
      </p:sp>
      <p:sp>
        <p:nvSpPr>
          <p:cNvPr id="3" name="Content Placeholder 2">
            <a:extLst>
              <a:ext uri="{FF2B5EF4-FFF2-40B4-BE49-F238E27FC236}">
                <a16:creationId xmlns:a16="http://schemas.microsoft.com/office/drawing/2014/main" id="{A0C05437-3A15-4BC4-B022-08C6092C3A8A}"/>
              </a:ext>
            </a:extLst>
          </p:cNvPr>
          <p:cNvSpPr>
            <a:spLocks noGrp="1"/>
          </p:cNvSpPr>
          <p:nvPr>
            <p:ph sz="quarter" idx="13"/>
          </p:nvPr>
        </p:nvSpPr>
        <p:spPr>
          <a:xfrm>
            <a:off x="457200" y="1556326"/>
            <a:ext cx="8106508" cy="4712589"/>
          </a:xfrm>
        </p:spPr>
        <p:txBody>
          <a:bodyPr/>
          <a:lstStyle/>
          <a:p>
            <a:r>
              <a:rPr lang="en-US" sz="2000" b="1" dirty="0"/>
              <a:t>Formatting columns, rows, text: (cont.)</a:t>
            </a:r>
          </a:p>
          <a:p>
            <a:pPr lvl="1"/>
            <a:r>
              <a:rPr lang="en-US" sz="2000" dirty="0"/>
              <a:t>Use a single typeface, except for emphasis</a:t>
            </a:r>
          </a:p>
          <a:p>
            <a:pPr lvl="1"/>
            <a:r>
              <a:rPr lang="en-US" sz="2000" dirty="0"/>
              <a:t>Use same family of typefaces within and across displays and reports</a:t>
            </a:r>
          </a:p>
          <a:p>
            <a:pPr lvl="1"/>
            <a:r>
              <a:rPr lang="en-US" sz="2000" dirty="0"/>
              <a:t>Avoid overly fancy fonts</a:t>
            </a:r>
          </a:p>
          <a:p>
            <a:r>
              <a:rPr lang="en-US" sz="2000" b="1" dirty="0"/>
              <a:t>Formatting numeric, textual, and alphanumeric date:</a:t>
            </a:r>
          </a:p>
          <a:p>
            <a:pPr lvl="1"/>
            <a:r>
              <a:rPr lang="en-US" sz="2000" b="1" dirty="0"/>
              <a:t>Right-justify numeric data </a:t>
            </a:r>
            <a:r>
              <a:rPr lang="en-US" sz="2000" dirty="0"/>
              <a:t>and align columns by decimal points or other delimiter</a:t>
            </a:r>
          </a:p>
          <a:p>
            <a:pPr lvl="1"/>
            <a:r>
              <a:rPr lang="en-US" sz="2000" b="1" dirty="0"/>
              <a:t>Left-justify textual data</a:t>
            </a:r>
            <a:r>
              <a:rPr lang="en-US" sz="2000" dirty="0"/>
              <a:t>. Use short line length, usually 30–40 characters per line (this is what newspapers use, and it is easier to speed-read).</a:t>
            </a:r>
          </a:p>
          <a:p>
            <a:pPr lvl="1"/>
            <a:r>
              <a:rPr lang="en-US" sz="2000" dirty="0"/>
              <a:t>Break long sequences of </a:t>
            </a:r>
            <a:r>
              <a:rPr lang="en-US" sz="2000" b="1" dirty="0"/>
              <a:t>alphanumeric</a:t>
            </a:r>
            <a:r>
              <a:rPr lang="en-US" sz="2000" i="1" dirty="0"/>
              <a:t> </a:t>
            </a:r>
            <a:r>
              <a:rPr lang="en-US" sz="2000" b="1" dirty="0"/>
              <a:t>data</a:t>
            </a:r>
            <a:r>
              <a:rPr lang="en-US" sz="2000" i="1" dirty="0"/>
              <a:t> </a:t>
            </a:r>
            <a:r>
              <a:rPr lang="en-US" sz="2000" dirty="0"/>
              <a:t>into small groups of three to four characters each</a:t>
            </a:r>
          </a:p>
        </p:txBody>
      </p:sp>
    </p:spTree>
    <p:extLst>
      <p:ext uri="{BB962C8B-B14F-4D97-AF65-F5344CB8AC3E}">
        <p14:creationId xmlns:p14="http://schemas.microsoft.com/office/powerpoint/2010/main" val="25099284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96AA-AD92-4930-BC35-E4846E623320}"/>
              </a:ext>
            </a:extLst>
          </p:cNvPr>
          <p:cNvSpPr>
            <a:spLocks noGrp="1"/>
          </p:cNvSpPr>
          <p:nvPr>
            <p:ph type="title"/>
          </p:nvPr>
        </p:nvSpPr>
        <p:spPr>
          <a:xfrm>
            <a:off x="457200" y="200623"/>
            <a:ext cx="8229600" cy="1318461"/>
          </a:xfrm>
        </p:spPr>
        <p:txBody>
          <a:bodyPr anchor="t"/>
          <a:lstStyle/>
          <a:p>
            <a:r>
              <a:rPr lang="en-US" sz="2800" dirty="0"/>
              <a:t>Contrasting the Display of Tables and Lists (a) Poorly- Designed Form</a:t>
            </a:r>
            <a:endParaRPr lang="en-US" sz="2000" b="0" dirty="0"/>
          </a:p>
        </p:txBody>
      </p:sp>
      <p:pic>
        <p:nvPicPr>
          <p:cNvPr id="4" name="Picture 3" descr="The poor design of the P V F application system form is indicated by the following arrows. First arrow pointing to account values indicates that there are no column labels provided. Second arrow pointing to account values indicates the use of a single column for all data types.  Third arrow pointing to account values indicates that numeric data is left justified.  The window title of data input screen is Pine Valley Furniture. At the top left it has the following title. Customer Information. An arrow pointing to the title, indicates that the title is vague. This section contains 17 fields and respective values inserted within a 3-column table. These fields and their respective values are as follows. Customer Number, 1 2 7 3, blank. Name, Contemporary Designs. Address, 1 2 3 Oak Street, blank. City, State, Zip, Austin, T X, 2 8 3 8 4, blank. Y T D Purchases, 47285.00, blank. Y T D Payments, 42656.65, blank. Credit Limit, 10000.00, blank. Discount Percentage, 5.0, blank. Purchase, 21 January X X, 22000.00. Payment, 21 January X X, 13000.00. Purchase, 0 3 March X X, 16000.00. Payment, 0 3 March X X, 15500.00.  Payment 23 May X X, 5000.00. Purchase, 12 July X X, 9285.00.  Payment, 12 July X X, 3785.00. Payment 22 September X X, 5371. 65.  Status, Active, blank.">
            <a:extLst>
              <a:ext uri="{FF2B5EF4-FFF2-40B4-BE49-F238E27FC236}">
                <a16:creationId xmlns:a16="http://schemas.microsoft.com/office/drawing/2014/main" id="{DF047BEB-5E89-4964-AD42-AB2A45E739B9}"/>
              </a:ext>
            </a:extLst>
          </p:cNvPr>
          <p:cNvPicPr>
            <a:picLocks noChangeAspect="1"/>
          </p:cNvPicPr>
          <p:nvPr/>
        </p:nvPicPr>
        <p:blipFill>
          <a:blip r:embed="rId2"/>
          <a:stretch>
            <a:fillRect/>
          </a:stretch>
        </p:blipFill>
        <p:spPr>
          <a:xfrm>
            <a:off x="2367423" y="1182243"/>
            <a:ext cx="4409153" cy="5637657"/>
          </a:xfrm>
          <a:prstGeom prst="rect">
            <a:avLst/>
          </a:prstGeom>
        </p:spPr>
      </p:pic>
    </p:spTree>
    <p:extLst>
      <p:ext uri="{BB962C8B-B14F-4D97-AF65-F5344CB8AC3E}">
        <p14:creationId xmlns:p14="http://schemas.microsoft.com/office/powerpoint/2010/main" val="293630059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96AA-AD92-4930-BC35-E4846E623320}"/>
              </a:ext>
            </a:extLst>
          </p:cNvPr>
          <p:cNvSpPr>
            <a:spLocks noGrp="1"/>
          </p:cNvSpPr>
          <p:nvPr>
            <p:ph type="title"/>
          </p:nvPr>
        </p:nvSpPr>
        <p:spPr>
          <a:xfrm>
            <a:off x="457200" y="215371"/>
            <a:ext cx="8229600" cy="1303713"/>
          </a:xfrm>
        </p:spPr>
        <p:txBody>
          <a:bodyPr anchor="t"/>
          <a:lstStyle/>
          <a:p>
            <a:r>
              <a:rPr lang="en-US" sz="2800" dirty="0"/>
              <a:t>Contrasting the Display of Tables and Lists (b) Improved Design for Form</a:t>
            </a:r>
            <a:endParaRPr lang="en-US" sz="2000" b="0" dirty="0"/>
          </a:p>
        </p:txBody>
      </p:sp>
      <p:pic>
        <p:nvPicPr>
          <p:cNvPr id="6" name="Picture 5" descr="The improved design of the P V F application system form is indicated by the following arrows. Four arrows are pointing to four separate columns, indicating clear and separate column labels for each data type. Another three arrows are pointing to Y T D Summary numbers, indicating that numeric data are right justified. At the top left the design form has the following title. Pine Valley Furniture. Detail Customer Account Information.  At the top right it has the following page and date information. Page 2 of 2. Today 11 October X X. Below the title section, there is a Customer Information section. At the top center it has the following customer information. Customer number, 1 2 7 3. Name, Contemporary Designs. Customer information is organized in a table of 4 columns and 10 rows. The columns are as follows. Date, Purchase, Payment, and Current Balance. The 10 entries for these columns read as follows. 0 1 January X X, blank, blank, 0.00.   21 January X X, negative 22000.00, blank, negative 22000.00. 21 January X X, blank, 13000.00, negative 9000.00. 0 3 March X X, negative 16000.00, blank, negative 25000.00. 0 3 March X X, blank, 15500.00, negative 9500.00. 23 May X X, blank, 5000, negative 4500.00. 12 July X X, negative 9285.00, blank, negative 13785.00. 12 July X X, blank, 3785.00, negative 10000.00. 22 September X X, blank, 5371.65, negative 4628.35. Y T D Summary, negative 47285.00, 42656.65, negative 4628.35. Below the Customer Information section there are three following buttons positioned from left to right. Help, Prior Screen, and Exit.">
            <a:extLst>
              <a:ext uri="{FF2B5EF4-FFF2-40B4-BE49-F238E27FC236}">
                <a16:creationId xmlns:a16="http://schemas.microsoft.com/office/drawing/2014/main" id="{554CCD7F-2B56-433E-86DD-96184EAD16C8}"/>
              </a:ext>
            </a:extLst>
          </p:cNvPr>
          <p:cNvPicPr>
            <a:picLocks noChangeAspect="1"/>
          </p:cNvPicPr>
          <p:nvPr/>
        </p:nvPicPr>
        <p:blipFill>
          <a:blip r:embed="rId2"/>
          <a:stretch>
            <a:fillRect/>
          </a:stretch>
        </p:blipFill>
        <p:spPr>
          <a:xfrm>
            <a:off x="1946530" y="1341741"/>
            <a:ext cx="5250940" cy="5430534"/>
          </a:xfrm>
          <a:prstGeom prst="rect">
            <a:avLst/>
          </a:prstGeom>
        </p:spPr>
      </p:pic>
    </p:spTree>
    <p:extLst>
      <p:ext uri="{BB962C8B-B14F-4D97-AF65-F5344CB8AC3E}">
        <p14:creationId xmlns:p14="http://schemas.microsoft.com/office/powerpoint/2010/main" val="29232218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C9B-61B7-4C22-846D-B9354E2883BA}"/>
              </a:ext>
            </a:extLst>
          </p:cNvPr>
          <p:cNvSpPr>
            <a:spLocks noGrp="1"/>
          </p:cNvSpPr>
          <p:nvPr>
            <p:ph type="title"/>
          </p:nvPr>
        </p:nvSpPr>
        <p:spPr>
          <a:xfrm>
            <a:off x="457199" y="215371"/>
            <a:ext cx="8395855" cy="1097279"/>
          </a:xfrm>
        </p:spPr>
        <p:txBody>
          <a:bodyPr/>
          <a:lstStyle/>
          <a:p>
            <a:r>
              <a:rPr lang="en-US" sz="3400" dirty="0"/>
              <a:t>Guidelines for Selecting Tables Versus Graphs</a:t>
            </a:r>
            <a:endParaRPr lang="en-US" sz="3400" b="0" dirty="0"/>
          </a:p>
        </p:txBody>
      </p:sp>
      <p:sp>
        <p:nvSpPr>
          <p:cNvPr id="3" name="Content Placeholder 2">
            <a:extLst>
              <a:ext uri="{FF2B5EF4-FFF2-40B4-BE49-F238E27FC236}">
                <a16:creationId xmlns:a16="http://schemas.microsoft.com/office/drawing/2014/main" id="{A0C05437-3A15-4BC4-B022-08C6092C3A8A}"/>
              </a:ext>
            </a:extLst>
          </p:cNvPr>
          <p:cNvSpPr>
            <a:spLocks noGrp="1"/>
          </p:cNvSpPr>
          <p:nvPr>
            <p:ph sz="quarter" idx="13"/>
          </p:nvPr>
        </p:nvSpPr>
        <p:spPr>
          <a:xfrm>
            <a:off x="457200" y="1556326"/>
            <a:ext cx="8229600" cy="4882573"/>
          </a:xfrm>
        </p:spPr>
        <p:txBody>
          <a:bodyPr/>
          <a:lstStyle/>
          <a:p>
            <a:r>
              <a:rPr lang="en-US" b="1" dirty="0"/>
              <a:t>Tables</a:t>
            </a:r>
          </a:p>
          <a:p>
            <a:pPr lvl="1"/>
            <a:r>
              <a:rPr lang="en-US" dirty="0"/>
              <a:t>Reading individual data values</a:t>
            </a:r>
          </a:p>
          <a:p>
            <a:r>
              <a:rPr lang="en-US" b="1" dirty="0"/>
              <a:t>Graphs</a:t>
            </a:r>
          </a:p>
          <a:p>
            <a:pPr lvl="1"/>
            <a:r>
              <a:rPr lang="en-US" dirty="0"/>
              <a:t>Providing a quick summary of data</a:t>
            </a:r>
          </a:p>
          <a:p>
            <a:pPr lvl="1"/>
            <a:r>
              <a:rPr lang="en-US" dirty="0"/>
              <a:t>Detecting trends over time</a:t>
            </a:r>
          </a:p>
          <a:p>
            <a:pPr lvl="1"/>
            <a:r>
              <a:rPr lang="en-US" dirty="0"/>
              <a:t>Comparing points and patterns of different variables</a:t>
            </a:r>
          </a:p>
          <a:p>
            <a:pPr lvl="1"/>
            <a:r>
              <a:rPr lang="en-US" dirty="0"/>
              <a:t>Forecasting activities</a:t>
            </a:r>
          </a:p>
          <a:p>
            <a:pPr lvl="1"/>
            <a:r>
              <a:rPr lang="en-US" dirty="0"/>
              <a:t>Reporting vast amounts of information when relatively simple impressions are to be drawn</a:t>
            </a:r>
            <a:endParaRPr lang="en-US" b="1" dirty="0"/>
          </a:p>
        </p:txBody>
      </p:sp>
    </p:spTree>
    <p:extLst>
      <p:ext uri="{BB962C8B-B14F-4D97-AF65-F5344CB8AC3E}">
        <p14:creationId xmlns:p14="http://schemas.microsoft.com/office/powerpoint/2010/main" val="336836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D939-BF8C-47BB-A701-DD012B0422F8}"/>
              </a:ext>
            </a:extLst>
          </p:cNvPr>
          <p:cNvSpPr>
            <a:spLocks noGrp="1"/>
          </p:cNvSpPr>
          <p:nvPr>
            <p:ph type="title"/>
          </p:nvPr>
        </p:nvSpPr>
        <p:spPr/>
        <p:txBody>
          <a:bodyPr/>
          <a:lstStyle/>
          <a:p>
            <a:r>
              <a:rPr lang="en-IN" dirty="0"/>
              <a:t>Table 1-2: The Agile Manifesto </a:t>
            </a:r>
            <a:r>
              <a:rPr lang="en-IN" sz="2000" b="0" dirty="0"/>
              <a:t>(3 of 3)</a:t>
            </a:r>
            <a:endParaRPr lang="en-IN" dirty="0"/>
          </a:p>
        </p:txBody>
      </p:sp>
      <p:sp>
        <p:nvSpPr>
          <p:cNvPr id="3" name="Content Placeholder 2">
            <a:extLst>
              <a:ext uri="{FF2B5EF4-FFF2-40B4-BE49-F238E27FC236}">
                <a16:creationId xmlns:a16="http://schemas.microsoft.com/office/drawing/2014/main" id="{78ADF590-08AF-4EDF-92A4-861D70ECB5F9}"/>
              </a:ext>
            </a:extLst>
          </p:cNvPr>
          <p:cNvSpPr>
            <a:spLocks noGrp="1"/>
          </p:cNvSpPr>
          <p:nvPr>
            <p:ph sz="quarter" idx="13"/>
          </p:nvPr>
        </p:nvSpPr>
        <p:spPr>
          <a:xfrm>
            <a:off x="457200" y="1556327"/>
            <a:ext cx="8229600" cy="3508732"/>
          </a:xfrm>
        </p:spPr>
        <p:txBody>
          <a:bodyPr/>
          <a:lstStyle/>
          <a:p>
            <a:pPr lvl="2"/>
            <a:r>
              <a:rPr lang="en-IN" sz="1800" dirty="0"/>
              <a:t>Continuous attention to technical excellence and good design enhances agility.</a:t>
            </a:r>
          </a:p>
          <a:p>
            <a:pPr lvl="2"/>
            <a:r>
              <a:rPr lang="en-IN" sz="1800" dirty="0"/>
              <a:t>Agile processes promote sustainable development. The sponsors, developers, and users should be able to maintain a constant pace indefinitely.</a:t>
            </a:r>
          </a:p>
          <a:p>
            <a:pPr lvl="2"/>
            <a:r>
              <a:rPr lang="en-IN" sz="1800" dirty="0"/>
              <a:t>Simplicity—the art of maximizing the amount of work not done—is essential.</a:t>
            </a:r>
          </a:p>
          <a:p>
            <a:pPr lvl="2"/>
            <a:r>
              <a:rPr lang="en-IN" sz="1800" dirty="0"/>
              <a:t>The best architectures, requirements, and designs emerge from self-organizing teams.</a:t>
            </a:r>
          </a:p>
          <a:p>
            <a:pPr lvl="2"/>
            <a:r>
              <a:rPr lang="en-IN" sz="1800" dirty="0"/>
              <a:t>At regular intervals, the team reflects on how to become more effective, then tunes and adjusts its </a:t>
            </a:r>
            <a:r>
              <a:rPr lang="en-IN" sz="1800" dirty="0" err="1"/>
              <a:t>behavior</a:t>
            </a:r>
            <a:r>
              <a:rPr lang="en-IN" sz="1800" dirty="0"/>
              <a:t> accordingly.</a:t>
            </a:r>
          </a:p>
        </p:txBody>
      </p:sp>
      <p:sp>
        <p:nvSpPr>
          <p:cNvPr id="5" name="Text Placeholder 4"/>
          <p:cNvSpPr>
            <a:spLocks noGrp="1"/>
          </p:cNvSpPr>
          <p:nvPr>
            <p:ph type="body" sz="quarter" idx="15"/>
          </p:nvPr>
        </p:nvSpPr>
        <p:spPr>
          <a:xfrm>
            <a:off x="457200" y="5602942"/>
            <a:ext cx="8229600" cy="585134"/>
          </a:xfrm>
        </p:spPr>
        <p:txBody>
          <a:bodyPr/>
          <a:lstStyle/>
          <a:p>
            <a:pPr marL="432" indent="0">
              <a:buNone/>
            </a:pPr>
            <a:r>
              <a:rPr lang="en-US" sz="1200" dirty="0"/>
              <a:t>--Kent Beck, Mike </a:t>
            </a:r>
            <a:r>
              <a:rPr lang="en-US" sz="1200" dirty="0" err="1"/>
              <a:t>Beedle</a:t>
            </a:r>
            <a:r>
              <a:rPr lang="en-US" sz="1200" dirty="0"/>
              <a:t>, Are van </a:t>
            </a:r>
            <a:r>
              <a:rPr lang="en-US" sz="1200" dirty="0" err="1"/>
              <a:t>Bennekum</a:t>
            </a:r>
            <a:r>
              <a:rPr lang="en-US" sz="1200" dirty="0"/>
              <a:t>, Alistair Cockburn, Ward Cunningham, Martin Fowler, James </a:t>
            </a:r>
            <a:r>
              <a:rPr lang="en-US" sz="1200" dirty="0" err="1"/>
              <a:t>Grenning</a:t>
            </a:r>
            <a:r>
              <a:rPr lang="en-US" sz="1200" dirty="0"/>
              <a:t>, Jim Highsmith, Andrew Hunt, Ron Jefferies, Jon Kern, Brian </a:t>
            </a:r>
            <a:r>
              <a:rPr lang="en-US" sz="1200" dirty="0" err="1"/>
              <a:t>Marick</a:t>
            </a:r>
            <a:r>
              <a:rPr lang="en-US" sz="1200" dirty="0"/>
              <a:t>, Robert C. Martin, Steve Mellor, Ken </a:t>
            </a:r>
            <a:r>
              <a:rPr lang="en-US" sz="1200" dirty="0" err="1"/>
              <a:t>Schwaber</a:t>
            </a:r>
            <a:r>
              <a:rPr lang="en-US" sz="1200" dirty="0"/>
              <a:t>, Jeff Sutherland, Dave Thomas (</a:t>
            </a:r>
            <a:r>
              <a:rPr lang="en-US" sz="1200" b="1" dirty="0">
                <a:hlinkClick r:id="rId2" tooltip="www.AgileAlliance.org"/>
              </a:rPr>
              <a:t>www.AgileAlliance.org</a:t>
            </a:r>
            <a:r>
              <a:rPr lang="en-US" sz="1200" dirty="0"/>
              <a:t>)</a:t>
            </a:r>
          </a:p>
        </p:txBody>
      </p:sp>
    </p:spTree>
    <p:extLst>
      <p:ext uri="{BB962C8B-B14F-4D97-AF65-F5344CB8AC3E}">
        <p14:creationId xmlns:p14="http://schemas.microsoft.com/office/powerpoint/2010/main" val="28683656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C9B-61B7-4C22-846D-B9354E2883BA}"/>
              </a:ext>
            </a:extLst>
          </p:cNvPr>
          <p:cNvSpPr>
            <a:spLocks noGrp="1"/>
          </p:cNvSpPr>
          <p:nvPr>
            <p:ph type="title"/>
          </p:nvPr>
        </p:nvSpPr>
        <p:spPr>
          <a:xfrm>
            <a:off x="457199" y="215371"/>
            <a:ext cx="8585201" cy="1097279"/>
          </a:xfrm>
        </p:spPr>
        <p:txBody>
          <a:bodyPr anchor="t"/>
          <a:lstStyle/>
          <a:p>
            <a:r>
              <a:rPr lang="en-US" sz="2800" dirty="0"/>
              <a:t>Tabular Report Illustrating Numerous Design Guidelines (Pine Valley Furniture)</a:t>
            </a:r>
            <a:endParaRPr lang="en-US" sz="2800" b="0" dirty="0"/>
          </a:p>
        </p:txBody>
      </p:sp>
      <p:pic>
        <p:nvPicPr>
          <p:cNvPr id="7" name="Picture 6" descr="A tabular report with nine information boxes around it providing design guidelines based on its format. Box 1. An arrow points to the table title and the first information box suggests to use a meaningful title. Box 2. An arrow points to the column labels and the second information box suggests to place meaningful labels on all columns and rows. Box 3. An arrow points to the text within the table cells and the third information box indicates that alphabetic text is left justified. Box 4. Fourth information box suggests to box the table data to improve the appearance of the table. Box 5. Two arrows point at superscript character and fifth information box suggests that superscripts characters can be used to alert reader of more detailed information. Box 6. An arrow points to the text within table cells and sixth information box suggests to sort columns in some meaningful order, as names are sorted alphabetically within region. Box 7. An arrow points to social security numerical data values and seventh information box indicates that long sequence of alphanumeric data is grouped into smaller segments. Box 8. Two arrows point to different numerical values within the table and eighth information box suggests to right justify all numerical data. Box 9. An arrow points to the whole table and ninth information box suggests to try to fit table onto a single page to help in making comparisons.  A table, titled, Pine Valley Furniture Salesperson Annual Summary Report 2020. January 10, 2021. Page 1 of 2. The table has 8 rows and 7 columns. The columns have the following headings from left to right. Region, Salesperson, S S N, Quarterly Actual Sales, First Quarter, Quarterly Actual Sales, Second Quarter, Quarterly Actual Sales, Third Quarter, Quarterly Actual Sales, Fourth Quarter. The row entries are as follows. Row 1. Region, Northwest and Mountain. Salesperson, Baker. S S N, 9 9 9 dash 9 9 dash 9 9 9 9. Quarterly Actual Sales, First Quarter, 195000. Quarterly Actual Sales, Second Quarter, 146000. Quarterly Actual Sales, Third Quarter, 133000. Quarterly Actual Sales, Fourth Quarter, 120000. Row 2. Region, Northwest and Mountain. Salesperson, Hawthorne. S S N, 9 9 9 dash 9 9 dash 9 9 9 9. Quarterly Actual Sales, First Quarter, 220000. Quarterly Actual Sales, Second Quarter, 175000. Quarterly Actual Sales, Third Quarter, 213000. Quarterly Actual Sales, Fourth Quarter, 198000. Row 3. Region, Northwest and Mountain. Salesperson, Hodges. S S N, 9 9 9 dash 9 9 dash 9 9 9 9. Quarterly Actual Sales, First Quarter, 110000. Quarterly Actual Sales, Second Quarter, 95000. Quarterly Actual Sales, Third Quarter, 170000. Quarterly Actual Sales, Fourth Quarter, 120000. Row 4. Region, Midwest and Mid Atlantic. Salesperson, Franklin. S S N, 9 9 9 dash 9 9 dash 9 9 9 9. Quarterly Actual Sales, First Quarter, 110000. Quarterly Actual Sales, Second Quarter, 120000. Quarterly Actual Sales, Third Quarter, 170000. Quarterly Actual Sales, Fourth Quarter, 90000. Row 5. Region, Midwest and Mid Atlantic. Salesperson, Stephenson, superscript character indicates that sales reflect from July 1, 2020 to December 31, 2020. S S N, 9 9 9 dash 9 9 dash 9 9 9 9. Quarterly Actual Sales, First Quarter, 75000. Quarterly Actual Sales, Second Quarter, 66000. Quarterly Actual Sales, Third Quarter, 80000. Quarterly Actual Sales, Fourth Quarter, 80000. Row 6. Region, Midwest and Mid Atlantic. Salesperson, Swenson. S S N, 9 9 9 dash 9 9 dash 9 9 9 9. Quarterly Actual Sales, First Quarter, 110000. Quarterly Actual Sales, Second Quarter, 98000. Quarterly Actual Sales, Third Quarter, 100000. Quarterly Actual Sales, Fourth Quarter, 90000. Row 7. Region, New England. Salesperson, Brightman. S S N, 9 9 9 dash 9 9 dash 9 9 9 9. Quarterly Actual Sales, First Quarter, 250000. Quarterly Actual Sales, Second Quarter, 280000. Quarterly Actual Sales, Third Quarter, 260000. Quarterly Actual Sales, Fourth Quarter, 330000. Row 8. Region, New England. Salesperson, Kennedy. S S N, 9 9 9 dash 9 9 dash 9 9 9 9. Quarterly Actual Sales, First Quarter, 310000. Quarterly Actual Sales, Second Quarter, 190000. Quarterly Actual Sales, Third Quarter, 270000. Quarterly Actual Sales, Fourth Quarter, 280000.">
            <a:extLst>
              <a:ext uri="{FF2B5EF4-FFF2-40B4-BE49-F238E27FC236}">
                <a16:creationId xmlns:a16="http://schemas.microsoft.com/office/drawing/2014/main" id="{B02B39C5-F0C8-49A7-A7F4-8B57C481E7F2}"/>
              </a:ext>
            </a:extLst>
          </p:cNvPr>
          <p:cNvPicPr>
            <a:picLocks noChangeAspect="1"/>
          </p:cNvPicPr>
          <p:nvPr/>
        </p:nvPicPr>
        <p:blipFill>
          <a:blip r:embed="rId2"/>
          <a:stretch>
            <a:fillRect/>
          </a:stretch>
        </p:blipFill>
        <p:spPr>
          <a:xfrm>
            <a:off x="1275115" y="1312650"/>
            <a:ext cx="6593770" cy="5494808"/>
          </a:xfrm>
          <a:prstGeom prst="rect">
            <a:avLst/>
          </a:prstGeom>
        </p:spPr>
      </p:pic>
    </p:spTree>
    <p:extLst>
      <p:ext uri="{BB962C8B-B14F-4D97-AF65-F5344CB8AC3E}">
        <p14:creationId xmlns:p14="http://schemas.microsoft.com/office/powerpoint/2010/main" val="41749173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C9B-61B7-4C22-846D-B9354E2883BA}"/>
              </a:ext>
            </a:extLst>
          </p:cNvPr>
          <p:cNvSpPr>
            <a:spLocks noGrp="1"/>
          </p:cNvSpPr>
          <p:nvPr>
            <p:ph type="title"/>
          </p:nvPr>
        </p:nvSpPr>
        <p:spPr>
          <a:xfrm>
            <a:off x="457199" y="215371"/>
            <a:ext cx="7930663" cy="1097279"/>
          </a:xfrm>
        </p:spPr>
        <p:txBody>
          <a:bodyPr anchor="t"/>
          <a:lstStyle/>
          <a:p>
            <a:r>
              <a:rPr lang="en-US" sz="3400" dirty="0"/>
              <a:t>Graphs for Comparison (a) Line Graph (b) Bar Graph</a:t>
            </a:r>
            <a:endParaRPr lang="en-US" sz="3400" b="0" dirty="0"/>
          </a:p>
        </p:txBody>
      </p:sp>
      <p:pic>
        <p:nvPicPr>
          <p:cNvPr id="4" name="Picture 3" descr="Sales volume versus quarter graph. A horizontal axis indicates quarter and a vertical axis indicates sales volume. All values are approximate. Three lines represent three following salespeople, Hawthorne, Baker, and Hodges. Hawthorne line passes through the following data points, (1, 25), (2, 21), (3, 23), and (4, 21).  Baker line passes through the following data points, (1, 20), (2, 16), (3, 14), and (4, 12.5). Hodges line passes through the following data points, (1, 12.5), (2, 10), (3, 14), and (4, 16). Baker and Hodges lines intersect at (3, 14). ">
            <a:extLst>
              <a:ext uri="{FF2B5EF4-FFF2-40B4-BE49-F238E27FC236}">
                <a16:creationId xmlns:a16="http://schemas.microsoft.com/office/drawing/2014/main" id="{2E92E1A8-EDD7-41E3-B17E-474BA7AADAE1}"/>
              </a:ext>
            </a:extLst>
          </p:cNvPr>
          <p:cNvPicPr>
            <a:picLocks noChangeAspect="1"/>
          </p:cNvPicPr>
          <p:nvPr/>
        </p:nvPicPr>
        <p:blipFill>
          <a:blip r:embed="rId2"/>
          <a:stretch>
            <a:fillRect/>
          </a:stretch>
        </p:blipFill>
        <p:spPr>
          <a:xfrm>
            <a:off x="2182893" y="1613444"/>
            <a:ext cx="4778215" cy="2198226"/>
          </a:xfrm>
          <a:prstGeom prst="rect">
            <a:avLst/>
          </a:prstGeom>
        </p:spPr>
      </p:pic>
      <p:pic>
        <p:nvPicPr>
          <p:cNvPr id="6" name="Picture 5" descr="Sales volume over four quarters bar chart. Three columns represent three following salespeople, Hawthorne, Baker, and Hodges. At the first quarter, their values are as follows. Hawthorne, 25, Baker, 20, Hodges, 12.5. At the second quarter, their values are as follows. Hawthorne, 20, Baker, 16, Hodges, 10. At the third quarter, their values are as follows. Hawthorne, 22.5, Baker, 14, Hodges, 14. At the fourth quarter, their values are as follows. Hawthorne, 21, Baker, 12.5, Hodges, 15.">
            <a:extLst>
              <a:ext uri="{FF2B5EF4-FFF2-40B4-BE49-F238E27FC236}">
                <a16:creationId xmlns:a16="http://schemas.microsoft.com/office/drawing/2014/main" id="{57B86825-8A02-4A66-A096-A5209894ED47}"/>
              </a:ext>
            </a:extLst>
          </p:cNvPr>
          <p:cNvPicPr>
            <a:picLocks noChangeAspect="1"/>
          </p:cNvPicPr>
          <p:nvPr/>
        </p:nvPicPr>
        <p:blipFill>
          <a:blip r:embed="rId3"/>
          <a:stretch>
            <a:fillRect/>
          </a:stretch>
        </p:blipFill>
        <p:spPr>
          <a:xfrm>
            <a:off x="2217591" y="4112464"/>
            <a:ext cx="4721720" cy="2181040"/>
          </a:xfrm>
          <a:prstGeom prst="rect">
            <a:avLst/>
          </a:prstGeom>
        </p:spPr>
      </p:pic>
    </p:spTree>
    <p:extLst>
      <p:ext uri="{BB962C8B-B14F-4D97-AF65-F5344CB8AC3E}">
        <p14:creationId xmlns:p14="http://schemas.microsoft.com/office/powerpoint/2010/main" val="81842697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p:txBody>
          <a:bodyPr/>
          <a:lstStyle/>
          <a:p>
            <a:r>
              <a:rPr lang="en-US" dirty="0"/>
              <a:t>Paper v</a:t>
            </a:r>
            <a:r>
              <a:rPr lang="en-US" sz="100" dirty="0">
                <a:solidFill>
                  <a:schemeClr val="bg1"/>
                </a:solidFill>
              </a:rPr>
              <a:t>ersu</a:t>
            </a:r>
            <a:r>
              <a:rPr lang="en-US" dirty="0"/>
              <a:t>s Electronic Reports</a:t>
            </a:r>
            <a:endParaRPr lang="en-US" b="0" dirty="0"/>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200" y="1803626"/>
            <a:ext cx="8229600" cy="3536868"/>
          </a:xfrm>
        </p:spPr>
        <p:txBody>
          <a:bodyPr/>
          <a:lstStyle/>
          <a:p>
            <a:r>
              <a:rPr lang="en-US" dirty="0"/>
              <a:t>Laser and ink-jet printers can print reports that look like display screen</a:t>
            </a:r>
          </a:p>
          <a:p>
            <a:pPr lvl="1"/>
            <a:r>
              <a:rPr lang="en-US" dirty="0"/>
              <a:t>Same guidelines apply</a:t>
            </a:r>
          </a:p>
          <a:p>
            <a:r>
              <a:rPr lang="en-US" dirty="0"/>
              <a:t>High-speed impact printers are faster, but less user-friendly in appearance</a:t>
            </a:r>
          </a:p>
          <a:p>
            <a:pPr lvl="1"/>
            <a:r>
              <a:rPr lang="en-US" dirty="0"/>
              <a:t>Good for large batch reports</a:t>
            </a:r>
          </a:p>
          <a:p>
            <a:pPr lvl="1"/>
            <a:r>
              <a:rPr lang="en-US" dirty="0"/>
              <a:t>The coding sheet from figure 10-2 may be useful for these types of reports</a:t>
            </a:r>
          </a:p>
        </p:txBody>
      </p:sp>
    </p:spTree>
    <p:extLst>
      <p:ext uri="{BB962C8B-B14F-4D97-AF65-F5344CB8AC3E}">
        <p14:creationId xmlns:p14="http://schemas.microsoft.com/office/powerpoint/2010/main" val="103558202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478982" cy="4726487"/>
          </a:xfrm>
        </p:spPr>
        <p:txBody>
          <a:bodyPr/>
          <a:lstStyle/>
          <a:p>
            <a:pPr marL="432" indent="0">
              <a:buNone/>
            </a:pPr>
            <a:r>
              <a:rPr lang="en-US" sz="2200" b="1" dirty="0">
                <a:solidFill>
                  <a:srgbClr val="007FA3"/>
                </a:solidFill>
              </a:rPr>
              <a:t>6.1</a:t>
            </a:r>
            <a:r>
              <a:rPr lang="en-US" sz="2200" dirty="0"/>
              <a:t> Explain the process of designing forms and reports and the deliverables for their creation</a:t>
            </a:r>
          </a:p>
          <a:p>
            <a:pPr marL="432" indent="0">
              <a:buNone/>
            </a:pPr>
            <a:r>
              <a:rPr lang="en-US" sz="2200" b="1" dirty="0">
                <a:solidFill>
                  <a:srgbClr val="007FA3"/>
                </a:solidFill>
              </a:rPr>
              <a:t>6.2</a:t>
            </a:r>
            <a:r>
              <a:rPr lang="en-US" sz="2200" b="1" dirty="0">
                <a:solidFill>
                  <a:schemeClr val="accent1"/>
                </a:solidFill>
              </a:rPr>
              <a:t> </a:t>
            </a:r>
            <a:r>
              <a:rPr lang="en-US" sz="2200" dirty="0"/>
              <a:t>Apply the general guidelines for formatting forms and reports</a:t>
            </a:r>
          </a:p>
          <a:p>
            <a:pPr marL="432" indent="0">
              <a:buNone/>
            </a:pPr>
            <a:r>
              <a:rPr lang="en-US" sz="2200" b="1" dirty="0">
                <a:solidFill>
                  <a:srgbClr val="007FA3"/>
                </a:solidFill>
              </a:rPr>
              <a:t>6.3</a:t>
            </a:r>
            <a:r>
              <a:rPr lang="en-US" sz="2200" dirty="0"/>
              <a:t> Use color and know when color improves the usability of information</a:t>
            </a:r>
          </a:p>
          <a:p>
            <a:pPr marL="432" indent="0">
              <a:buNone/>
            </a:pPr>
            <a:r>
              <a:rPr lang="en-US" sz="2200" b="1" dirty="0">
                <a:solidFill>
                  <a:srgbClr val="007FA3"/>
                </a:solidFill>
              </a:rPr>
              <a:t>6.4</a:t>
            </a:r>
            <a:r>
              <a:rPr lang="en-US" sz="2200" b="1" dirty="0">
                <a:solidFill>
                  <a:schemeClr val="accent1"/>
                </a:solidFill>
              </a:rPr>
              <a:t> </a:t>
            </a:r>
            <a:r>
              <a:rPr lang="en-US" sz="2200" dirty="0"/>
              <a:t>Format text, tables, and lists effectively</a:t>
            </a:r>
          </a:p>
          <a:p>
            <a:pPr marL="432" indent="0">
              <a:buNone/>
            </a:pPr>
            <a:r>
              <a:rPr lang="en-US" sz="2200" b="1" dirty="0">
                <a:solidFill>
                  <a:srgbClr val="C00000"/>
                </a:solidFill>
              </a:rPr>
              <a:t>6.5 Explain how to assess usability and describe how variations in users, tasks, technology, and environmental characteristics influence the usability of forms and reports</a:t>
            </a:r>
          </a:p>
          <a:p>
            <a:pPr marL="432" indent="0">
              <a:buNone/>
            </a:pPr>
            <a:r>
              <a:rPr lang="en-US" sz="2200" b="1" dirty="0">
                <a:solidFill>
                  <a:srgbClr val="007FA3"/>
                </a:solidFill>
              </a:rPr>
              <a:t>6.6</a:t>
            </a:r>
            <a:r>
              <a:rPr lang="en-US" sz="2200" b="1" dirty="0">
                <a:solidFill>
                  <a:schemeClr val="accent1"/>
                </a:solidFill>
              </a:rPr>
              <a:t> </a:t>
            </a:r>
            <a:r>
              <a:rPr lang="en-US" sz="2200" dirty="0"/>
              <a:t>Discuss guidelines for the design of forms and reports for Internet-based electronic commerce systems</a:t>
            </a:r>
          </a:p>
        </p:txBody>
      </p:sp>
    </p:spTree>
    <p:extLst>
      <p:ext uri="{BB962C8B-B14F-4D97-AF65-F5344CB8AC3E}">
        <p14:creationId xmlns:p14="http://schemas.microsoft.com/office/powerpoint/2010/main" val="7873491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p:txBody>
          <a:bodyPr/>
          <a:lstStyle/>
          <a:p>
            <a:r>
              <a:rPr lang="en-US" dirty="0"/>
              <a:t>Assessing Usability</a:t>
            </a:r>
            <a:endParaRPr lang="en-US" b="0" dirty="0"/>
          </a:p>
        </p:txBody>
      </p:sp>
      <p:sp>
        <p:nvSpPr>
          <p:cNvPr id="10" name="Content Placeholder 9">
            <a:extLst>
              <a:ext uri="{FF2B5EF4-FFF2-40B4-BE49-F238E27FC236}">
                <a16:creationId xmlns:a16="http://schemas.microsoft.com/office/drawing/2014/main" id="{296EE495-C486-4FE0-9FE3-90C2B8D2CE6A}"/>
              </a:ext>
            </a:extLst>
          </p:cNvPr>
          <p:cNvSpPr>
            <a:spLocks noGrp="1"/>
          </p:cNvSpPr>
          <p:nvPr>
            <p:ph sz="quarter" idx="14"/>
          </p:nvPr>
        </p:nvSpPr>
        <p:spPr>
          <a:xfrm>
            <a:off x="457200" y="1753240"/>
            <a:ext cx="8080131" cy="4180835"/>
          </a:xfrm>
        </p:spPr>
        <p:txBody>
          <a:bodyPr/>
          <a:lstStyle/>
          <a:p>
            <a:r>
              <a:rPr lang="en-US" b="1" dirty="0">
                <a:solidFill>
                  <a:schemeClr val="tx1"/>
                </a:solidFill>
              </a:rPr>
              <a:t>Usability</a:t>
            </a:r>
            <a:r>
              <a:rPr lang="en-US" dirty="0"/>
              <a:t> – overall evaluation of how a system performs in supporting a particular user for a particular task</a:t>
            </a:r>
          </a:p>
          <a:p>
            <a:r>
              <a:rPr lang="en-US" dirty="0"/>
              <a:t>Three characteristics of usability:</a:t>
            </a:r>
          </a:p>
          <a:p>
            <a:pPr marL="740664" lvl="1" indent="-429768">
              <a:buFont typeface="+mj-lt"/>
              <a:buAutoNum type="arabicPeriod"/>
            </a:pPr>
            <a:r>
              <a:rPr lang="en-US" dirty="0"/>
              <a:t>Speed – Can you complete a task efficiently?</a:t>
            </a:r>
          </a:p>
          <a:p>
            <a:pPr marL="740664" lvl="1" indent="-429768">
              <a:buFont typeface="+mj-lt"/>
              <a:buAutoNum type="arabicPeriod"/>
            </a:pPr>
            <a:r>
              <a:rPr lang="en-US" dirty="0"/>
              <a:t>Accuracy – Does the system provide what you expect?</a:t>
            </a:r>
          </a:p>
          <a:p>
            <a:pPr marL="740664" lvl="1" indent="-429768">
              <a:buFont typeface="+mj-lt"/>
              <a:buAutoNum type="arabicPeriod"/>
            </a:pPr>
            <a:r>
              <a:rPr lang="en-US" dirty="0"/>
              <a:t>Satisfaction – Do you like using the system?</a:t>
            </a:r>
          </a:p>
          <a:p>
            <a:endParaRPr lang="en-US" dirty="0"/>
          </a:p>
        </p:txBody>
      </p:sp>
    </p:spTree>
    <p:extLst>
      <p:ext uri="{BB962C8B-B14F-4D97-AF65-F5344CB8AC3E}">
        <p14:creationId xmlns:p14="http://schemas.microsoft.com/office/powerpoint/2010/main" val="35427129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C9B-61B7-4C22-846D-B9354E2883BA}"/>
              </a:ext>
            </a:extLst>
          </p:cNvPr>
          <p:cNvSpPr>
            <a:spLocks noGrp="1"/>
          </p:cNvSpPr>
          <p:nvPr>
            <p:ph type="title"/>
          </p:nvPr>
        </p:nvSpPr>
        <p:spPr>
          <a:xfrm>
            <a:off x="457199" y="215371"/>
            <a:ext cx="8395855" cy="1097279"/>
          </a:xfrm>
        </p:spPr>
        <p:txBody>
          <a:bodyPr/>
          <a:lstStyle/>
          <a:p>
            <a:r>
              <a:rPr lang="en-US" sz="3400" dirty="0"/>
              <a:t>General Design Guidelines for Usability of Forms and Reports</a:t>
            </a:r>
            <a:endParaRPr lang="en-US" sz="3400" b="0" dirty="0"/>
          </a:p>
        </p:txBody>
      </p:sp>
      <p:graphicFrame>
        <p:nvGraphicFramePr>
          <p:cNvPr id="3" name="Table 2">
            <a:extLst>
              <a:ext uri="{FF2B5EF4-FFF2-40B4-BE49-F238E27FC236}">
                <a16:creationId xmlns:a16="http://schemas.microsoft.com/office/drawing/2014/main" id="{792B7219-EF1B-4B32-A1EC-F2442A321614}"/>
              </a:ext>
            </a:extLst>
          </p:cNvPr>
          <p:cNvGraphicFramePr>
            <a:graphicFrameLocks noGrp="1"/>
          </p:cNvGraphicFramePr>
          <p:nvPr>
            <p:extLst/>
          </p:nvPr>
        </p:nvGraphicFramePr>
        <p:xfrm>
          <a:off x="502557" y="1564194"/>
          <a:ext cx="8138886" cy="4668520"/>
        </p:xfrm>
        <a:graphic>
          <a:graphicData uri="http://schemas.openxmlformats.org/drawingml/2006/table">
            <a:tbl>
              <a:tblPr firstRow="1" bandRow="1">
                <a:tableStyleId>{2D5ABB26-0587-4C30-8999-92F81FD0307C}</a:tableStyleId>
              </a:tblPr>
              <a:tblGrid>
                <a:gridCol w="1514541">
                  <a:extLst>
                    <a:ext uri="{9D8B030D-6E8A-4147-A177-3AD203B41FA5}">
                      <a16:colId xmlns:a16="http://schemas.microsoft.com/office/drawing/2014/main" val="3883175374"/>
                    </a:ext>
                  </a:extLst>
                </a:gridCol>
                <a:gridCol w="6624345">
                  <a:extLst>
                    <a:ext uri="{9D8B030D-6E8A-4147-A177-3AD203B41FA5}">
                      <a16:colId xmlns:a16="http://schemas.microsoft.com/office/drawing/2014/main" val="1698877037"/>
                    </a:ext>
                  </a:extLst>
                </a:gridCol>
              </a:tblGrid>
              <a:tr h="370840">
                <a:tc>
                  <a:txBody>
                    <a:bodyPr/>
                    <a:lstStyle/>
                    <a:p>
                      <a:r>
                        <a:rPr lang="en-US" sz="1400" b="1" dirty="0">
                          <a:latin typeface="+mn-lt"/>
                        </a:rPr>
                        <a:t>Usability 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latin typeface="+mn-lt"/>
                        </a:rPr>
                        <a:t>Guidelines for Achievement of Usability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996270"/>
                  </a:ext>
                </a:extLst>
              </a:tr>
              <a:tr h="370840">
                <a:tc>
                  <a:txBody>
                    <a:bodyPr/>
                    <a:lstStyle/>
                    <a:p>
                      <a:r>
                        <a:rPr lang="en-US" sz="1400" dirty="0">
                          <a:latin typeface="+mn-lt"/>
                        </a:rPr>
                        <a:t>Consistency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dk1"/>
                          </a:solidFill>
                          <a:latin typeface="+mn-lt"/>
                          <a:ea typeface="Arial"/>
                          <a:cs typeface="Arial"/>
                          <a:sym typeface="Arial"/>
                        </a:rPr>
                        <a:t>Consistent use of terminology, abbreviations, formatting, titles, and navigation within and across outputs. Consistent response time each time a function is performed.</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432194"/>
                  </a:ext>
                </a:extLst>
              </a:tr>
              <a:tr h="370840">
                <a:tc>
                  <a:txBody>
                    <a:bodyPr/>
                    <a:lstStyle/>
                    <a:p>
                      <a:r>
                        <a:rPr lang="en-US" sz="1400" dirty="0">
                          <a:latin typeface="+mn-lt"/>
                        </a:rPr>
                        <a:t>Organization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dk1"/>
                          </a:solidFill>
                          <a:latin typeface="+mn-lt"/>
                          <a:ea typeface="Arial"/>
                          <a:cs typeface="Arial"/>
                          <a:sym typeface="Arial"/>
                        </a:rPr>
                        <a:t>Formatting should be designed with an understanding of the task being performed and the intended user. Text and data should be aligned and sorted for efficient navigation and entry. Entry of data should be avoided where possible (e.g., computing rather than entering totals).</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3257770"/>
                  </a:ext>
                </a:extLst>
              </a:tr>
              <a:tr h="370840">
                <a:tc>
                  <a:txBody>
                    <a:bodyPr/>
                    <a:lstStyle/>
                    <a:p>
                      <a:r>
                        <a:rPr lang="en-US" sz="1400" dirty="0">
                          <a:latin typeface="+mn-lt"/>
                        </a:rPr>
                        <a:t>Clarity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dk1"/>
                          </a:solidFill>
                          <a:latin typeface="+mn-lt"/>
                          <a:ea typeface="Arial"/>
                          <a:cs typeface="Arial"/>
                          <a:sym typeface="Arial"/>
                        </a:rPr>
                        <a:t>Outputs should be self-explanatory and not require users to remember information from prior outputs in order to complete tasks. Labels should be extensively used, and all scales and units of measure should be clearly indicated.</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1074085"/>
                  </a:ext>
                </a:extLst>
              </a:tr>
              <a:tr h="370840">
                <a:tc>
                  <a:txBody>
                    <a:bodyPr/>
                    <a:lstStyle/>
                    <a:p>
                      <a:r>
                        <a:rPr lang="en-US" sz="1400" dirty="0">
                          <a:latin typeface="+mn-lt"/>
                        </a:rPr>
                        <a:t>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dk1"/>
                          </a:solidFill>
                          <a:latin typeface="+mn-lt"/>
                          <a:ea typeface="Arial"/>
                          <a:cs typeface="Arial"/>
                          <a:sym typeface="Arial"/>
                        </a:rPr>
                        <a:t>Information format should be consistent between entry and display. Format should distinguish each piece of data and highlight, not bury, important data. Special symbols, such as decimal places, dollar signs, and ± signs, should be used as appropriate.</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6580648"/>
                  </a:ext>
                </a:extLst>
              </a:tr>
              <a:tr h="370840">
                <a:tc>
                  <a:txBody>
                    <a:bodyPr/>
                    <a:lstStyle/>
                    <a:p>
                      <a:r>
                        <a:rPr lang="en-US" sz="1400" dirty="0">
                          <a:latin typeface="+mn-lt"/>
                        </a:rPr>
                        <a:t>Flexibility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dk1"/>
                          </a:solidFill>
                          <a:latin typeface="+mn-lt"/>
                          <a:ea typeface="Arial"/>
                          <a:cs typeface="Arial"/>
                          <a:sym typeface="Arial"/>
                        </a:rPr>
                        <a:t>Information should be viewed and retrieved in a manner most convenient to the user. For example, users should be given options for the sequence in which to enter or view data and for use of shortcut keystrokes, and the system should remember where the user stopped during the last use of the system.</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135276"/>
                  </a:ext>
                </a:extLst>
              </a:tr>
            </a:tbl>
          </a:graphicData>
        </a:graphic>
      </p:graphicFrame>
    </p:spTree>
    <p:extLst>
      <p:ext uri="{BB962C8B-B14F-4D97-AF65-F5344CB8AC3E}">
        <p14:creationId xmlns:p14="http://schemas.microsoft.com/office/powerpoint/2010/main" val="31342068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DC9B-61B7-4C22-846D-B9354E2883BA}"/>
              </a:ext>
            </a:extLst>
          </p:cNvPr>
          <p:cNvSpPr>
            <a:spLocks noGrp="1"/>
          </p:cNvSpPr>
          <p:nvPr>
            <p:ph type="title"/>
          </p:nvPr>
        </p:nvSpPr>
        <p:spPr>
          <a:xfrm>
            <a:off x="457200" y="215371"/>
            <a:ext cx="8519746" cy="1097279"/>
          </a:xfrm>
        </p:spPr>
        <p:txBody>
          <a:bodyPr/>
          <a:lstStyle/>
          <a:p>
            <a:r>
              <a:rPr lang="en-US" sz="3000" dirty="0"/>
              <a:t>Characteristics for Consideration When Designing Forms and Reports</a:t>
            </a:r>
            <a:endParaRPr lang="en-US" sz="3000" b="0" dirty="0"/>
          </a:p>
        </p:txBody>
      </p:sp>
      <p:graphicFrame>
        <p:nvGraphicFramePr>
          <p:cNvPr id="3" name="Table 2">
            <a:extLst>
              <a:ext uri="{FF2B5EF4-FFF2-40B4-BE49-F238E27FC236}">
                <a16:creationId xmlns:a16="http://schemas.microsoft.com/office/drawing/2014/main" id="{792B7219-EF1B-4B32-A1EC-F2442A321614}"/>
              </a:ext>
            </a:extLst>
          </p:cNvPr>
          <p:cNvGraphicFramePr>
            <a:graphicFrameLocks noGrp="1"/>
          </p:cNvGraphicFramePr>
          <p:nvPr>
            <p:extLst/>
          </p:nvPr>
        </p:nvGraphicFramePr>
        <p:xfrm>
          <a:off x="520142" y="1687286"/>
          <a:ext cx="8103717" cy="3083560"/>
        </p:xfrm>
        <a:graphic>
          <a:graphicData uri="http://schemas.openxmlformats.org/drawingml/2006/table">
            <a:tbl>
              <a:tblPr firstRow="1" bandRow="1">
                <a:tableStyleId>{2D5ABB26-0587-4C30-8999-92F81FD0307C}</a:tableStyleId>
              </a:tblPr>
              <a:tblGrid>
                <a:gridCol w="1507996">
                  <a:extLst>
                    <a:ext uri="{9D8B030D-6E8A-4147-A177-3AD203B41FA5}">
                      <a16:colId xmlns:a16="http://schemas.microsoft.com/office/drawing/2014/main" val="3883175374"/>
                    </a:ext>
                  </a:extLst>
                </a:gridCol>
                <a:gridCol w="6595721">
                  <a:extLst>
                    <a:ext uri="{9D8B030D-6E8A-4147-A177-3AD203B41FA5}">
                      <a16:colId xmlns:a16="http://schemas.microsoft.com/office/drawing/2014/main" val="1698877037"/>
                    </a:ext>
                  </a:extLst>
                </a:gridCol>
              </a:tblGrid>
              <a:tr h="370840">
                <a:tc>
                  <a:txBody>
                    <a:bodyPr/>
                    <a:lstStyle/>
                    <a:p>
                      <a:r>
                        <a:rPr lang="en-US" b="1" dirty="0">
                          <a:latin typeface="+mn-lt"/>
                        </a:rPr>
                        <a:t>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latin typeface="+mn-lt"/>
                        </a:rPr>
                        <a:t>Consideration for Form and Report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996270"/>
                  </a:ext>
                </a:extLst>
              </a:tr>
              <a:tr h="370840">
                <a:tc>
                  <a:txBody>
                    <a:bodyPr/>
                    <a:lstStyle/>
                    <a:p>
                      <a:r>
                        <a:rPr lang="en-US" dirty="0">
                          <a:latin typeface="+mn-lt"/>
                        </a:rPr>
                        <a:t>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dk1"/>
                          </a:solidFill>
                          <a:latin typeface="+mn-lt"/>
                          <a:ea typeface="Arial"/>
                          <a:cs typeface="Arial"/>
                          <a:sym typeface="Arial"/>
                        </a:rPr>
                        <a:t>Issues related to experience, skills, motivation, education, and personality should be considered.</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432194"/>
                  </a:ext>
                </a:extLst>
              </a:tr>
              <a:tr h="370840">
                <a:tc>
                  <a:txBody>
                    <a:bodyPr/>
                    <a:lstStyle/>
                    <a:p>
                      <a:r>
                        <a:rPr lang="en-US" dirty="0">
                          <a:latin typeface="+mn-lt"/>
                        </a:rPr>
                        <a:t>Task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dk1"/>
                          </a:solidFill>
                          <a:latin typeface="+mn-lt"/>
                          <a:ea typeface="Arial"/>
                          <a:cs typeface="Arial"/>
                          <a:sym typeface="Arial"/>
                        </a:rPr>
                        <a:t>Tasks differ in amount of information that must be obtained from or provided to the user. Task demands such as time pressure, cost of errors, and work duration (fatigue) will influence usability.</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3257770"/>
                  </a:ext>
                </a:extLst>
              </a:tr>
              <a:tr h="370840">
                <a:tc>
                  <a:txBody>
                    <a:bodyPr/>
                    <a:lstStyle/>
                    <a:p>
                      <a:r>
                        <a:rPr lang="en-US" dirty="0">
                          <a:latin typeface="+mn-lt"/>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dk1"/>
                          </a:solidFill>
                          <a:latin typeface="+mn-lt"/>
                          <a:ea typeface="Arial"/>
                          <a:cs typeface="Arial"/>
                          <a:sym typeface="Arial"/>
                        </a:rPr>
                        <a:t>The platform on which the system is constructed will influence interaction styles and devices.</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1074085"/>
                  </a:ext>
                </a:extLst>
              </a:tr>
              <a:tr h="370840">
                <a:tc>
                  <a:txBody>
                    <a:bodyPr/>
                    <a:lstStyle/>
                    <a:p>
                      <a:r>
                        <a:rPr lang="en-US" dirty="0">
                          <a:latin typeface="+mn-lt"/>
                        </a:rPr>
                        <a:t>Environment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dk1"/>
                          </a:solidFill>
                          <a:latin typeface="+mn-lt"/>
                          <a:ea typeface="Arial"/>
                          <a:cs typeface="Arial"/>
                          <a:sym typeface="Arial"/>
                        </a:rPr>
                        <a:t>Social issues such as the users’ status and role should be considered in addition to environmental concerns such as lighting, sound, task interruptions, temperature, and humidity. The creation of usable forms and reports may necessitate changes in the users’ physical work facilities.</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6580648"/>
                  </a:ext>
                </a:extLst>
              </a:tr>
            </a:tbl>
          </a:graphicData>
        </a:graphic>
      </p:graphicFrame>
      <p:sp>
        <p:nvSpPr>
          <p:cNvPr id="4" name="Content Placeholder 3">
            <a:extLst>
              <a:ext uri="{FF2B5EF4-FFF2-40B4-BE49-F238E27FC236}">
                <a16:creationId xmlns:a16="http://schemas.microsoft.com/office/drawing/2014/main" id="{FDF60FCD-66ED-4F9A-94E4-FF7C64CED9AB}"/>
              </a:ext>
            </a:extLst>
          </p:cNvPr>
          <p:cNvSpPr>
            <a:spLocks noGrp="1"/>
          </p:cNvSpPr>
          <p:nvPr>
            <p:ph sz="quarter" idx="13"/>
          </p:nvPr>
        </p:nvSpPr>
        <p:spPr>
          <a:xfrm>
            <a:off x="457200" y="5222607"/>
            <a:ext cx="8229600" cy="342923"/>
          </a:xfrm>
        </p:spPr>
        <p:txBody>
          <a:bodyPr/>
          <a:lstStyle/>
          <a:p>
            <a:pPr marL="432" indent="0">
              <a:buNone/>
            </a:pPr>
            <a:r>
              <a:rPr lang="en-US" sz="1400" dirty="0"/>
              <a:t>(</a:t>
            </a:r>
            <a:r>
              <a:rPr lang="en-US" sz="1400" b="1" dirty="0"/>
              <a:t>Source: </a:t>
            </a:r>
            <a:r>
              <a:rPr lang="en-US" sz="1400" dirty="0"/>
              <a:t>Based on Norman, 1991)</a:t>
            </a:r>
          </a:p>
        </p:txBody>
      </p:sp>
    </p:spTree>
    <p:extLst>
      <p:ext uri="{BB962C8B-B14F-4D97-AF65-F5344CB8AC3E}">
        <p14:creationId xmlns:p14="http://schemas.microsoft.com/office/powerpoint/2010/main" val="12542618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p:txBody>
          <a:bodyPr/>
          <a:lstStyle/>
          <a:p>
            <a:r>
              <a:rPr lang="en-US" dirty="0"/>
              <a:t>Measures of Usability</a:t>
            </a:r>
            <a:endParaRPr lang="en-US" b="0" dirty="0"/>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200" y="1801133"/>
            <a:ext cx="8354291" cy="3508688"/>
          </a:xfrm>
        </p:spPr>
        <p:txBody>
          <a:bodyPr/>
          <a:lstStyle/>
          <a:p>
            <a:pPr indent="-256032"/>
            <a:r>
              <a:rPr lang="en-US" sz="1800" dirty="0"/>
              <a:t>Methods to assess usability:</a:t>
            </a:r>
          </a:p>
          <a:p>
            <a:pPr lvl="1"/>
            <a:r>
              <a:rPr lang="en-US" sz="1800" b="1" dirty="0">
                <a:solidFill>
                  <a:schemeClr val="tx1"/>
                </a:solidFill>
              </a:rPr>
              <a:t>Learnability</a:t>
            </a:r>
            <a:r>
              <a:rPr lang="en-US" sz="1800" dirty="0"/>
              <a:t> – usability dimension concerned with how difficult it is for the user to perform a task for the first time</a:t>
            </a:r>
          </a:p>
          <a:p>
            <a:pPr lvl="1"/>
            <a:r>
              <a:rPr lang="en-US" sz="1800" b="1" dirty="0">
                <a:solidFill>
                  <a:schemeClr val="tx1"/>
                </a:solidFill>
              </a:rPr>
              <a:t>Efficiency</a:t>
            </a:r>
            <a:r>
              <a:rPr lang="en-US" sz="1800" dirty="0"/>
              <a:t> – usability dimension concerned with how quickly users can perform tasks once they know how to perform them</a:t>
            </a:r>
          </a:p>
          <a:p>
            <a:pPr lvl="1"/>
            <a:r>
              <a:rPr lang="en-US" sz="1800" b="1" dirty="0">
                <a:solidFill>
                  <a:schemeClr val="tx1"/>
                </a:solidFill>
              </a:rPr>
              <a:t>Error rate </a:t>
            </a:r>
            <a:r>
              <a:rPr lang="en-US" sz="1800" dirty="0"/>
              <a:t>– usability dimension concerned with how many errors a user might encounter and how easy it is to recover from those errors</a:t>
            </a:r>
          </a:p>
          <a:p>
            <a:pPr lvl="1"/>
            <a:r>
              <a:rPr lang="en-US" sz="1800" b="1" dirty="0">
                <a:solidFill>
                  <a:schemeClr val="tx1"/>
                </a:solidFill>
              </a:rPr>
              <a:t>Memorability</a:t>
            </a:r>
            <a:r>
              <a:rPr lang="en-US" sz="1800" dirty="0"/>
              <a:t>—How easy is it to remember how to accomplish a task when revisiting the system after some period of time?</a:t>
            </a:r>
          </a:p>
          <a:p>
            <a:pPr lvl="1"/>
            <a:r>
              <a:rPr lang="en-US" sz="1800" b="1" dirty="0">
                <a:solidFill>
                  <a:schemeClr val="tx1"/>
                </a:solidFill>
              </a:rPr>
              <a:t>Satisfaction and aesthetics</a:t>
            </a:r>
            <a:r>
              <a:rPr lang="en-US" sz="1800" dirty="0"/>
              <a:t>—How enjoyable is the system’s visual appeal and how enjoyable is the system to use?</a:t>
            </a:r>
          </a:p>
        </p:txBody>
      </p:sp>
    </p:spTree>
    <p:extLst>
      <p:ext uri="{BB962C8B-B14F-4D97-AF65-F5344CB8AC3E}">
        <p14:creationId xmlns:p14="http://schemas.microsoft.com/office/powerpoint/2010/main" val="10894866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p:txBody>
          <a:bodyPr/>
          <a:lstStyle/>
          <a:p>
            <a:r>
              <a:rPr lang="en-US" sz="3200" dirty="0"/>
              <a:t>Common Errors When Designing the Layout of Web Pages </a:t>
            </a:r>
            <a:r>
              <a:rPr lang="en-US" sz="2000" b="0" dirty="0"/>
              <a:t>(1 of 2)</a:t>
            </a:r>
          </a:p>
        </p:txBody>
      </p:sp>
      <p:graphicFrame>
        <p:nvGraphicFramePr>
          <p:cNvPr id="9" name="Table 8">
            <a:extLst>
              <a:ext uri="{FF2B5EF4-FFF2-40B4-BE49-F238E27FC236}">
                <a16:creationId xmlns:a16="http://schemas.microsoft.com/office/drawing/2014/main" id="{F9136966-0FC1-4288-871B-BB098CF070CB}"/>
              </a:ext>
            </a:extLst>
          </p:cNvPr>
          <p:cNvGraphicFramePr>
            <a:graphicFrameLocks noGrp="1"/>
          </p:cNvGraphicFramePr>
          <p:nvPr>
            <p:extLst/>
          </p:nvPr>
        </p:nvGraphicFramePr>
        <p:xfrm>
          <a:off x="527888" y="1573824"/>
          <a:ext cx="8088225" cy="4709076"/>
        </p:xfrm>
        <a:graphic>
          <a:graphicData uri="http://schemas.openxmlformats.org/drawingml/2006/table">
            <a:tbl>
              <a:tblPr firstRow="1" bandRow="1">
                <a:tableStyleId>{2D5ABB26-0587-4C30-8999-92F81FD0307C}</a:tableStyleId>
              </a:tblPr>
              <a:tblGrid>
                <a:gridCol w="1577843">
                  <a:extLst>
                    <a:ext uri="{9D8B030D-6E8A-4147-A177-3AD203B41FA5}">
                      <a16:colId xmlns:a16="http://schemas.microsoft.com/office/drawing/2014/main" val="1996428698"/>
                    </a:ext>
                  </a:extLst>
                </a:gridCol>
                <a:gridCol w="6510382">
                  <a:extLst>
                    <a:ext uri="{9D8B030D-6E8A-4147-A177-3AD203B41FA5}">
                      <a16:colId xmlns:a16="http://schemas.microsoft.com/office/drawing/2014/main" val="3953433848"/>
                    </a:ext>
                  </a:extLst>
                </a:gridCol>
              </a:tblGrid>
              <a:tr h="327019">
                <a:tc>
                  <a:txBody>
                    <a:bodyPr/>
                    <a:lstStyle/>
                    <a:p>
                      <a:r>
                        <a:rPr lang="en-US" sz="1400" b="1" dirty="0"/>
                        <a:t>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t>Recommendation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236636"/>
                  </a:ext>
                </a:extLst>
              </a:tr>
              <a:tr h="1242673">
                <a:tc>
                  <a:txBody>
                    <a:bodyPr/>
                    <a:lstStyle/>
                    <a:p>
                      <a:r>
                        <a:rPr lang="en-US" sz="1400" dirty="0"/>
                        <a:t>Nonstandard Use of G</a:t>
                      </a:r>
                      <a:r>
                        <a:rPr lang="en-US" sz="200" baseline="0" dirty="0"/>
                        <a:t> </a:t>
                      </a:r>
                      <a:r>
                        <a:rPr lang="en-US" sz="1400" dirty="0"/>
                        <a:t>U</a:t>
                      </a:r>
                      <a:r>
                        <a:rPr lang="en-US" sz="200" baseline="0" dirty="0"/>
                        <a:t> </a:t>
                      </a:r>
                      <a:r>
                        <a:rPr lang="en-US" sz="1400" dirty="0"/>
                        <a:t>I Widgets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Make sure that when using standard design items, they behave in accordance with major interface design standards. For example, the rules for radio buttons state that they are used to select one item among a set of items, that is, not confirmed until “OK’d” by a user. In many Web sites selecting radio buttons is used as both selection and action.</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8619564"/>
                  </a:ext>
                </a:extLst>
              </a:tr>
              <a:tr h="1013759">
                <a:tc>
                  <a:txBody>
                    <a:bodyPr/>
                    <a:lstStyle/>
                    <a:p>
                      <a:r>
                        <a:rPr lang="en-US" sz="1400" u="none" strike="noStrike" cap="none" baseline="0" dirty="0">
                          <a:sym typeface="Arial"/>
                        </a:rPr>
                        <a:t>Anything That Looks Like Advertising</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Because research on Web traffic has shown that many users have learned to stop paying attention to Web advertisements, make sure that you avoid designing any legitimate information in a manner that resembles advertising (e.g., banners, animations, pop-ups).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531183"/>
                  </a:ext>
                </a:extLst>
              </a:tr>
              <a:tr h="555933">
                <a:tc>
                  <a:txBody>
                    <a:bodyPr/>
                    <a:lstStyle/>
                    <a:p>
                      <a:r>
                        <a:rPr lang="en-US" sz="1400" u="none" strike="noStrike" cap="none" baseline="0" dirty="0">
                          <a:sym typeface="Arial"/>
                        </a:rPr>
                        <a:t>Bleeding-Edge Technology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Make sure that users don’t need the latest browsers or plug-ins to view your site.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7585463"/>
                  </a:ext>
                </a:extLst>
              </a:tr>
              <a:tr h="784846">
                <a:tc>
                  <a:txBody>
                    <a:bodyPr/>
                    <a:lstStyle/>
                    <a:p>
                      <a:r>
                        <a:rPr lang="en-US" sz="1400" u="none" strike="noStrike" cap="none" baseline="0" dirty="0">
                          <a:sym typeface="Arial"/>
                        </a:rPr>
                        <a:t>Scrolling Test and Looping Animations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Avoid scrolling text and animations because they are both hard to read and users often equate such content with advertising.</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1229442"/>
                  </a:ext>
                </a:extLst>
              </a:tr>
              <a:tr h="784846">
                <a:tc>
                  <a:txBody>
                    <a:bodyPr/>
                    <a:lstStyle/>
                    <a:p>
                      <a:r>
                        <a:rPr lang="en-US" sz="1400" u="none" strike="noStrike" cap="none" baseline="0" dirty="0">
                          <a:sym typeface="Arial"/>
                        </a:rPr>
                        <a:t>Nonstandard Link Colors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u="none" strike="noStrike" cap="none" baseline="0" dirty="0">
                          <a:sym typeface="Arial"/>
                        </a:rPr>
                        <a:t>Avoid using nonstandard colors to show links and for showing links that users have already used; nonstandard colors will confuse the user and reduce ease of use.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457422"/>
                  </a:ext>
                </a:extLst>
              </a:tr>
            </a:tbl>
          </a:graphicData>
        </a:graphic>
      </p:graphicFrame>
    </p:spTree>
    <p:extLst>
      <p:ext uri="{BB962C8B-B14F-4D97-AF65-F5344CB8AC3E}">
        <p14:creationId xmlns:p14="http://schemas.microsoft.com/office/powerpoint/2010/main" val="4267067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p:txBody>
          <a:bodyPr/>
          <a:lstStyle/>
          <a:p>
            <a:r>
              <a:rPr lang="en-US" sz="3200" dirty="0"/>
              <a:t>Common Errors When Designing the Layout of Web Pages </a:t>
            </a:r>
            <a:r>
              <a:rPr lang="en-US" sz="2000" b="0" dirty="0"/>
              <a:t>(2 of 2)</a:t>
            </a:r>
            <a:endParaRPr lang="en-US" sz="3400" b="0" dirty="0"/>
          </a:p>
        </p:txBody>
      </p:sp>
      <p:graphicFrame>
        <p:nvGraphicFramePr>
          <p:cNvPr id="9" name="Table 8">
            <a:extLst>
              <a:ext uri="{FF2B5EF4-FFF2-40B4-BE49-F238E27FC236}">
                <a16:creationId xmlns:a16="http://schemas.microsoft.com/office/drawing/2014/main" id="{F9136966-0FC1-4288-871B-BB098CF070CB}"/>
              </a:ext>
            </a:extLst>
          </p:cNvPr>
          <p:cNvGraphicFramePr>
            <a:graphicFrameLocks noGrp="1"/>
          </p:cNvGraphicFramePr>
          <p:nvPr>
            <p:extLst/>
          </p:nvPr>
        </p:nvGraphicFramePr>
        <p:xfrm>
          <a:off x="497115" y="1911364"/>
          <a:ext cx="8149771" cy="3926727"/>
        </p:xfrm>
        <a:graphic>
          <a:graphicData uri="http://schemas.openxmlformats.org/drawingml/2006/table">
            <a:tbl>
              <a:tblPr firstRow="1" bandRow="1">
                <a:tableStyleId>{2D5ABB26-0587-4C30-8999-92F81FD0307C}</a:tableStyleId>
              </a:tblPr>
              <a:tblGrid>
                <a:gridCol w="1589849">
                  <a:extLst>
                    <a:ext uri="{9D8B030D-6E8A-4147-A177-3AD203B41FA5}">
                      <a16:colId xmlns:a16="http://schemas.microsoft.com/office/drawing/2014/main" val="1996428698"/>
                    </a:ext>
                  </a:extLst>
                </a:gridCol>
                <a:gridCol w="6559922">
                  <a:extLst>
                    <a:ext uri="{9D8B030D-6E8A-4147-A177-3AD203B41FA5}">
                      <a16:colId xmlns:a16="http://schemas.microsoft.com/office/drawing/2014/main" val="3953433848"/>
                    </a:ext>
                  </a:extLst>
                </a:gridCol>
              </a:tblGrid>
              <a:tr h="362975">
                <a:tc>
                  <a:txBody>
                    <a:bodyPr/>
                    <a:lstStyle/>
                    <a:p>
                      <a:r>
                        <a:rPr lang="en-US" sz="1600" b="1" dirty="0"/>
                        <a:t>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t>Recommendation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236636"/>
                  </a:ext>
                </a:extLst>
              </a:tr>
              <a:tr h="890938">
                <a:tc>
                  <a:txBody>
                    <a:bodyPr/>
                    <a:lstStyle/>
                    <a:p>
                      <a:r>
                        <a:rPr lang="en-US" sz="1600" u="none" strike="noStrike" cap="none" baseline="0" dirty="0">
                          <a:sym typeface="Arial"/>
                        </a:rPr>
                        <a:t>Outdated Information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u="none" strike="noStrike" cap="none" baseline="0" dirty="0">
                          <a:sym typeface="Arial"/>
                        </a:rPr>
                        <a:t>Make sure your site is continuously updated so that users “feel” that the site is regularly maintained and updated.</a:t>
                      </a:r>
                    </a:p>
                    <a:p>
                      <a:r>
                        <a:rPr lang="en-US" sz="1600" u="none" strike="noStrike" cap="none" baseline="0" dirty="0">
                          <a:sym typeface="Arial"/>
                        </a:rPr>
                        <a:t>Outdated content is a sure way to lose credibility.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4141552"/>
                  </a:ext>
                </a:extLst>
              </a:tr>
              <a:tr h="890938">
                <a:tc>
                  <a:txBody>
                    <a:bodyPr/>
                    <a:lstStyle/>
                    <a:p>
                      <a:r>
                        <a:rPr lang="en-US" sz="1600" u="none" strike="noStrike" cap="none" baseline="0" dirty="0">
                          <a:sym typeface="Arial"/>
                        </a:rPr>
                        <a:t>Slow Download Times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u="none" strike="noStrike" cap="none" baseline="0" dirty="0">
                          <a:sym typeface="Arial"/>
                        </a:rPr>
                        <a:t>Avoid using large images, lots of images, unnecessary animations, or other time-consuming content that will slow the downloading time of a page.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379115"/>
                  </a:ext>
                </a:extLst>
              </a:tr>
              <a:tr h="626956">
                <a:tc>
                  <a:txBody>
                    <a:bodyPr/>
                    <a:lstStyle/>
                    <a:p>
                      <a:r>
                        <a:rPr lang="en-US" sz="1600" u="none" strike="noStrike" cap="none" baseline="0" dirty="0">
                          <a:sym typeface="Arial"/>
                        </a:rPr>
                        <a:t>Fixed-Formatted Text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u="none" strike="noStrike" cap="none" baseline="0" dirty="0">
                          <a:sym typeface="Arial"/>
                        </a:rPr>
                        <a:t>Avoid fixed-formatted text that requires users to scroll horizontally to view content or links.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000"/>
                  </a:ext>
                </a:extLst>
              </a:tr>
              <a:tr h="1154920">
                <a:tc>
                  <a:txBody>
                    <a:bodyPr/>
                    <a:lstStyle/>
                    <a:p>
                      <a:r>
                        <a:rPr lang="en-US" sz="1600" u="none" strike="noStrike" cap="none" baseline="0" dirty="0">
                          <a:sym typeface="Arial"/>
                        </a:rPr>
                        <a:t>Displaying Long Lists as Long Pages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u="none" strike="noStrike" cap="none" baseline="0" dirty="0">
                          <a:sym typeface="Arial"/>
                        </a:rPr>
                        <a:t>Avoid requiring users to scroll down a page to view information, especially navigational controls. Manage information by showing only N items at a time, using multiple pages, or by using a scrolling container within the window. </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8369539"/>
                  </a:ext>
                </a:extLst>
              </a:tr>
            </a:tbl>
          </a:graphicData>
        </a:graphic>
      </p:graphicFrame>
    </p:spTree>
    <p:extLst>
      <p:ext uri="{BB962C8B-B14F-4D97-AF65-F5344CB8AC3E}">
        <p14:creationId xmlns:p14="http://schemas.microsoft.com/office/powerpoint/2010/main" val="19655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550B-A3E6-4BD4-8549-619C93E472E6}"/>
              </a:ext>
            </a:extLst>
          </p:cNvPr>
          <p:cNvSpPr>
            <a:spLocks noGrp="1"/>
          </p:cNvSpPr>
          <p:nvPr>
            <p:ph type="title"/>
          </p:nvPr>
        </p:nvSpPr>
        <p:spPr/>
        <p:txBody>
          <a:bodyPr/>
          <a:lstStyle/>
          <a:p>
            <a:r>
              <a:rPr lang="en-IN" sz="3400" dirty="0"/>
              <a:t>Agile Methodologies—Not for Every Project</a:t>
            </a:r>
          </a:p>
        </p:txBody>
      </p:sp>
      <p:sp>
        <p:nvSpPr>
          <p:cNvPr id="3" name="Content Placeholder 2">
            <a:extLst>
              <a:ext uri="{FF2B5EF4-FFF2-40B4-BE49-F238E27FC236}">
                <a16:creationId xmlns:a16="http://schemas.microsoft.com/office/drawing/2014/main" id="{99D36351-C70A-4C89-862D-B7704484D9E1}"/>
              </a:ext>
            </a:extLst>
          </p:cNvPr>
          <p:cNvSpPr>
            <a:spLocks noGrp="1"/>
          </p:cNvSpPr>
          <p:nvPr>
            <p:ph sz="quarter" idx="13"/>
          </p:nvPr>
        </p:nvSpPr>
        <p:spPr>
          <a:xfrm>
            <a:off x="457200" y="1556327"/>
            <a:ext cx="8229600" cy="841816"/>
          </a:xfrm>
        </p:spPr>
        <p:txBody>
          <a:bodyPr/>
          <a:lstStyle/>
          <a:p>
            <a:pPr marL="432" indent="0">
              <a:buNone/>
            </a:pPr>
            <a:r>
              <a:rPr lang="en-IN" b="1" dirty="0"/>
              <a:t>1.3</a:t>
            </a:r>
            <a:r>
              <a:rPr lang="en-IN" dirty="0"/>
              <a:t> Describe the agile methodologies, eXtreme Programming, and Scrum</a:t>
            </a:r>
          </a:p>
        </p:txBody>
      </p:sp>
      <p:sp>
        <p:nvSpPr>
          <p:cNvPr id="4" name="Content Placeholder 3">
            <a:extLst>
              <a:ext uri="{FF2B5EF4-FFF2-40B4-BE49-F238E27FC236}">
                <a16:creationId xmlns:a16="http://schemas.microsoft.com/office/drawing/2014/main" id="{5D621276-8291-484D-80FF-B3A579DDE373}"/>
              </a:ext>
            </a:extLst>
          </p:cNvPr>
          <p:cNvSpPr>
            <a:spLocks noGrp="1"/>
          </p:cNvSpPr>
          <p:nvPr>
            <p:ph sz="quarter" idx="14"/>
          </p:nvPr>
        </p:nvSpPr>
        <p:spPr>
          <a:xfrm>
            <a:off x="457200" y="2475782"/>
            <a:ext cx="8229600" cy="3459192"/>
          </a:xfrm>
        </p:spPr>
        <p:txBody>
          <a:bodyPr/>
          <a:lstStyle/>
          <a:p>
            <a:r>
              <a:rPr lang="en-IN" dirty="0"/>
              <a:t>Agile methodologies are not for everyone</a:t>
            </a:r>
          </a:p>
          <a:p>
            <a:r>
              <a:rPr lang="en-IN" dirty="0"/>
              <a:t>Fowler recommends an agile process if your project involves</a:t>
            </a:r>
          </a:p>
          <a:p>
            <a:pPr lvl="1"/>
            <a:r>
              <a:rPr lang="en-IN" dirty="0"/>
              <a:t>unpredictable or dynamic requirements</a:t>
            </a:r>
          </a:p>
          <a:p>
            <a:pPr lvl="1"/>
            <a:r>
              <a:rPr lang="en-IN" dirty="0"/>
              <a:t>responsible and motivated developers</a:t>
            </a:r>
          </a:p>
          <a:p>
            <a:pPr lvl="1"/>
            <a:r>
              <a:rPr lang="en-IN" dirty="0"/>
              <a:t>customers who understand the process and will get involved</a:t>
            </a:r>
          </a:p>
        </p:txBody>
      </p:sp>
    </p:spTree>
    <p:extLst>
      <p:ext uri="{BB962C8B-B14F-4D97-AF65-F5344CB8AC3E}">
        <p14:creationId xmlns:p14="http://schemas.microsoft.com/office/powerpoint/2010/main" val="359384559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478982" cy="4726487"/>
          </a:xfrm>
        </p:spPr>
        <p:txBody>
          <a:bodyPr/>
          <a:lstStyle/>
          <a:p>
            <a:pPr marL="432" indent="0">
              <a:buNone/>
            </a:pPr>
            <a:r>
              <a:rPr lang="en-US" sz="2200" b="1" dirty="0">
                <a:solidFill>
                  <a:srgbClr val="007FA3"/>
                </a:solidFill>
              </a:rPr>
              <a:t>6.1</a:t>
            </a:r>
            <a:r>
              <a:rPr lang="en-US" sz="2200" dirty="0"/>
              <a:t> Explain the process of designing forms and reports and the deliverables for their creation</a:t>
            </a:r>
          </a:p>
          <a:p>
            <a:pPr marL="432" indent="0">
              <a:buNone/>
            </a:pPr>
            <a:r>
              <a:rPr lang="en-US" sz="2200" b="1" dirty="0">
                <a:solidFill>
                  <a:srgbClr val="007FA3"/>
                </a:solidFill>
              </a:rPr>
              <a:t>6.2</a:t>
            </a:r>
            <a:r>
              <a:rPr lang="en-US" sz="2200" b="1" dirty="0">
                <a:solidFill>
                  <a:schemeClr val="accent1"/>
                </a:solidFill>
              </a:rPr>
              <a:t> </a:t>
            </a:r>
            <a:r>
              <a:rPr lang="en-US" sz="2200" dirty="0"/>
              <a:t>Apply the general guidelines for formatting forms and reports</a:t>
            </a:r>
          </a:p>
          <a:p>
            <a:pPr marL="432" indent="0">
              <a:buNone/>
            </a:pPr>
            <a:r>
              <a:rPr lang="en-US" sz="2200" b="1" dirty="0">
                <a:solidFill>
                  <a:srgbClr val="007FA3"/>
                </a:solidFill>
              </a:rPr>
              <a:t>6.3</a:t>
            </a:r>
            <a:r>
              <a:rPr lang="en-US" sz="2200" dirty="0"/>
              <a:t> Use color and know when color improves the usability of information</a:t>
            </a:r>
          </a:p>
          <a:p>
            <a:pPr marL="432" indent="0">
              <a:buNone/>
            </a:pPr>
            <a:r>
              <a:rPr lang="en-US" sz="2200" b="1" dirty="0">
                <a:solidFill>
                  <a:srgbClr val="007FA3"/>
                </a:solidFill>
              </a:rPr>
              <a:t>6.4</a:t>
            </a:r>
            <a:r>
              <a:rPr lang="en-US" sz="2200" b="1" dirty="0">
                <a:solidFill>
                  <a:schemeClr val="accent1"/>
                </a:solidFill>
              </a:rPr>
              <a:t> </a:t>
            </a:r>
            <a:r>
              <a:rPr lang="en-US" sz="2200" dirty="0"/>
              <a:t>Format text, tables, and lists effectively</a:t>
            </a:r>
          </a:p>
          <a:p>
            <a:pPr marL="432" indent="0">
              <a:buNone/>
            </a:pPr>
            <a:r>
              <a:rPr lang="en-US" sz="2200" b="1" dirty="0">
                <a:solidFill>
                  <a:srgbClr val="007FA3"/>
                </a:solidFill>
              </a:rPr>
              <a:t>6.5</a:t>
            </a:r>
            <a:r>
              <a:rPr lang="en-US" sz="2200" dirty="0"/>
              <a:t> Explain how to assess usability and describe how variations in users, tasks, technology, and environmental characteristics influence the usability of forms and reports</a:t>
            </a:r>
          </a:p>
          <a:p>
            <a:pPr marL="432" indent="0">
              <a:buNone/>
            </a:pPr>
            <a:r>
              <a:rPr lang="en-US" sz="2200" b="1" dirty="0">
                <a:solidFill>
                  <a:srgbClr val="C00000"/>
                </a:solidFill>
              </a:rPr>
              <a:t>6.6 Discuss guidelines for the design of forms and reports for Internet-based electronic commerce systems</a:t>
            </a:r>
          </a:p>
        </p:txBody>
      </p:sp>
    </p:spTree>
    <p:extLst>
      <p:ext uri="{BB962C8B-B14F-4D97-AF65-F5344CB8AC3E}">
        <p14:creationId xmlns:p14="http://schemas.microsoft.com/office/powerpoint/2010/main" val="6276880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a:xfrm>
            <a:off x="457199" y="215371"/>
            <a:ext cx="8454571" cy="1097279"/>
          </a:xfrm>
        </p:spPr>
        <p:txBody>
          <a:bodyPr/>
          <a:lstStyle/>
          <a:p>
            <a:r>
              <a:rPr lang="en-US" dirty="0"/>
              <a:t>Designing Forms and Reports at P</a:t>
            </a:r>
            <a:r>
              <a:rPr lang="en-US" sz="100" dirty="0"/>
              <a:t> </a:t>
            </a:r>
            <a:r>
              <a:rPr lang="en-US" dirty="0"/>
              <a:t>V</a:t>
            </a:r>
            <a:r>
              <a:rPr lang="en-US" sz="100" dirty="0"/>
              <a:t> </a:t>
            </a:r>
            <a:r>
              <a:rPr lang="en-US" dirty="0"/>
              <a:t>F</a:t>
            </a:r>
            <a:endParaRPr lang="en-US" b="0" dirty="0"/>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199" y="1820183"/>
            <a:ext cx="8229600" cy="2307771"/>
          </a:xfrm>
        </p:spPr>
        <p:txBody>
          <a:bodyPr/>
          <a:lstStyle/>
          <a:p>
            <a:pPr indent="-256032"/>
            <a:r>
              <a:rPr lang="en-US" dirty="0"/>
              <a:t>Guidelines established at Pine Valley Furniture (P</a:t>
            </a:r>
            <a:r>
              <a:rPr lang="en-US" sz="100" dirty="0"/>
              <a:t> </a:t>
            </a:r>
            <a:r>
              <a:rPr lang="en-US" dirty="0"/>
              <a:t>V</a:t>
            </a:r>
            <a:r>
              <a:rPr lang="en-US" sz="100" dirty="0"/>
              <a:t> </a:t>
            </a:r>
            <a:r>
              <a:rPr lang="en-US" dirty="0"/>
              <a:t>F) include:</a:t>
            </a:r>
          </a:p>
          <a:p>
            <a:pPr lvl="1"/>
            <a:r>
              <a:rPr lang="en-US" dirty="0"/>
              <a:t>Use lightweight graphics</a:t>
            </a:r>
          </a:p>
          <a:p>
            <a:pPr lvl="1"/>
            <a:r>
              <a:rPr lang="en-US" dirty="0"/>
              <a:t>Establish forms and data integrity rules</a:t>
            </a:r>
          </a:p>
          <a:p>
            <a:pPr lvl="1"/>
            <a:r>
              <a:rPr lang="en-US" dirty="0"/>
              <a:t>Use stylesheet-based H</a:t>
            </a:r>
            <a:r>
              <a:rPr lang="en-US" sz="100" dirty="0"/>
              <a:t> </a:t>
            </a:r>
            <a:r>
              <a:rPr lang="en-US" dirty="0"/>
              <a:t>T</a:t>
            </a:r>
            <a:r>
              <a:rPr lang="en-US" sz="100" dirty="0"/>
              <a:t> </a:t>
            </a:r>
            <a:r>
              <a:rPr lang="en-US" dirty="0"/>
              <a:t>M</a:t>
            </a:r>
            <a:r>
              <a:rPr lang="en-US" sz="100" dirty="0"/>
              <a:t> </a:t>
            </a:r>
            <a:r>
              <a:rPr lang="en-US" dirty="0"/>
              <a:t>L</a:t>
            </a:r>
          </a:p>
        </p:txBody>
      </p:sp>
    </p:spTree>
    <p:extLst>
      <p:ext uri="{BB962C8B-B14F-4D97-AF65-F5344CB8AC3E}">
        <p14:creationId xmlns:p14="http://schemas.microsoft.com/office/powerpoint/2010/main" val="376004174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a:xfrm>
            <a:off x="457199" y="215371"/>
            <a:ext cx="8454571" cy="1097279"/>
          </a:xfrm>
        </p:spPr>
        <p:txBody>
          <a:bodyPr/>
          <a:lstStyle/>
          <a:p>
            <a:r>
              <a:rPr lang="en-US" dirty="0"/>
              <a:t>Lightweight Graphics</a:t>
            </a:r>
            <a:endParaRPr lang="en-US" b="0" dirty="0"/>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200" y="1795273"/>
            <a:ext cx="8340436" cy="3860799"/>
          </a:xfrm>
        </p:spPr>
        <p:txBody>
          <a:bodyPr/>
          <a:lstStyle/>
          <a:p>
            <a:r>
              <a:rPr lang="en-US" b="1" dirty="0">
                <a:solidFill>
                  <a:schemeClr val="tx1"/>
                </a:solidFill>
              </a:rPr>
              <a:t>Lightweight graphics </a:t>
            </a:r>
            <a:r>
              <a:rPr lang="en-US" dirty="0"/>
              <a:t>– small, simple images that allow a Web page to be displayed more quickly</a:t>
            </a:r>
          </a:p>
          <a:p>
            <a:r>
              <a:rPr lang="en-US" dirty="0"/>
              <a:t>Forms and data integrity rules:</a:t>
            </a:r>
          </a:p>
          <a:p>
            <a:pPr lvl="1"/>
            <a:r>
              <a:rPr lang="en-US" altLang="en-US" dirty="0"/>
              <a:t>All forms that request information should be clearly labeled and provide adequate room for input</a:t>
            </a:r>
          </a:p>
          <a:p>
            <a:pPr lvl="1"/>
            <a:r>
              <a:rPr lang="en-US" altLang="en-US" dirty="0"/>
              <a:t>Specific fields requiring specific information must provide a clear example</a:t>
            </a:r>
          </a:p>
          <a:p>
            <a:pPr lvl="1"/>
            <a:r>
              <a:rPr lang="en-US" altLang="en-US" dirty="0"/>
              <a:t>Forms must designate which fields are optional, required, and which have a range of values</a:t>
            </a:r>
          </a:p>
        </p:txBody>
      </p:sp>
    </p:spTree>
    <p:extLst>
      <p:ext uri="{BB962C8B-B14F-4D97-AF65-F5344CB8AC3E}">
        <p14:creationId xmlns:p14="http://schemas.microsoft.com/office/powerpoint/2010/main" val="16424780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a:xfrm>
            <a:off x="457199" y="215371"/>
            <a:ext cx="8454571" cy="1097279"/>
          </a:xfrm>
        </p:spPr>
        <p:txBody>
          <a:bodyPr/>
          <a:lstStyle/>
          <a:p>
            <a:r>
              <a:rPr lang="en-US" dirty="0"/>
              <a:t>Stylesheet-Based H</a:t>
            </a:r>
            <a:r>
              <a:rPr lang="en-US" sz="100" dirty="0"/>
              <a:t> </a:t>
            </a:r>
            <a:r>
              <a:rPr lang="en-US" dirty="0"/>
              <a:t>T</a:t>
            </a:r>
            <a:r>
              <a:rPr lang="en-US" sz="100" dirty="0"/>
              <a:t> </a:t>
            </a:r>
            <a:r>
              <a:rPr lang="en-US" dirty="0"/>
              <a:t>M</a:t>
            </a:r>
            <a:r>
              <a:rPr lang="en-US" sz="100" dirty="0"/>
              <a:t> </a:t>
            </a:r>
            <a:r>
              <a:rPr lang="en-US" dirty="0"/>
              <a:t>L</a:t>
            </a:r>
            <a:endParaRPr lang="en-US" b="0" dirty="0"/>
          </a:p>
        </p:txBody>
      </p:sp>
      <p:sp>
        <p:nvSpPr>
          <p:cNvPr id="6" name="Content Placeholder 5">
            <a:extLst>
              <a:ext uri="{FF2B5EF4-FFF2-40B4-BE49-F238E27FC236}">
                <a16:creationId xmlns:a16="http://schemas.microsoft.com/office/drawing/2014/main" id="{48DE5C5A-1756-4668-8A24-8395AC2B3240}"/>
              </a:ext>
            </a:extLst>
          </p:cNvPr>
          <p:cNvSpPr>
            <a:spLocks noGrp="1"/>
          </p:cNvSpPr>
          <p:nvPr>
            <p:ph sz="quarter" idx="14"/>
          </p:nvPr>
        </p:nvSpPr>
        <p:spPr>
          <a:xfrm>
            <a:off x="457199" y="1820183"/>
            <a:ext cx="8049491" cy="2805215"/>
          </a:xfrm>
        </p:spPr>
        <p:txBody>
          <a:bodyPr/>
          <a:lstStyle/>
          <a:p>
            <a:pPr>
              <a:spcBef>
                <a:spcPts val="600"/>
              </a:spcBef>
            </a:pPr>
            <a:r>
              <a:rPr lang="en-US" b="1" dirty="0">
                <a:solidFill>
                  <a:schemeClr val="tx1"/>
                </a:solidFill>
              </a:rPr>
              <a:t>Stylesheet-Based H</a:t>
            </a:r>
            <a:r>
              <a:rPr lang="en-US" sz="100" b="1" dirty="0">
                <a:solidFill>
                  <a:schemeClr val="tx1"/>
                </a:solidFill>
              </a:rPr>
              <a:t> </a:t>
            </a:r>
            <a:r>
              <a:rPr lang="en-US" b="1" dirty="0">
                <a:solidFill>
                  <a:schemeClr val="tx1"/>
                </a:solidFill>
              </a:rPr>
              <a:t>T</a:t>
            </a:r>
            <a:r>
              <a:rPr lang="en-US" sz="100" b="1" dirty="0">
                <a:solidFill>
                  <a:schemeClr val="tx1"/>
                </a:solidFill>
              </a:rPr>
              <a:t> </a:t>
            </a:r>
            <a:r>
              <a:rPr lang="en-US" b="1" dirty="0">
                <a:solidFill>
                  <a:schemeClr val="tx1"/>
                </a:solidFill>
              </a:rPr>
              <a:t>M</a:t>
            </a:r>
            <a:r>
              <a:rPr lang="en-US" sz="100" b="1" dirty="0">
                <a:solidFill>
                  <a:schemeClr val="tx1"/>
                </a:solidFill>
              </a:rPr>
              <a:t> </a:t>
            </a:r>
            <a:r>
              <a:rPr lang="en-US" b="1" dirty="0">
                <a:solidFill>
                  <a:schemeClr val="tx1"/>
                </a:solidFill>
              </a:rPr>
              <a:t>L </a:t>
            </a:r>
            <a:r>
              <a:rPr lang="en-US" dirty="0">
                <a:solidFill>
                  <a:schemeClr val="tx1"/>
                </a:solidFill>
              </a:rPr>
              <a:t>– </a:t>
            </a:r>
            <a:r>
              <a:rPr lang="en-US" dirty="0"/>
              <a:t>Web design approach that separates content from the way in which it is formatted and presented, making ongoing maintenance easier and site-wide consistency much higher</a:t>
            </a:r>
          </a:p>
          <a:p>
            <a:pPr lvl="1"/>
            <a:r>
              <a:rPr lang="en-US" dirty="0"/>
              <a:t>Allows content of a Web page to remain separate from the way it is formatted</a:t>
            </a:r>
          </a:p>
          <a:p>
            <a:pPr lvl="1"/>
            <a:r>
              <a:rPr lang="en-US" dirty="0"/>
              <a:t>Facilitates site-wide consistency</a:t>
            </a:r>
          </a:p>
        </p:txBody>
      </p:sp>
    </p:spTree>
    <p:extLst>
      <p:ext uri="{BB962C8B-B14F-4D97-AF65-F5344CB8AC3E}">
        <p14:creationId xmlns:p14="http://schemas.microsoft.com/office/powerpoint/2010/main" val="14045952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a:xfrm>
            <a:off x="457199" y="215371"/>
            <a:ext cx="8454571" cy="1097279"/>
          </a:xfrm>
        </p:spPr>
        <p:txBody>
          <a:bodyPr/>
          <a:lstStyle/>
          <a:p>
            <a:r>
              <a:rPr lang="en-US" dirty="0"/>
              <a:t>Summary </a:t>
            </a:r>
            <a:r>
              <a:rPr lang="en-US" sz="2000" b="0" dirty="0"/>
              <a:t>(1 of 2)</a:t>
            </a:r>
          </a:p>
        </p:txBody>
      </p:sp>
      <p:sp>
        <p:nvSpPr>
          <p:cNvPr id="8" name="Content Placeholder 7">
            <a:extLst>
              <a:ext uri="{FF2B5EF4-FFF2-40B4-BE49-F238E27FC236}">
                <a16:creationId xmlns:a16="http://schemas.microsoft.com/office/drawing/2014/main" id="{CBBBDB46-6D29-4540-AA78-A7A496AC1CAE}"/>
              </a:ext>
            </a:extLst>
          </p:cNvPr>
          <p:cNvSpPr>
            <a:spLocks noGrp="1"/>
          </p:cNvSpPr>
          <p:nvPr>
            <p:ph sz="quarter" idx="13"/>
          </p:nvPr>
        </p:nvSpPr>
        <p:spPr>
          <a:xfrm>
            <a:off x="457199" y="1556326"/>
            <a:ext cx="8326583" cy="3523673"/>
          </a:xfrm>
        </p:spPr>
        <p:txBody>
          <a:bodyPr/>
          <a:lstStyle/>
          <a:p>
            <a:r>
              <a:rPr lang="en-US" dirty="0"/>
              <a:t>In this chapter you learned how to:</a:t>
            </a:r>
          </a:p>
          <a:p>
            <a:pPr lvl="1"/>
            <a:r>
              <a:rPr lang="en-US" dirty="0"/>
              <a:t>Explain the process of designing forms and reports and the deliverables for their creation</a:t>
            </a:r>
          </a:p>
          <a:p>
            <a:pPr lvl="1"/>
            <a:r>
              <a:rPr lang="en-US" dirty="0"/>
              <a:t>Apply the general guidelines for formatting forms and reports</a:t>
            </a:r>
          </a:p>
          <a:p>
            <a:pPr lvl="1"/>
            <a:r>
              <a:rPr lang="en-US" dirty="0"/>
              <a:t>Use color and know when color improves the usability of information</a:t>
            </a:r>
          </a:p>
          <a:p>
            <a:pPr lvl="1"/>
            <a:r>
              <a:rPr lang="en-US" dirty="0"/>
              <a:t>Format text, tables, and lists effectively</a:t>
            </a:r>
          </a:p>
        </p:txBody>
      </p:sp>
    </p:spTree>
    <p:extLst>
      <p:ext uri="{BB962C8B-B14F-4D97-AF65-F5344CB8AC3E}">
        <p14:creationId xmlns:p14="http://schemas.microsoft.com/office/powerpoint/2010/main" val="153366470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F3BEE-52F6-4A4B-93F2-5633E45C01DF}"/>
              </a:ext>
            </a:extLst>
          </p:cNvPr>
          <p:cNvSpPr>
            <a:spLocks noGrp="1"/>
          </p:cNvSpPr>
          <p:nvPr>
            <p:ph type="title"/>
          </p:nvPr>
        </p:nvSpPr>
        <p:spPr>
          <a:xfrm>
            <a:off x="457199" y="215371"/>
            <a:ext cx="8454571" cy="1097279"/>
          </a:xfrm>
        </p:spPr>
        <p:txBody>
          <a:bodyPr/>
          <a:lstStyle/>
          <a:p>
            <a:r>
              <a:rPr lang="en-US" dirty="0"/>
              <a:t>Summary </a:t>
            </a:r>
            <a:r>
              <a:rPr lang="en-US" sz="2000" b="0" dirty="0"/>
              <a:t>(2 of 2)</a:t>
            </a:r>
          </a:p>
        </p:txBody>
      </p:sp>
      <p:sp>
        <p:nvSpPr>
          <p:cNvPr id="8" name="Content Placeholder 7">
            <a:extLst>
              <a:ext uri="{FF2B5EF4-FFF2-40B4-BE49-F238E27FC236}">
                <a16:creationId xmlns:a16="http://schemas.microsoft.com/office/drawing/2014/main" id="{CBBBDB46-6D29-4540-AA78-A7A496AC1CAE}"/>
              </a:ext>
            </a:extLst>
          </p:cNvPr>
          <p:cNvSpPr>
            <a:spLocks noGrp="1"/>
          </p:cNvSpPr>
          <p:nvPr>
            <p:ph sz="quarter" idx="13"/>
          </p:nvPr>
        </p:nvSpPr>
        <p:spPr>
          <a:xfrm>
            <a:off x="457200" y="1556327"/>
            <a:ext cx="8229600" cy="3015674"/>
          </a:xfrm>
        </p:spPr>
        <p:txBody>
          <a:bodyPr/>
          <a:lstStyle/>
          <a:p>
            <a:r>
              <a:rPr lang="en-US" dirty="0"/>
              <a:t>In this chapter you learned how to:</a:t>
            </a:r>
          </a:p>
          <a:p>
            <a:pPr lvl="1"/>
            <a:r>
              <a:rPr lang="en-US" dirty="0"/>
              <a:t>Explain how to assess usability and describe how variations in users, tasks, technology, and environmental characteristics influence the usability of forms and reports</a:t>
            </a:r>
          </a:p>
          <a:p>
            <a:pPr lvl="1"/>
            <a:r>
              <a:rPr lang="en-US" dirty="0"/>
              <a:t>Discuss guidelines for the design of forms and reports for Internet-based electronic commerce systems</a:t>
            </a:r>
          </a:p>
        </p:txBody>
      </p:sp>
    </p:spTree>
    <p:extLst>
      <p:ext uri="{BB962C8B-B14F-4D97-AF65-F5344CB8AC3E}">
        <p14:creationId xmlns:p14="http://schemas.microsoft.com/office/powerpoint/2010/main" val="540928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27EC-FD7C-4282-A3E7-19A9798A5077}"/>
              </a:ext>
            </a:extLst>
          </p:cNvPr>
          <p:cNvSpPr>
            <a:spLocks noGrp="1"/>
          </p:cNvSpPr>
          <p:nvPr>
            <p:ph type="title"/>
          </p:nvPr>
        </p:nvSpPr>
        <p:spPr>
          <a:xfrm>
            <a:off x="457199" y="215371"/>
            <a:ext cx="8419381" cy="1221346"/>
          </a:xfrm>
        </p:spPr>
        <p:txBody>
          <a:bodyPr/>
          <a:lstStyle/>
          <a:p>
            <a:r>
              <a:rPr lang="en-IN" sz="2600" dirty="0"/>
              <a:t>Table 1-3: Five Critical Factors that Distinguish Agile and Traditional Approaches to System Development</a:t>
            </a:r>
          </a:p>
        </p:txBody>
      </p:sp>
      <p:sp>
        <p:nvSpPr>
          <p:cNvPr id="3" name="Content Placeholder 2">
            <a:extLst>
              <a:ext uri="{FF2B5EF4-FFF2-40B4-BE49-F238E27FC236}">
                <a16:creationId xmlns:a16="http://schemas.microsoft.com/office/drawing/2014/main" id="{1AC0C306-4663-4A83-8091-9F8BEABFFF8C}"/>
              </a:ext>
            </a:extLst>
          </p:cNvPr>
          <p:cNvSpPr>
            <a:spLocks noGrp="1"/>
          </p:cNvSpPr>
          <p:nvPr>
            <p:ph sz="quarter" idx="13"/>
          </p:nvPr>
        </p:nvSpPr>
        <p:spPr>
          <a:xfrm>
            <a:off x="457200" y="1565292"/>
            <a:ext cx="8419380" cy="289726"/>
          </a:xfrm>
        </p:spPr>
        <p:txBody>
          <a:bodyPr/>
          <a:lstStyle/>
          <a:p>
            <a:pPr marL="432" indent="0">
              <a:buNone/>
            </a:pPr>
            <a:r>
              <a:rPr lang="en-IN" sz="2000" b="1" dirty="0"/>
              <a:t>1.3</a:t>
            </a:r>
            <a:r>
              <a:rPr lang="en-IN" sz="2000" dirty="0"/>
              <a:t> Describe the agile methodologies, eXtreme Programming, and Scrum</a:t>
            </a:r>
          </a:p>
        </p:txBody>
      </p:sp>
      <p:graphicFrame>
        <p:nvGraphicFramePr>
          <p:cNvPr id="5" name="Table 4">
            <a:extLst>
              <a:ext uri="{FF2B5EF4-FFF2-40B4-BE49-F238E27FC236}">
                <a16:creationId xmlns:a16="http://schemas.microsoft.com/office/drawing/2014/main" id="{3B1C12DE-23DC-4EB6-B93A-5E7E4A4AD9ED}"/>
              </a:ext>
            </a:extLst>
          </p:cNvPr>
          <p:cNvGraphicFramePr>
            <a:graphicFrameLocks noGrp="1"/>
          </p:cNvGraphicFramePr>
          <p:nvPr>
            <p:extLst>
              <p:ext uri="{D42A27DB-BD31-4B8C-83A1-F6EECF244321}">
                <p14:modId xmlns:p14="http://schemas.microsoft.com/office/powerpoint/2010/main" val="988661032"/>
              </p:ext>
            </p:extLst>
          </p:nvPr>
        </p:nvGraphicFramePr>
        <p:xfrm>
          <a:off x="515112" y="1983593"/>
          <a:ext cx="8113776" cy="3571240"/>
        </p:xfrm>
        <a:graphic>
          <a:graphicData uri="http://schemas.openxmlformats.org/drawingml/2006/table">
            <a:tbl>
              <a:tblPr firstRow="1" bandRow="1">
                <a:tableStyleId>{2D5ABB26-0587-4C30-8999-92F81FD0307C}</a:tableStyleId>
              </a:tblPr>
              <a:tblGrid>
                <a:gridCol w="1106654">
                  <a:extLst>
                    <a:ext uri="{9D8B030D-6E8A-4147-A177-3AD203B41FA5}">
                      <a16:colId xmlns:a16="http://schemas.microsoft.com/office/drawing/2014/main" val="25386042"/>
                    </a:ext>
                  </a:extLst>
                </a:gridCol>
                <a:gridCol w="3295291">
                  <a:extLst>
                    <a:ext uri="{9D8B030D-6E8A-4147-A177-3AD203B41FA5}">
                      <a16:colId xmlns:a16="http://schemas.microsoft.com/office/drawing/2014/main" val="1742465430"/>
                    </a:ext>
                  </a:extLst>
                </a:gridCol>
                <a:gridCol w="3711831">
                  <a:extLst>
                    <a:ext uri="{9D8B030D-6E8A-4147-A177-3AD203B41FA5}">
                      <a16:colId xmlns:a16="http://schemas.microsoft.com/office/drawing/2014/main" val="4030939703"/>
                    </a:ext>
                  </a:extLst>
                </a:gridCol>
              </a:tblGrid>
              <a:tr h="370840">
                <a:tc>
                  <a:txBody>
                    <a:bodyPr/>
                    <a:lstStyle/>
                    <a:p>
                      <a:r>
                        <a:rPr lang="en-US" sz="1200" b="1" baseline="0" dirty="0"/>
                        <a:t>Factor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baseline="0" dirty="0"/>
                        <a:t>Agile Methods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baseline="0" dirty="0"/>
                        <a:t>Traditional Methods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730745"/>
                  </a:ext>
                </a:extLst>
              </a:tr>
              <a:tr h="370840">
                <a:tc>
                  <a:txBody>
                    <a:bodyPr/>
                    <a:lstStyle/>
                    <a:p>
                      <a:r>
                        <a:rPr lang="en-US" sz="1200" baseline="0"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Well matched to small products and teams Reliance on tacit knowledge limits scalability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Methods evolved to handle large products and teams Hard to tailor down to small products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256819"/>
                  </a:ext>
                </a:extLst>
              </a:tr>
              <a:tr h="370840">
                <a:tc>
                  <a:txBody>
                    <a:bodyPr/>
                    <a:lstStyle/>
                    <a:p>
                      <a:r>
                        <a:rPr lang="en-US" sz="1200" baseline="0" dirty="0"/>
                        <a:t>Criticality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Untested on safety-critical products</a:t>
                      </a:r>
                    </a:p>
                    <a:p>
                      <a:r>
                        <a:rPr lang="en-US" sz="1200" baseline="0" dirty="0"/>
                        <a:t>Potential difficulties with simple design and lack of documentation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Methods evolved to handle highly critical products Hard to tailor down to products that are not critical.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9892291"/>
                  </a:ext>
                </a:extLst>
              </a:tr>
              <a:tr h="370840">
                <a:tc>
                  <a:txBody>
                    <a:bodyPr/>
                    <a:lstStyle/>
                    <a:p>
                      <a:r>
                        <a:rPr lang="en-US" sz="1200" baseline="0" dirty="0"/>
                        <a:t>Dynamism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Simple design and continuous refactoring</a:t>
                      </a:r>
                    </a:p>
                    <a:p>
                      <a:r>
                        <a:rPr lang="en-US" sz="1200" baseline="0" dirty="0"/>
                        <a:t>are excellent for highly dynamic environments but a source of potentially expensive rework for highly stable environments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Detailed plans and Big Design Up Front, excellent for highly stable environment but a source of expensive rework for highly dynamic environments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982151"/>
                  </a:ext>
                </a:extLst>
              </a:tr>
              <a:tr h="370840">
                <a:tc>
                  <a:txBody>
                    <a:bodyPr/>
                    <a:lstStyle/>
                    <a:p>
                      <a:r>
                        <a:rPr lang="en-US" sz="1200" baseline="0" dirty="0"/>
                        <a:t>Personnel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Requires continuous presence of a critical mass of scarce experts </a:t>
                      </a:r>
                    </a:p>
                    <a:p>
                      <a:r>
                        <a:rPr lang="en-US" sz="1200" baseline="0" dirty="0"/>
                        <a:t>Risky to use non-agile people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Needs a critical mass of scarce experts during project definition but can work with fewer later in the project, unless the environment is highly dynamic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9315126"/>
                  </a:ext>
                </a:extLst>
              </a:tr>
              <a:tr h="370840">
                <a:tc>
                  <a:txBody>
                    <a:bodyPr/>
                    <a:lstStyle/>
                    <a:p>
                      <a:r>
                        <a:rPr lang="en-US" sz="1200" baseline="0" dirty="0"/>
                        <a:t>Culture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Thrives in a culture where people feel comfortable and empowered by having many degrees of freedom (thriving on chaos)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aseline="0" dirty="0"/>
                        <a:t>Thrives in a culture where people feel comfortable and empowered by having their roles defined by clear practices and procedures (thriving on 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9007859"/>
                  </a:ext>
                </a:extLst>
              </a:tr>
            </a:tbl>
          </a:graphicData>
        </a:graphic>
      </p:graphicFrame>
    </p:spTree>
    <p:extLst>
      <p:ext uri="{BB962C8B-B14F-4D97-AF65-F5344CB8AC3E}">
        <p14:creationId xmlns:p14="http://schemas.microsoft.com/office/powerpoint/2010/main" val="357998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1FEB-293D-4308-89B8-AD6D60CAF2D3}"/>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4E0F1DC-4A06-4018-9211-E6C10B872AC5}"/>
              </a:ext>
            </a:extLst>
          </p:cNvPr>
          <p:cNvSpPr>
            <a:spLocks noGrp="1"/>
          </p:cNvSpPr>
          <p:nvPr>
            <p:ph sz="quarter" idx="13"/>
          </p:nvPr>
        </p:nvSpPr>
        <p:spPr>
          <a:xfrm>
            <a:off x="457199" y="1556326"/>
            <a:ext cx="8384875" cy="4749583"/>
          </a:xfrm>
        </p:spPr>
        <p:txBody>
          <a:bodyPr/>
          <a:lstStyle/>
          <a:p>
            <a:r>
              <a:rPr lang="en-US" b="1" dirty="0">
                <a:solidFill>
                  <a:schemeClr val="tx1"/>
                </a:solidFill>
              </a:rPr>
              <a:t>Information Systems Analysis and Design</a:t>
            </a:r>
          </a:p>
          <a:p>
            <a:pPr lvl="1"/>
            <a:r>
              <a:rPr lang="en-US" dirty="0"/>
              <a:t>Defined as the complex, challenging, and simulating organizational process that a team of business and systems professionals uses to develop and maintain information systems</a:t>
            </a:r>
          </a:p>
          <a:p>
            <a:r>
              <a:rPr lang="en-US" b="1" dirty="0">
                <a:solidFill>
                  <a:schemeClr val="tx1"/>
                </a:solidFill>
              </a:rPr>
              <a:t>Application Software</a:t>
            </a:r>
          </a:p>
          <a:p>
            <a:pPr lvl="1"/>
            <a:r>
              <a:rPr lang="en-US" dirty="0"/>
              <a:t>Software designed to support organizational function or process</a:t>
            </a:r>
          </a:p>
          <a:p>
            <a:r>
              <a:rPr lang="en-US" b="1" dirty="0">
                <a:solidFill>
                  <a:schemeClr val="tx1"/>
                </a:solidFill>
              </a:rPr>
              <a:t>Systems Analyst</a:t>
            </a:r>
          </a:p>
          <a:p>
            <a:pPr lvl="1"/>
            <a:r>
              <a:rPr lang="en-US" dirty="0"/>
              <a:t>Organizational role most responsible for analysis and design of information systems</a:t>
            </a:r>
          </a:p>
        </p:txBody>
      </p:sp>
    </p:spTree>
    <p:extLst>
      <p:ext uri="{BB962C8B-B14F-4D97-AF65-F5344CB8AC3E}">
        <p14:creationId xmlns:p14="http://schemas.microsoft.com/office/powerpoint/2010/main" val="233432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8D81-FE1C-44C7-A490-02234452A5B9}"/>
              </a:ext>
            </a:extLst>
          </p:cNvPr>
          <p:cNvSpPr>
            <a:spLocks noGrp="1"/>
          </p:cNvSpPr>
          <p:nvPr>
            <p:ph type="title"/>
          </p:nvPr>
        </p:nvSpPr>
        <p:spPr/>
        <p:txBody>
          <a:bodyPr/>
          <a:lstStyle/>
          <a:p>
            <a:r>
              <a:rPr lang="en-IN" dirty="0"/>
              <a:t>eXtreme Programming </a:t>
            </a:r>
            <a:r>
              <a:rPr lang="en-IN" sz="2000" b="0" dirty="0"/>
              <a:t>(1 of 2)</a:t>
            </a:r>
          </a:p>
        </p:txBody>
      </p:sp>
      <p:sp>
        <p:nvSpPr>
          <p:cNvPr id="3" name="Content Placeholder 2">
            <a:extLst>
              <a:ext uri="{FF2B5EF4-FFF2-40B4-BE49-F238E27FC236}">
                <a16:creationId xmlns:a16="http://schemas.microsoft.com/office/drawing/2014/main" id="{2DA03A5E-2907-405C-AE03-0738D82EE804}"/>
              </a:ext>
            </a:extLst>
          </p:cNvPr>
          <p:cNvSpPr>
            <a:spLocks noGrp="1"/>
          </p:cNvSpPr>
          <p:nvPr>
            <p:ph sz="quarter" idx="13"/>
          </p:nvPr>
        </p:nvSpPr>
        <p:spPr>
          <a:xfrm>
            <a:off x="457199" y="1556327"/>
            <a:ext cx="8367623" cy="393243"/>
          </a:xfrm>
        </p:spPr>
        <p:txBody>
          <a:bodyPr/>
          <a:lstStyle/>
          <a:p>
            <a:pPr marL="432" indent="0">
              <a:buNone/>
            </a:pPr>
            <a:r>
              <a:rPr lang="en-IN" sz="2000" b="1" dirty="0"/>
              <a:t>1.3</a:t>
            </a:r>
            <a:r>
              <a:rPr lang="en-IN" sz="2000" dirty="0"/>
              <a:t> Describe the agile methodologies, eXtreme Programming, and Scrum</a:t>
            </a:r>
          </a:p>
        </p:txBody>
      </p:sp>
      <p:sp>
        <p:nvSpPr>
          <p:cNvPr id="4" name="Content Placeholder 3">
            <a:extLst>
              <a:ext uri="{FF2B5EF4-FFF2-40B4-BE49-F238E27FC236}">
                <a16:creationId xmlns:a16="http://schemas.microsoft.com/office/drawing/2014/main" id="{2ED57580-FBEB-4C2D-B9FB-B1DD54792B04}"/>
              </a:ext>
            </a:extLst>
          </p:cNvPr>
          <p:cNvSpPr>
            <a:spLocks noGrp="1"/>
          </p:cNvSpPr>
          <p:nvPr>
            <p:ph sz="quarter" idx="14"/>
          </p:nvPr>
        </p:nvSpPr>
        <p:spPr>
          <a:xfrm>
            <a:off x="457199" y="2061714"/>
            <a:ext cx="8486775" cy="4045788"/>
          </a:xfrm>
        </p:spPr>
        <p:txBody>
          <a:bodyPr/>
          <a:lstStyle/>
          <a:p>
            <a:r>
              <a:rPr lang="en-IN" sz="2000" dirty="0"/>
              <a:t>Short, incremental development cycles</a:t>
            </a:r>
          </a:p>
          <a:p>
            <a:r>
              <a:rPr lang="en-IN" sz="2000" dirty="0"/>
              <a:t>Focus on automated tests written by programmers</a:t>
            </a:r>
          </a:p>
          <a:p>
            <a:r>
              <a:rPr lang="en-IN" sz="2000" dirty="0"/>
              <a:t>Emphasis on two-person programming teams</a:t>
            </a:r>
          </a:p>
          <a:p>
            <a:r>
              <a:rPr lang="en-IN" sz="2000" dirty="0"/>
              <a:t>Customers to monitor the development process</a:t>
            </a:r>
          </a:p>
          <a:p>
            <a:r>
              <a:rPr lang="en-IN" sz="2000" dirty="0"/>
              <a:t>Relevant parts of eXtreme Programming that relate to design specifications are</a:t>
            </a:r>
          </a:p>
          <a:p>
            <a:pPr marL="740664" lvl="1" indent="-429768">
              <a:buFont typeface="+mj-lt"/>
              <a:buAutoNum type="arabicPeriod"/>
            </a:pPr>
            <a:r>
              <a:rPr lang="en-IN" sz="2000" dirty="0"/>
              <a:t>How planning, analysis, design, and construction are all fused into a single phase of activity</a:t>
            </a:r>
          </a:p>
          <a:p>
            <a:pPr marL="740664" lvl="1" indent="-429768">
              <a:buFont typeface="+mj-lt"/>
              <a:buAutoNum type="arabicPeriod"/>
            </a:pPr>
            <a:r>
              <a:rPr lang="en-IN" sz="2000" dirty="0"/>
              <a:t>Its unique way of capturing and presenting system requirement and design specifications</a:t>
            </a:r>
          </a:p>
        </p:txBody>
      </p:sp>
    </p:spTree>
    <p:extLst>
      <p:ext uri="{BB962C8B-B14F-4D97-AF65-F5344CB8AC3E}">
        <p14:creationId xmlns:p14="http://schemas.microsoft.com/office/powerpoint/2010/main" val="335927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8D81-FE1C-44C7-A490-02234452A5B9}"/>
              </a:ext>
            </a:extLst>
          </p:cNvPr>
          <p:cNvSpPr>
            <a:spLocks noGrp="1"/>
          </p:cNvSpPr>
          <p:nvPr>
            <p:ph type="title"/>
          </p:nvPr>
        </p:nvSpPr>
        <p:spPr/>
        <p:txBody>
          <a:bodyPr/>
          <a:lstStyle/>
          <a:p>
            <a:r>
              <a:rPr lang="en-IN" dirty="0"/>
              <a:t>eXtreme Programming </a:t>
            </a:r>
            <a:r>
              <a:rPr lang="en-IN" sz="2000" b="0" dirty="0"/>
              <a:t>(2 of 2)</a:t>
            </a:r>
          </a:p>
        </p:txBody>
      </p:sp>
      <p:sp>
        <p:nvSpPr>
          <p:cNvPr id="3" name="Content Placeholder 2">
            <a:extLst>
              <a:ext uri="{FF2B5EF4-FFF2-40B4-BE49-F238E27FC236}">
                <a16:creationId xmlns:a16="http://schemas.microsoft.com/office/drawing/2014/main" id="{2DA03A5E-2907-405C-AE03-0738D82EE804}"/>
              </a:ext>
            </a:extLst>
          </p:cNvPr>
          <p:cNvSpPr>
            <a:spLocks noGrp="1"/>
          </p:cNvSpPr>
          <p:nvPr>
            <p:ph sz="quarter" idx="13"/>
          </p:nvPr>
        </p:nvSpPr>
        <p:spPr>
          <a:xfrm>
            <a:off x="457199" y="1556327"/>
            <a:ext cx="8367623" cy="393243"/>
          </a:xfrm>
        </p:spPr>
        <p:txBody>
          <a:bodyPr/>
          <a:lstStyle/>
          <a:p>
            <a:pPr marL="432" indent="0">
              <a:buNone/>
            </a:pPr>
            <a:r>
              <a:rPr lang="en-IN" sz="2000" b="1" dirty="0"/>
              <a:t>1.3</a:t>
            </a:r>
            <a:r>
              <a:rPr lang="en-IN" sz="2000" dirty="0"/>
              <a:t> Describe the agile methodologies, eXtreme Programming, and Scrum</a:t>
            </a:r>
          </a:p>
        </p:txBody>
      </p:sp>
      <p:sp>
        <p:nvSpPr>
          <p:cNvPr id="4" name="Content Placeholder 3">
            <a:extLst>
              <a:ext uri="{FF2B5EF4-FFF2-40B4-BE49-F238E27FC236}">
                <a16:creationId xmlns:a16="http://schemas.microsoft.com/office/drawing/2014/main" id="{2ED57580-FBEB-4C2D-B9FB-B1DD54792B04}"/>
              </a:ext>
            </a:extLst>
          </p:cNvPr>
          <p:cNvSpPr>
            <a:spLocks noGrp="1"/>
          </p:cNvSpPr>
          <p:nvPr>
            <p:ph sz="quarter" idx="14"/>
          </p:nvPr>
        </p:nvSpPr>
        <p:spPr>
          <a:xfrm>
            <a:off x="457200" y="2061714"/>
            <a:ext cx="8367622" cy="4045788"/>
          </a:xfrm>
        </p:spPr>
        <p:txBody>
          <a:bodyPr/>
          <a:lstStyle/>
          <a:p>
            <a:r>
              <a:rPr lang="en-IN" sz="2000" dirty="0"/>
              <a:t>Coding and testing are related parts of the same process</a:t>
            </a:r>
          </a:p>
          <a:p>
            <a:r>
              <a:rPr lang="en-IN" sz="2000" dirty="0"/>
              <a:t>Advantages include</a:t>
            </a:r>
          </a:p>
          <a:p>
            <a:pPr lvl="1"/>
            <a:r>
              <a:rPr lang="en-IN" sz="2000" dirty="0"/>
              <a:t>Increased communications among developers</a:t>
            </a:r>
          </a:p>
          <a:p>
            <a:pPr lvl="1"/>
            <a:r>
              <a:rPr lang="en-IN" sz="2000" dirty="0"/>
              <a:t>Higher levels of productivity</a:t>
            </a:r>
          </a:p>
          <a:p>
            <a:pPr lvl="1"/>
            <a:r>
              <a:rPr lang="en-IN" sz="2000" dirty="0"/>
              <a:t>Higher quality code</a:t>
            </a:r>
          </a:p>
          <a:p>
            <a:pPr lvl="1"/>
            <a:r>
              <a:rPr lang="en-IN" sz="2000" dirty="0"/>
              <a:t>Reinforcement of other practices in eXtreme Programming</a:t>
            </a:r>
          </a:p>
          <a:p>
            <a:pPr lvl="2"/>
            <a:r>
              <a:rPr lang="en-IN" sz="2000" dirty="0"/>
              <a:t>Include code-and-test discipline</a:t>
            </a:r>
          </a:p>
        </p:txBody>
      </p:sp>
    </p:spTree>
    <p:extLst>
      <p:ext uri="{BB962C8B-B14F-4D97-AF65-F5344CB8AC3E}">
        <p14:creationId xmlns:p14="http://schemas.microsoft.com/office/powerpoint/2010/main" val="607101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8D81-FE1C-44C7-A490-02234452A5B9}"/>
              </a:ext>
            </a:extLst>
          </p:cNvPr>
          <p:cNvSpPr>
            <a:spLocks noGrp="1"/>
          </p:cNvSpPr>
          <p:nvPr>
            <p:ph type="title"/>
          </p:nvPr>
        </p:nvSpPr>
        <p:spPr/>
        <p:txBody>
          <a:bodyPr/>
          <a:lstStyle/>
          <a:p>
            <a:r>
              <a:rPr lang="en-IN" dirty="0"/>
              <a:t>Scrum </a:t>
            </a:r>
            <a:r>
              <a:rPr lang="en-IN" sz="2000" b="0" dirty="0"/>
              <a:t>(1 of 3)</a:t>
            </a:r>
          </a:p>
        </p:txBody>
      </p:sp>
      <p:sp>
        <p:nvSpPr>
          <p:cNvPr id="3" name="Content Placeholder 2">
            <a:extLst>
              <a:ext uri="{FF2B5EF4-FFF2-40B4-BE49-F238E27FC236}">
                <a16:creationId xmlns:a16="http://schemas.microsoft.com/office/drawing/2014/main" id="{2DA03A5E-2907-405C-AE03-0738D82EE804}"/>
              </a:ext>
            </a:extLst>
          </p:cNvPr>
          <p:cNvSpPr>
            <a:spLocks noGrp="1"/>
          </p:cNvSpPr>
          <p:nvPr>
            <p:ph sz="quarter" idx="13"/>
          </p:nvPr>
        </p:nvSpPr>
        <p:spPr>
          <a:xfrm>
            <a:off x="457199" y="1556327"/>
            <a:ext cx="8367623" cy="393243"/>
          </a:xfrm>
        </p:spPr>
        <p:txBody>
          <a:bodyPr/>
          <a:lstStyle/>
          <a:p>
            <a:pPr marL="432" indent="0">
              <a:buNone/>
            </a:pPr>
            <a:r>
              <a:rPr lang="en-IN" sz="2000" b="1" dirty="0"/>
              <a:t>1.3</a:t>
            </a:r>
            <a:r>
              <a:rPr lang="en-IN" sz="2000" dirty="0"/>
              <a:t> Describe the agile methodologies, eXtreme Programming, and Scrum</a:t>
            </a:r>
          </a:p>
        </p:txBody>
      </p:sp>
      <p:sp>
        <p:nvSpPr>
          <p:cNvPr id="4" name="Content Placeholder 3">
            <a:extLst>
              <a:ext uri="{FF2B5EF4-FFF2-40B4-BE49-F238E27FC236}">
                <a16:creationId xmlns:a16="http://schemas.microsoft.com/office/drawing/2014/main" id="{2ED57580-FBEB-4C2D-B9FB-B1DD54792B04}"/>
              </a:ext>
            </a:extLst>
          </p:cNvPr>
          <p:cNvSpPr>
            <a:spLocks noGrp="1"/>
          </p:cNvSpPr>
          <p:nvPr>
            <p:ph sz="quarter" idx="14"/>
          </p:nvPr>
        </p:nvSpPr>
        <p:spPr>
          <a:xfrm>
            <a:off x="457200" y="2061714"/>
            <a:ext cx="8367622" cy="4045788"/>
          </a:xfrm>
        </p:spPr>
        <p:txBody>
          <a:bodyPr/>
          <a:lstStyle/>
          <a:p>
            <a:r>
              <a:rPr lang="en-IN" sz="2000" dirty="0"/>
              <a:t>Originated in 1995 by Sutherland and </a:t>
            </a:r>
            <a:r>
              <a:rPr lang="en-IN" sz="2000" dirty="0" err="1"/>
              <a:t>Schwaber</a:t>
            </a:r>
            <a:endParaRPr lang="en-IN" sz="2000" dirty="0"/>
          </a:p>
          <a:p>
            <a:r>
              <a:rPr lang="en-IN" sz="2000" dirty="0"/>
              <a:t>Most popular methodology for agile (58%)</a:t>
            </a:r>
          </a:p>
          <a:p>
            <a:pPr lvl="1"/>
            <a:r>
              <a:rPr lang="en-IN" sz="2000" dirty="0"/>
              <a:t>Scrum framework includes</a:t>
            </a:r>
          </a:p>
          <a:p>
            <a:pPr lvl="1"/>
            <a:r>
              <a:rPr lang="en-IN" sz="2000" dirty="0"/>
              <a:t>Scrum teams with associated roles, events, </a:t>
            </a:r>
            <a:r>
              <a:rPr lang="en-IN" sz="2000" dirty="0" err="1"/>
              <a:t>artifacts</a:t>
            </a:r>
            <a:r>
              <a:rPr lang="en-IN" sz="2000" dirty="0"/>
              <a:t>, and rules</a:t>
            </a:r>
          </a:p>
          <a:p>
            <a:pPr lvl="1"/>
            <a:r>
              <a:rPr lang="en-IN" sz="2000" dirty="0"/>
              <a:t>Each team consists of three roles</a:t>
            </a:r>
          </a:p>
          <a:p>
            <a:pPr lvl="2"/>
            <a:r>
              <a:rPr lang="en-IN" sz="2000" dirty="0"/>
              <a:t>Product owner</a:t>
            </a:r>
          </a:p>
          <a:p>
            <a:pPr lvl="2"/>
            <a:r>
              <a:rPr lang="en-IN" sz="2000" dirty="0"/>
              <a:t>Development team</a:t>
            </a:r>
          </a:p>
          <a:p>
            <a:pPr lvl="2"/>
            <a:r>
              <a:rPr lang="en-IN" sz="2000" dirty="0"/>
              <a:t>Scrum master</a:t>
            </a:r>
          </a:p>
        </p:txBody>
      </p:sp>
    </p:spTree>
    <p:extLst>
      <p:ext uri="{BB962C8B-B14F-4D97-AF65-F5344CB8AC3E}">
        <p14:creationId xmlns:p14="http://schemas.microsoft.com/office/powerpoint/2010/main" val="3830418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8D81-FE1C-44C7-A490-02234452A5B9}"/>
              </a:ext>
            </a:extLst>
          </p:cNvPr>
          <p:cNvSpPr>
            <a:spLocks noGrp="1"/>
          </p:cNvSpPr>
          <p:nvPr>
            <p:ph type="title"/>
          </p:nvPr>
        </p:nvSpPr>
        <p:spPr/>
        <p:txBody>
          <a:bodyPr/>
          <a:lstStyle/>
          <a:p>
            <a:r>
              <a:rPr lang="en-IN" dirty="0"/>
              <a:t>Scrum </a:t>
            </a:r>
            <a:r>
              <a:rPr lang="en-IN" sz="2000" b="0" dirty="0"/>
              <a:t>(2 of 3)</a:t>
            </a:r>
          </a:p>
        </p:txBody>
      </p:sp>
      <p:sp>
        <p:nvSpPr>
          <p:cNvPr id="3" name="Content Placeholder 2">
            <a:extLst>
              <a:ext uri="{FF2B5EF4-FFF2-40B4-BE49-F238E27FC236}">
                <a16:creationId xmlns:a16="http://schemas.microsoft.com/office/drawing/2014/main" id="{2DA03A5E-2907-405C-AE03-0738D82EE804}"/>
              </a:ext>
            </a:extLst>
          </p:cNvPr>
          <p:cNvSpPr>
            <a:spLocks noGrp="1"/>
          </p:cNvSpPr>
          <p:nvPr>
            <p:ph sz="quarter" idx="13"/>
          </p:nvPr>
        </p:nvSpPr>
        <p:spPr>
          <a:xfrm>
            <a:off x="457199" y="1556327"/>
            <a:ext cx="8367623" cy="393243"/>
          </a:xfrm>
        </p:spPr>
        <p:txBody>
          <a:bodyPr/>
          <a:lstStyle/>
          <a:p>
            <a:pPr marL="432" indent="0">
              <a:buNone/>
            </a:pPr>
            <a:r>
              <a:rPr lang="en-IN" sz="2000" b="1" dirty="0"/>
              <a:t>1.3</a:t>
            </a:r>
            <a:r>
              <a:rPr lang="en-IN" sz="2000" dirty="0"/>
              <a:t> Describe the agile methodologies, eXtreme Programming, and Scrum</a:t>
            </a:r>
          </a:p>
        </p:txBody>
      </p:sp>
      <p:sp>
        <p:nvSpPr>
          <p:cNvPr id="4" name="Content Placeholder 3">
            <a:extLst>
              <a:ext uri="{FF2B5EF4-FFF2-40B4-BE49-F238E27FC236}">
                <a16:creationId xmlns:a16="http://schemas.microsoft.com/office/drawing/2014/main" id="{2ED57580-FBEB-4C2D-B9FB-B1DD54792B04}"/>
              </a:ext>
            </a:extLst>
          </p:cNvPr>
          <p:cNvSpPr>
            <a:spLocks noGrp="1"/>
          </p:cNvSpPr>
          <p:nvPr>
            <p:ph sz="quarter" idx="14"/>
          </p:nvPr>
        </p:nvSpPr>
        <p:spPr>
          <a:xfrm>
            <a:off x="457200" y="2061714"/>
            <a:ext cx="8367622" cy="4045788"/>
          </a:xfrm>
        </p:spPr>
        <p:txBody>
          <a:bodyPr/>
          <a:lstStyle/>
          <a:p>
            <a:r>
              <a:rPr lang="en-IN" sz="2000" dirty="0"/>
              <a:t>Scrum designed for speed and multiple functional product releases</a:t>
            </a:r>
          </a:p>
          <a:p>
            <a:r>
              <a:rPr lang="en-IN" sz="2000" dirty="0"/>
              <a:t>Primary unit is the Sprint (runs two weeks to a month)</a:t>
            </a:r>
          </a:p>
          <a:p>
            <a:pPr lvl="1"/>
            <a:r>
              <a:rPr lang="en-IN" sz="2000" dirty="0"/>
              <a:t>Starts with an eight-hour planning meeting</a:t>
            </a:r>
          </a:p>
          <a:p>
            <a:pPr lvl="2"/>
            <a:r>
              <a:rPr lang="en-IN" sz="2000" dirty="0"/>
              <a:t>What needs to be delivered by the end of the sprint</a:t>
            </a:r>
          </a:p>
          <a:p>
            <a:pPr lvl="2"/>
            <a:r>
              <a:rPr lang="en-IN" sz="2000" dirty="0"/>
              <a:t>How will the team accomplish that work</a:t>
            </a:r>
          </a:p>
          <a:p>
            <a:pPr lvl="1"/>
            <a:r>
              <a:rPr lang="en-IN" sz="2000" dirty="0"/>
              <a:t>Daily </a:t>
            </a:r>
            <a:r>
              <a:rPr lang="en-IN" sz="2000" dirty="0" err="1"/>
              <a:t>Standup</a:t>
            </a:r>
            <a:r>
              <a:rPr lang="en-IN" sz="2000" dirty="0"/>
              <a:t>: A 15-minute meeting held to evaluate progress made within the past 24 hours and what needs to be done</a:t>
            </a:r>
          </a:p>
        </p:txBody>
      </p:sp>
    </p:spTree>
    <p:extLst>
      <p:ext uri="{BB962C8B-B14F-4D97-AF65-F5344CB8AC3E}">
        <p14:creationId xmlns:p14="http://schemas.microsoft.com/office/powerpoint/2010/main" val="3546358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8D81-FE1C-44C7-A490-02234452A5B9}"/>
              </a:ext>
            </a:extLst>
          </p:cNvPr>
          <p:cNvSpPr>
            <a:spLocks noGrp="1"/>
          </p:cNvSpPr>
          <p:nvPr>
            <p:ph type="title"/>
          </p:nvPr>
        </p:nvSpPr>
        <p:spPr/>
        <p:txBody>
          <a:bodyPr/>
          <a:lstStyle/>
          <a:p>
            <a:r>
              <a:rPr lang="en-IN" dirty="0"/>
              <a:t>Scrum </a:t>
            </a:r>
            <a:r>
              <a:rPr lang="en-IN" sz="2000" b="0" dirty="0"/>
              <a:t>(3 of 3)</a:t>
            </a:r>
          </a:p>
        </p:txBody>
      </p:sp>
      <p:sp>
        <p:nvSpPr>
          <p:cNvPr id="3" name="Content Placeholder 2">
            <a:extLst>
              <a:ext uri="{FF2B5EF4-FFF2-40B4-BE49-F238E27FC236}">
                <a16:creationId xmlns:a16="http://schemas.microsoft.com/office/drawing/2014/main" id="{2DA03A5E-2907-405C-AE03-0738D82EE804}"/>
              </a:ext>
            </a:extLst>
          </p:cNvPr>
          <p:cNvSpPr>
            <a:spLocks noGrp="1"/>
          </p:cNvSpPr>
          <p:nvPr>
            <p:ph sz="quarter" idx="13"/>
          </p:nvPr>
        </p:nvSpPr>
        <p:spPr>
          <a:xfrm>
            <a:off x="457199" y="1556327"/>
            <a:ext cx="8367623" cy="393243"/>
          </a:xfrm>
        </p:spPr>
        <p:txBody>
          <a:bodyPr/>
          <a:lstStyle/>
          <a:p>
            <a:pPr marL="432" indent="0">
              <a:buNone/>
            </a:pPr>
            <a:r>
              <a:rPr lang="en-IN" sz="2000" b="1" dirty="0"/>
              <a:t>1.3</a:t>
            </a:r>
            <a:r>
              <a:rPr lang="en-IN" sz="2000" dirty="0"/>
              <a:t> Describe the agile methodologies, eXtreme Programming, and Scrum</a:t>
            </a:r>
          </a:p>
        </p:txBody>
      </p:sp>
      <p:sp>
        <p:nvSpPr>
          <p:cNvPr id="4" name="Content Placeholder 3">
            <a:extLst>
              <a:ext uri="{FF2B5EF4-FFF2-40B4-BE49-F238E27FC236}">
                <a16:creationId xmlns:a16="http://schemas.microsoft.com/office/drawing/2014/main" id="{2ED57580-FBEB-4C2D-B9FB-B1DD54792B04}"/>
              </a:ext>
            </a:extLst>
          </p:cNvPr>
          <p:cNvSpPr>
            <a:spLocks noGrp="1"/>
          </p:cNvSpPr>
          <p:nvPr>
            <p:ph sz="quarter" idx="14"/>
          </p:nvPr>
        </p:nvSpPr>
        <p:spPr>
          <a:xfrm>
            <a:off x="457200" y="2061714"/>
            <a:ext cx="8367622" cy="3916392"/>
          </a:xfrm>
        </p:spPr>
        <p:txBody>
          <a:bodyPr/>
          <a:lstStyle/>
          <a:p>
            <a:pPr lvl="1"/>
            <a:r>
              <a:rPr lang="en-IN" sz="2000" dirty="0"/>
              <a:t>At the end of the sprint, two additional meetings</a:t>
            </a:r>
          </a:p>
          <a:p>
            <a:pPr lvl="2"/>
            <a:r>
              <a:rPr lang="en-IN" sz="2000" dirty="0"/>
              <a:t>The Sprint Review: (4 hours) focusing on the product, what has been accomplished, and what needs to be done</a:t>
            </a:r>
          </a:p>
          <a:p>
            <a:pPr lvl="2"/>
            <a:r>
              <a:rPr lang="en-IN" sz="2000" dirty="0"/>
              <a:t>The Sprint Retrospective: (3 hours) focusing on team performance and how it can improve</a:t>
            </a:r>
          </a:p>
          <a:p>
            <a:pPr lvl="1"/>
            <a:r>
              <a:rPr lang="en-IN" sz="2000" dirty="0"/>
              <a:t>Three primary </a:t>
            </a:r>
            <a:r>
              <a:rPr lang="en-IN" sz="2000" dirty="0" err="1"/>
              <a:t>artifacts</a:t>
            </a:r>
            <a:r>
              <a:rPr lang="en-IN" sz="2000" dirty="0"/>
              <a:t> in the Scrum process</a:t>
            </a:r>
          </a:p>
          <a:p>
            <a:pPr marL="1144800" lvl="2" indent="-429768">
              <a:buFont typeface="+mj-lt"/>
              <a:buAutoNum type="arabicPeriod"/>
            </a:pPr>
            <a:r>
              <a:rPr lang="en-IN" sz="2000" dirty="0"/>
              <a:t>Product Backlog: Listing of potential requirements</a:t>
            </a:r>
          </a:p>
          <a:p>
            <a:pPr marL="1144800" lvl="2" indent="-429768">
              <a:buFont typeface="+mj-lt"/>
              <a:buAutoNum type="arabicPeriod"/>
            </a:pPr>
            <a:r>
              <a:rPr lang="en-IN" sz="2000" dirty="0"/>
              <a:t>Sprint Backlog: Listing of only items to be addressed in a particular sprint</a:t>
            </a:r>
          </a:p>
          <a:p>
            <a:pPr marL="1144800" lvl="2" indent="-429768">
              <a:buFont typeface="+mj-lt"/>
              <a:buAutoNum type="arabicPeriod"/>
            </a:pPr>
            <a:r>
              <a:rPr lang="en-IN" sz="2000" dirty="0"/>
              <a:t>Increment: Represents the sum of all the Product Backlog items completed during a sprint.</a:t>
            </a:r>
          </a:p>
        </p:txBody>
      </p:sp>
    </p:spTree>
    <p:extLst>
      <p:ext uri="{BB962C8B-B14F-4D97-AF65-F5344CB8AC3E}">
        <p14:creationId xmlns:p14="http://schemas.microsoft.com/office/powerpoint/2010/main" val="60851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8D81-FE1C-44C7-A490-02234452A5B9}"/>
              </a:ext>
            </a:extLst>
          </p:cNvPr>
          <p:cNvSpPr>
            <a:spLocks noGrp="1"/>
          </p:cNvSpPr>
          <p:nvPr>
            <p:ph type="title"/>
          </p:nvPr>
        </p:nvSpPr>
        <p:spPr/>
        <p:txBody>
          <a:bodyPr/>
          <a:lstStyle/>
          <a:p>
            <a:r>
              <a:rPr lang="en-IN" dirty="0"/>
              <a:t>Agile in Practice</a:t>
            </a:r>
            <a:endParaRPr lang="en-IN" sz="2000" b="0" dirty="0"/>
          </a:p>
        </p:txBody>
      </p:sp>
      <p:sp>
        <p:nvSpPr>
          <p:cNvPr id="3" name="Content Placeholder 2">
            <a:extLst>
              <a:ext uri="{FF2B5EF4-FFF2-40B4-BE49-F238E27FC236}">
                <a16:creationId xmlns:a16="http://schemas.microsoft.com/office/drawing/2014/main" id="{2DA03A5E-2907-405C-AE03-0738D82EE804}"/>
              </a:ext>
            </a:extLst>
          </p:cNvPr>
          <p:cNvSpPr>
            <a:spLocks noGrp="1"/>
          </p:cNvSpPr>
          <p:nvPr>
            <p:ph sz="quarter" idx="13"/>
          </p:nvPr>
        </p:nvSpPr>
        <p:spPr>
          <a:xfrm>
            <a:off x="457199" y="1556327"/>
            <a:ext cx="8583284" cy="721047"/>
          </a:xfrm>
        </p:spPr>
        <p:txBody>
          <a:bodyPr/>
          <a:lstStyle/>
          <a:p>
            <a:pPr marL="432" indent="0">
              <a:buNone/>
            </a:pPr>
            <a:r>
              <a:rPr lang="en-IN" b="1" dirty="0"/>
              <a:t>1.3</a:t>
            </a:r>
            <a:r>
              <a:rPr lang="en-IN" dirty="0"/>
              <a:t> Describe the agile methodologies, eXtreme Programming, and Scrum</a:t>
            </a:r>
          </a:p>
        </p:txBody>
      </p:sp>
      <p:sp>
        <p:nvSpPr>
          <p:cNvPr id="4" name="Content Placeholder 3">
            <a:extLst>
              <a:ext uri="{FF2B5EF4-FFF2-40B4-BE49-F238E27FC236}">
                <a16:creationId xmlns:a16="http://schemas.microsoft.com/office/drawing/2014/main" id="{2ED57580-FBEB-4C2D-B9FB-B1DD54792B04}"/>
              </a:ext>
            </a:extLst>
          </p:cNvPr>
          <p:cNvSpPr>
            <a:spLocks noGrp="1"/>
          </p:cNvSpPr>
          <p:nvPr>
            <p:ph sz="quarter" idx="14"/>
          </p:nvPr>
        </p:nvSpPr>
        <p:spPr>
          <a:xfrm>
            <a:off x="457200" y="2372263"/>
            <a:ext cx="8443914" cy="3771361"/>
          </a:xfrm>
        </p:spPr>
        <p:txBody>
          <a:bodyPr/>
          <a:lstStyle/>
          <a:p>
            <a:r>
              <a:rPr lang="en-IN" dirty="0"/>
              <a:t>Three primary factors critical for success</a:t>
            </a:r>
          </a:p>
          <a:p>
            <a:pPr lvl="1"/>
            <a:r>
              <a:rPr lang="en-IN" dirty="0"/>
              <a:t>Delivery strategy: Continuous delivery of working software in short time scales</a:t>
            </a:r>
          </a:p>
          <a:p>
            <a:pPr lvl="1"/>
            <a:r>
              <a:rPr lang="en-IN" dirty="0"/>
              <a:t>Following agile software engineering practices</a:t>
            </a:r>
          </a:p>
          <a:p>
            <a:pPr lvl="1"/>
            <a:r>
              <a:rPr lang="en-IN" dirty="0"/>
              <a:t>Team capability: Agile principle of building projects around motivated individuals</a:t>
            </a:r>
          </a:p>
          <a:p>
            <a:r>
              <a:rPr lang="en-IN" dirty="0"/>
              <a:t>Agile development offers managers and programmers more choice in their efforts to produce good systems that come in on time and under budget</a:t>
            </a:r>
          </a:p>
        </p:txBody>
      </p:sp>
    </p:spTree>
    <p:extLst>
      <p:ext uri="{BB962C8B-B14F-4D97-AF65-F5344CB8AC3E}">
        <p14:creationId xmlns:p14="http://schemas.microsoft.com/office/powerpoint/2010/main" val="2997244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8D81-FE1C-44C7-A490-02234452A5B9}"/>
              </a:ext>
            </a:extLst>
          </p:cNvPr>
          <p:cNvSpPr>
            <a:spLocks noGrp="1"/>
          </p:cNvSpPr>
          <p:nvPr>
            <p:ph type="title"/>
          </p:nvPr>
        </p:nvSpPr>
        <p:spPr>
          <a:xfrm>
            <a:off x="457200" y="215371"/>
            <a:ext cx="7798279" cy="1097279"/>
          </a:xfrm>
        </p:spPr>
        <p:txBody>
          <a:bodyPr/>
          <a:lstStyle/>
          <a:p>
            <a:r>
              <a:rPr lang="en-IN" sz="3400" dirty="0"/>
              <a:t>Object-Oriented Analysis and Design (O</a:t>
            </a:r>
            <a:r>
              <a:rPr lang="en-IN" sz="100" dirty="0"/>
              <a:t> </a:t>
            </a:r>
            <a:r>
              <a:rPr lang="en-IN" sz="3400" dirty="0" err="1"/>
              <a:t>O</a:t>
            </a:r>
            <a:r>
              <a:rPr lang="en-IN" sz="100" dirty="0"/>
              <a:t> </a:t>
            </a:r>
            <a:r>
              <a:rPr lang="en-IN" sz="3400" dirty="0"/>
              <a:t>A</a:t>
            </a:r>
            <a:r>
              <a:rPr lang="en-IN" sz="100" dirty="0"/>
              <a:t> </a:t>
            </a:r>
            <a:r>
              <a:rPr lang="en-IN" sz="3400" dirty="0"/>
              <a:t>D)</a:t>
            </a:r>
            <a:endParaRPr lang="en-IN" sz="3400" b="0" dirty="0"/>
          </a:p>
        </p:txBody>
      </p:sp>
      <p:sp>
        <p:nvSpPr>
          <p:cNvPr id="3" name="Content Placeholder 2">
            <a:extLst>
              <a:ext uri="{FF2B5EF4-FFF2-40B4-BE49-F238E27FC236}">
                <a16:creationId xmlns:a16="http://schemas.microsoft.com/office/drawing/2014/main" id="{2DA03A5E-2907-405C-AE03-0738D82EE804}"/>
              </a:ext>
            </a:extLst>
          </p:cNvPr>
          <p:cNvSpPr>
            <a:spLocks noGrp="1"/>
          </p:cNvSpPr>
          <p:nvPr>
            <p:ph sz="quarter" idx="13"/>
          </p:nvPr>
        </p:nvSpPr>
        <p:spPr>
          <a:xfrm>
            <a:off x="457199" y="1556327"/>
            <a:ext cx="8583284" cy="721047"/>
          </a:xfrm>
        </p:spPr>
        <p:txBody>
          <a:bodyPr/>
          <a:lstStyle/>
          <a:p>
            <a:pPr marL="432" indent="0">
              <a:buNone/>
            </a:pPr>
            <a:r>
              <a:rPr lang="en-IN" sz="2200" b="1" dirty="0"/>
              <a:t>1.4 </a:t>
            </a:r>
            <a:r>
              <a:rPr lang="en-IN" sz="2200" dirty="0"/>
              <a:t>Explain object-oriented analysis and design and the Rational Unified Process (R</a:t>
            </a:r>
            <a:r>
              <a:rPr lang="en-IN" sz="100" dirty="0"/>
              <a:t> </a:t>
            </a:r>
            <a:r>
              <a:rPr lang="en-IN" sz="2200" dirty="0"/>
              <a:t>U</a:t>
            </a:r>
            <a:r>
              <a:rPr lang="en-IN" sz="100" dirty="0"/>
              <a:t> </a:t>
            </a:r>
            <a:r>
              <a:rPr lang="en-IN" sz="2200" dirty="0"/>
              <a:t>P)</a:t>
            </a:r>
          </a:p>
        </p:txBody>
      </p:sp>
      <p:sp>
        <p:nvSpPr>
          <p:cNvPr id="4" name="Content Placeholder 3">
            <a:extLst>
              <a:ext uri="{FF2B5EF4-FFF2-40B4-BE49-F238E27FC236}">
                <a16:creationId xmlns:a16="http://schemas.microsoft.com/office/drawing/2014/main" id="{2ED57580-FBEB-4C2D-B9FB-B1DD54792B04}"/>
              </a:ext>
            </a:extLst>
          </p:cNvPr>
          <p:cNvSpPr>
            <a:spLocks noGrp="1"/>
          </p:cNvSpPr>
          <p:nvPr>
            <p:ph sz="quarter" idx="14"/>
          </p:nvPr>
        </p:nvSpPr>
        <p:spPr>
          <a:xfrm>
            <a:off x="457200" y="2372263"/>
            <a:ext cx="8367622" cy="3925019"/>
          </a:xfrm>
        </p:spPr>
        <p:txBody>
          <a:bodyPr/>
          <a:lstStyle/>
          <a:p>
            <a:r>
              <a:rPr lang="en-IN" sz="2200" dirty="0"/>
              <a:t>Based on objects rather than data or processes</a:t>
            </a:r>
          </a:p>
          <a:p>
            <a:r>
              <a:rPr lang="en-IN" sz="2200" dirty="0"/>
              <a:t>Combines data and processes (called </a:t>
            </a:r>
            <a:r>
              <a:rPr lang="en-IN" sz="2200" b="1" dirty="0"/>
              <a:t>methods</a:t>
            </a:r>
            <a:r>
              <a:rPr lang="en-IN" sz="2200" dirty="0"/>
              <a:t>) into single entities call objects</a:t>
            </a:r>
          </a:p>
          <a:p>
            <a:r>
              <a:rPr lang="en-IN" sz="2200" b="1" dirty="0"/>
              <a:t>Object</a:t>
            </a:r>
            <a:r>
              <a:rPr lang="en-IN" sz="2200" dirty="0"/>
              <a:t>: A structure that encapsulates attributes and methods that operate on those attributes</a:t>
            </a:r>
          </a:p>
          <a:p>
            <a:r>
              <a:rPr lang="en-IN" sz="2200" b="1" dirty="0"/>
              <a:t>Inheritance</a:t>
            </a:r>
            <a:r>
              <a:rPr lang="en-IN" sz="2200" dirty="0"/>
              <a:t>: Hierarchical arrangement of classes enabling subclasses to inherit properties of </a:t>
            </a:r>
            <a:r>
              <a:rPr lang="en-IN" sz="2200" dirty="0" err="1"/>
              <a:t>superclasses</a:t>
            </a:r>
            <a:endParaRPr lang="en-IN" sz="2200" dirty="0"/>
          </a:p>
          <a:p>
            <a:r>
              <a:rPr lang="en-IN" sz="2200" b="1" dirty="0"/>
              <a:t>Object Class</a:t>
            </a:r>
            <a:r>
              <a:rPr lang="en-IN" sz="2200" dirty="0"/>
              <a:t>: Logical grouping of objects that have the same attributes and </a:t>
            </a:r>
            <a:r>
              <a:rPr lang="en-IN" sz="2200" dirty="0" err="1"/>
              <a:t>behaviors</a:t>
            </a:r>
            <a:endParaRPr lang="en-IN" sz="2200" dirty="0"/>
          </a:p>
        </p:txBody>
      </p:sp>
    </p:spTree>
    <p:extLst>
      <p:ext uri="{BB962C8B-B14F-4D97-AF65-F5344CB8AC3E}">
        <p14:creationId xmlns:p14="http://schemas.microsoft.com/office/powerpoint/2010/main" val="4048461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8D81-FE1C-44C7-A490-02234452A5B9}"/>
              </a:ext>
            </a:extLst>
          </p:cNvPr>
          <p:cNvSpPr>
            <a:spLocks noGrp="1"/>
          </p:cNvSpPr>
          <p:nvPr>
            <p:ph type="title"/>
          </p:nvPr>
        </p:nvSpPr>
        <p:spPr>
          <a:xfrm>
            <a:off x="457200" y="215371"/>
            <a:ext cx="7798279" cy="1097279"/>
          </a:xfrm>
        </p:spPr>
        <p:txBody>
          <a:bodyPr/>
          <a:lstStyle/>
          <a:p>
            <a:r>
              <a:rPr lang="en-IN" dirty="0"/>
              <a:t>Rational Unified Process (R</a:t>
            </a:r>
            <a:r>
              <a:rPr lang="en-IN" sz="100" dirty="0"/>
              <a:t> </a:t>
            </a:r>
            <a:r>
              <a:rPr lang="en-IN" dirty="0"/>
              <a:t>U</a:t>
            </a:r>
            <a:r>
              <a:rPr lang="en-IN" sz="100" dirty="0"/>
              <a:t> </a:t>
            </a:r>
            <a:r>
              <a:rPr lang="en-IN" dirty="0"/>
              <a:t>P)</a:t>
            </a:r>
            <a:endParaRPr lang="en-IN" b="0" dirty="0"/>
          </a:p>
        </p:txBody>
      </p:sp>
      <p:sp>
        <p:nvSpPr>
          <p:cNvPr id="3" name="Content Placeholder 2">
            <a:extLst>
              <a:ext uri="{FF2B5EF4-FFF2-40B4-BE49-F238E27FC236}">
                <a16:creationId xmlns:a16="http://schemas.microsoft.com/office/drawing/2014/main" id="{2DA03A5E-2907-405C-AE03-0738D82EE804}"/>
              </a:ext>
            </a:extLst>
          </p:cNvPr>
          <p:cNvSpPr>
            <a:spLocks noGrp="1"/>
          </p:cNvSpPr>
          <p:nvPr>
            <p:ph sz="quarter" idx="13"/>
          </p:nvPr>
        </p:nvSpPr>
        <p:spPr>
          <a:xfrm>
            <a:off x="457199" y="1556327"/>
            <a:ext cx="8583284" cy="721047"/>
          </a:xfrm>
        </p:spPr>
        <p:txBody>
          <a:bodyPr/>
          <a:lstStyle/>
          <a:p>
            <a:pPr marL="432" indent="0">
              <a:buNone/>
            </a:pPr>
            <a:r>
              <a:rPr lang="en-IN" sz="2200" b="1" dirty="0"/>
              <a:t>1.4 </a:t>
            </a:r>
            <a:r>
              <a:rPr lang="en-IN" sz="2200" dirty="0"/>
              <a:t>Explain object-oriented analysis and design and the Rational Unified Process (R</a:t>
            </a:r>
            <a:r>
              <a:rPr lang="en-IN" sz="100" dirty="0"/>
              <a:t> </a:t>
            </a:r>
            <a:r>
              <a:rPr lang="en-IN" sz="2200" dirty="0"/>
              <a:t>U</a:t>
            </a:r>
            <a:r>
              <a:rPr lang="en-IN" sz="100" dirty="0"/>
              <a:t> </a:t>
            </a:r>
            <a:r>
              <a:rPr lang="en-IN" sz="2200" dirty="0"/>
              <a:t>P)</a:t>
            </a:r>
          </a:p>
        </p:txBody>
      </p:sp>
      <p:sp>
        <p:nvSpPr>
          <p:cNvPr id="4" name="Content Placeholder 3">
            <a:extLst>
              <a:ext uri="{FF2B5EF4-FFF2-40B4-BE49-F238E27FC236}">
                <a16:creationId xmlns:a16="http://schemas.microsoft.com/office/drawing/2014/main" id="{2ED57580-FBEB-4C2D-B9FB-B1DD54792B04}"/>
              </a:ext>
            </a:extLst>
          </p:cNvPr>
          <p:cNvSpPr>
            <a:spLocks noGrp="1"/>
          </p:cNvSpPr>
          <p:nvPr>
            <p:ph sz="quarter" idx="14"/>
          </p:nvPr>
        </p:nvSpPr>
        <p:spPr>
          <a:xfrm>
            <a:off x="457200" y="2372263"/>
            <a:ext cx="8471140" cy="3925019"/>
          </a:xfrm>
        </p:spPr>
        <p:txBody>
          <a:bodyPr/>
          <a:lstStyle/>
          <a:p>
            <a:r>
              <a:rPr lang="en-IN" sz="2000" b="1" dirty="0"/>
              <a:t>Rational</a:t>
            </a:r>
            <a:r>
              <a:rPr lang="en-IN" sz="2200" b="1" dirty="0"/>
              <a:t> Unified Process (R</a:t>
            </a:r>
            <a:r>
              <a:rPr lang="en-IN" sz="100" b="1" dirty="0"/>
              <a:t> </a:t>
            </a:r>
            <a:r>
              <a:rPr lang="en-IN" sz="2200" b="1" dirty="0"/>
              <a:t>U</a:t>
            </a:r>
            <a:r>
              <a:rPr lang="en-IN" sz="100" b="1" dirty="0"/>
              <a:t> </a:t>
            </a:r>
            <a:r>
              <a:rPr lang="en-IN" sz="2200" b="1" dirty="0"/>
              <a:t>P)</a:t>
            </a:r>
            <a:r>
              <a:rPr lang="en-IN" sz="2200" dirty="0"/>
              <a:t> is an object-oriented systems development methodology</a:t>
            </a:r>
          </a:p>
          <a:p>
            <a:r>
              <a:rPr lang="en-IN" sz="2200" dirty="0"/>
              <a:t>Based on an iterative, incremental approach to systems development</a:t>
            </a:r>
          </a:p>
          <a:p>
            <a:r>
              <a:rPr lang="en-IN" sz="2200" dirty="0"/>
              <a:t>R</a:t>
            </a:r>
            <a:r>
              <a:rPr lang="en-IN" sz="100" dirty="0"/>
              <a:t> </a:t>
            </a:r>
            <a:r>
              <a:rPr lang="en-IN" sz="2200" dirty="0"/>
              <a:t>U</a:t>
            </a:r>
            <a:r>
              <a:rPr lang="en-IN" sz="100" dirty="0"/>
              <a:t> </a:t>
            </a:r>
            <a:r>
              <a:rPr lang="en-IN" sz="2200" dirty="0"/>
              <a:t>Ps four phases (each can be further divided)</a:t>
            </a:r>
          </a:p>
          <a:p>
            <a:pPr lvl="1"/>
            <a:r>
              <a:rPr lang="en-IN" sz="2200" dirty="0"/>
              <a:t>Inception</a:t>
            </a:r>
          </a:p>
          <a:p>
            <a:pPr lvl="1"/>
            <a:r>
              <a:rPr lang="en-IN" sz="2200" dirty="0"/>
              <a:t>Elaboration</a:t>
            </a:r>
          </a:p>
          <a:p>
            <a:pPr lvl="1"/>
            <a:r>
              <a:rPr lang="en-IN" sz="2200" dirty="0"/>
              <a:t>Construction</a:t>
            </a:r>
          </a:p>
          <a:p>
            <a:pPr lvl="1"/>
            <a:r>
              <a:rPr lang="en-IN" sz="2200" dirty="0"/>
              <a:t>Transition</a:t>
            </a:r>
          </a:p>
        </p:txBody>
      </p:sp>
    </p:spTree>
    <p:extLst>
      <p:ext uri="{BB962C8B-B14F-4D97-AF65-F5344CB8AC3E}">
        <p14:creationId xmlns:p14="http://schemas.microsoft.com/office/powerpoint/2010/main" val="216592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B416-114D-4411-84E8-E64CE599E500}"/>
              </a:ext>
            </a:extLst>
          </p:cNvPr>
          <p:cNvSpPr>
            <a:spLocks noGrp="1"/>
          </p:cNvSpPr>
          <p:nvPr>
            <p:ph type="title"/>
          </p:nvPr>
        </p:nvSpPr>
        <p:spPr/>
        <p:txBody>
          <a:bodyPr/>
          <a:lstStyle/>
          <a:p>
            <a:r>
              <a:rPr lang="en-IN" sz="3400" dirty="0"/>
              <a:t>Figure 1-9: Phases of O</a:t>
            </a:r>
            <a:r>
              <a:rPr lang="en-IN" sz="100" dirty="0"/>
              <a:t> </a:t>
            </a:r>
            <a:r>
              <a:rPr lang="en-IN" sz="3400" dirty="0"/>
              <a:t>O</a:t>
            </a:r>
            <a:r>
              <a:rPr lang="en-IN" sz="100" dirty="0"/>
              <a:t> </a:t>
            </a:r>
            <a:r>
              <a:rPr lang="en-IN" sz="3400" dirty="0"/>
              <a:t>A</a:t>
            </a:r>
            <a:r>
              <a:rPr lang="en-IN" sz="100" dirty="0"/>
              <a:t> </a:t>
            </a:r>
            <a:r>
              <a:rPr lang="en-IN" sz="3400" dirty="0"/>
              <a:t>D-Based Development</a:t>
            </a:r>
          </a:p>
        </p:txBody>
      </p:sp>
      <p:pic>
        <p:nvPicPr>
          <p:cNvPr id="4" name="Picture 3" descr="The four phases of O O A D based development diagram is superimposed on Resource Time graph. The horizontal axis represents time and the vertical axis represents resource. The four stages shown in chronological order are as follows. Inception, elaboration, construction, and transition. During the inception phase fewest resources are used. In elaboration phase there are slightly more resources used than the inception phase. In construction phase the amount of resources is approximately doubled compared to the inception phase. In transition phase there are fewer resources used than in construction phase, but more resources used than in elaboration phase. The elaboration phase is approximately twice as long as the inception phase. Construction phase is approximately twice as long as elaboration phase. The transition phase is slightly shorter than inception phase.">
            <a:extLst>
              <a:ext uri="{FF2B5EF4-FFF2-40B4-BE49-F238E27FC236}">
                <a16:creationId xmlns:a16="http://schemas.microsoft.com/office/drawing/2014/main" id="{382FB241-BD4A-4D3C-8A00-C08D01BB101D}"/>
              </a:ext>
            </a:extLst>
          </p:cNvPr>
          <p:cNvPicPr>
            <a:picLocks noChangeAspect="1"/>
          </p:cNvPicPr>
          <p:nvPr/>
        </p:nvPicPr>
        <p:blipFill rotWithShape="1">
          <a:blip r:embed="rId2"/>
          <a:srcRect b="2576"/>
          <a:stretch/>
        </p:blipFill>
        <p:spPr>
          <a:xfrm>
            <a:off x="1954640" y="2030202"/>
            <a:ext cx="5096698" cy="3801255"/>
          </a:xfrm>
          <a:prstGeom prst="rect">
            <a:avLst/>
          </a:prstGeom>
        </p:spPr>
      </p:pic>
    </p:spTree>
    <p:extLst>
      <p:ext uri="{BB962C8B-B14F-4D97-AF65-F5344CB8AC3E}">
        <p14:creationId xmlns:p14="http://schemas.microsoft.com/office/powerpoint/2010/main" val="1323350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8D81-FE1C-44C7-A490-02234452A5B9}"/>
              </a:ext>
            </a:extLst>
          </p:cNvPr>
          <p:cNvSpPr>
            <a:spLocks noGrp="1"/>
          </p:cNvSpPr>
          <p:nvPr>
            <p:ph type="title"/>
          </p:nvPr>
        </p:nvSpPr>
        <p:spPr>
          <a:xfrm>
            <a:off x="457200" y="215371"/>
            <a:ext cx="8350370" cy="1097279"/>
          </a:xfrm>
        </p:spPr>
        <p:txBody>
          <a:bodyPr/>
          <a:lstStyle/>
          <a:p>
            <a:r>
              <a:rPr lang="en-IN" sz="3400" dirty="0"/>
              <a:t>Our Approach to Systems Development</a:t>
            </a:r>
            <a:endParaRPr lang="en-IN" sz="3400" b="0" dirty="0"/>
          </a:p>
        </p:txBody>
      </p:sp>
      <p:sp>
        <p:nvSpPr>
          <p:cNvPr id="3" name="Content Placeholder 2">
            <a:extLst>
              <a:ext uri="{FF2B5EF4-FFF2-40B4-BE49-F238E27FC236}">
                <a16:creationId xmlns:a16="http://schemas.microsoft.com/office/drawing/2014/main" id="{2DA03A5E-2907-405C-AE03-0738D82EE804}"/>
              </a:ext>
            </a:extLst>
          </p:cNvPr>
          <p:cNvSpPr>
            <a:spLocks noGrp="1"/>
          </p:cNvSpPr>
          <p:nvPr>
            <p:ph sz="quarter" idx="13"/>
          </p:nvPr>
        </p:nvSpPr>
        <p:spPr>
          <a:xfrm>
            <a:off x="457199" y="1556327"/>
            <a:ext cx="8583284" cy="721047"/>
          </a:xfrm>
        </p:spPr>
        <p:txBody>
          <a:bodyPr/>
          <a:lstStyle/>
          <a:p>
            <a:pPr marL="432" indent="0">
              <a:buNone/>
            </a:pPr>
            <a:r>
              <a:rPr lang="en-IN" b="1" dirty="0"/>
              <a:t>1.4 </a:t>
            </a:r>
            <a:r>
              <a:rPr lang="en-IN" dirty="0"/>
              <a:t>Explain object-oriented analysis and design and the Rational Unified Process (R</a:t>
            </a:r>
            <a:r>
              <a:rPr lang="en-IN" sz="100" dirty="0"/>
              <a:t> </a:t>
            </a:r>
            <a:r>
              <a:rPr lang="en-IN" dirty="0"/>
              <a:t>U</a:t>
            </a:r>
            <a:r>
              <a:rPr lang="en-IN" sz="100" dirty="0"/>
              <a:t> </a:t>
            </a:r>
            <a:r>
              <a:rPr lang="en-IN" dirty="0"/>
              <a:t>P)</a:t>
            </a:r>
          </a:p>
        </p:txBody>
      </p:sp>
      <p:sp>
        <p:nvSpPr>
          <p:cNvPr id="4" name="Content Placeholder 3">
            <a:extLst>
              <a:ext uri="{FF2B5EF4-FFF2-40B4-BE49-F238E27FC236}">
                <a16:creationId xmlns:a16="http://schemas.microsoft.com/office/drawing/2014/main" id="{2ED57580-FBEB-4C2D-B9FB-B1DD54792B04}"/>
              </a:ext>
            </a:extLst>
          </p:cNvPr>
          <p:cNvSpPr>
            <a:spLocks noGrp="1"/>
          </p:cNvSpPr>
          <p:nvPr>
            <p:ph sz="quarter" idx="14"/>
          </p:nvPr>
        </p:nvSpPr>
        <p:spPr>
          <a:xfrm>
            <a:off x="457200" y="2372263"/>
            <a:ext cx="8471140" cy="3925019"/>
          </a:xfrm>
        </p:spPr>
        <p:txBody>
          <a:bodyPr/>
          <a:lstStyle/>
          <a:p>
            <a:r>
              <a:rPr lang="en-IN" dirty="0"/>
              <a:t>Criticisms of the S</a:t>
            </a:r>
            <a:r>
              <a:rPr lang="en-IN" sz="100" dirty="0"/>
              <a:t> </a:t>
            </a:r>
            <a:r>
              <a:rPr lang="en-IN" dirty="0"/>
              <a:t>D</a:t>
            </a:r>
            <a:r>
              <a:rPr lang="en-IN" sz="100" dirty="0"/>
              <a:t> </a:t>
            </a:r>
            <a:r>
              <a:rPr lang="en-IN" dirty="0"/>
              <a:t>L</a:t>
            </a:r>
            <a:r>
              <a:rPr lang="en-IN" sz="100" dirty="0"/>
              <a:t> </a:t>
            </a:r>
            <a:r>
              <a:rPr lang="en-IN" dirty="0"/>
              <a:t>C include</a:t>
            </a:r>
          </a:p>
          <a:p>
            <a:pPr lvl="1"/>
            <a:r>
              <a:rPr lang="en-IN" dirty="0"/>
              <a:t>Forced timed phases on intangible and dynamic processes were doomed to fail</a:t>
            </a:r>
          </a:p>
          <a:p>
            <a:pPr lvl="1"/>
            <a:r>
              <a:rPr lang="en-IN" dirty="0"/>
              <a:t>Life-cycle reliance has resulted in massive amounts of process and documentation</a:t>
            </a:r>
          </a:p>
          <a:p>
            <a:pPr lvl="1"/>
            <a:r>
              <a:rPr lang="en-IN" dirty="0"/>
              <a:t>Cycles are not necessarily waterfalls</a:t>
            </a:r>
          </a:p>
        </p:txBody>
      </p:sp>
    </p:spTree>
    <p:extLst>
      <p:ext uri="{BB962C8B-B14F-4D97-AF65-F5344CB8AC3E}">
        <p14:creationId xmlns:p14="http://schemas.microsoft.com/office/powerpoint/2010/main" val="1361828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478D3-A724-4A28-ADA3-8EA5F93E70E7}"/>
              </a:ext>
            </a:extLst>
          </p:cNvPr>
          <p:cNvSpPr>
            <a:spLocks noGrp="1"/>
          </p:cNvSpPr>
          <p:nvPr>
            <p:ph type="title"/>
          </p:nvPr>
        </p:nvSpPr>
        <p:spPr>
          <a:xfrm>
            <a:off x="457200" y="215371"/>
            <a:ext cx="8229600" cy="1484033"/>
          </a:xfrm>
        </p:spPr>
        <p:txBody>
          <a:bodyPr/>
          <a:lstStyle/>
          <a:p>
            <a:r>
              <a:rPr lang="en-IN" sz="3000" dirty="0"/>
              <a:t>Figure 1-1: An Organizational Approach to Systems Analysis and Design Is Driven by Methodologies, Techniques, and Tools</a:t>
            </a:r>
          </a:p>
        </p:txBody>
      </p:sp>
      <p:pic>
        <p:nvPicPr>
          <p:cNvPr id="5" name="Picture 4" descr="The pyramid diagram is made up of the following elements. Methodologies, tools, and techniques. Methodologies are represented by an image showing a stack of books in the bottom left section of the pyramid. Tools are represented by an image of several mechanical tools in the bottom right section of the pyramid. Techniques are represented by a photograph of a man with a pen working on a project at the upper center section of the pyramid.">
            <a:extLst>
              <a:ext uri="{FF2B5EF4-FFF2-40B4-BE49-F238E27FC236}">
                <a16:creationId xmlns:a16="http://schemas.microsoft.com/office/drawing/2014/main" id="{BDD6C44D-A7C6-4182-BE7D-3EC46DFF30F9}"/>
              </a:ext>
            </a:extLst>
          </p:cNvPr>
          <p:cNvPicPr>
            <a:picLocks noChangeAspect="1"/>
          </p:cNvPicPr>
          <p:nvPr/>
        </p:nvPicPr>
        <p:blipFill>
          <a:blip r:embed="rId2"/>
          <a:stretch>
            <a:fillRect/>
          </a:stretch>
        </p:blipFill>
        <p:spPr>
          <a:xfrm>
            <a:off x="1953629" y="2230556"/>
            <a:ext cx="5236743" cy="3604586"/>
          </a:xfrm>
          <a:prstGeom prst="rect">
            <a:avLst/>
          </a:prstGeom>
        </p:spPr>
      </p:pic>
      <p:sp>
        <p:nvSpPr>
          <p:cNvPr id="3" name="Content Placeholder 2">
            <a:extLst>
              <a:ext uri="{FF2B5EF4-FFF2-40B4-BE49-F238E27FC236}">
                <a16:creationId xmlns:a16="http://schemas.microsoft.com/office/drawing/2014/main" id="{610D5CFA-4D4C-4114-943D-41D246F6A79A}"/>
              </a:ext>
            </a:extLst>
          </p:cNvPr>
          <p:cNvSpPr>
            <a:spLocks noGrp="1"/>
          </p:cNvSpPr>
          <p:nvPr>
            <p:ph sz="quarter" idx="13"/>
          </p:nvPr>
        </p:nvSpPr>
        <p:spPr>
          <a:xfrm>
            <a:off x="457199" y="6105470"/>
            <a:ext cx="8364071" cy="206342"/>
          </a:xfrm>
        </p:spPr>
        <p:txBody>
          <a:bodyPr/>
          <a:lstStyle/>
          <a:p>
            <a:pPr marL="432" indent="0">
              <a:buNone/>
            </a:pPr>
            <a:r>
              <a:rPr lang="en-US" sz="1200" dirty="0"/>
              <a:t>(</a:t>
            </a:r>
            <a:r>
              <a:rPr lang="en-US" sz="1200" b="1" dirty="0"/>
              <a:t>Sources:</a:t>
            </a:r>
            <a:r>
              <a:rPr lang="en-US" sz="1200" dirty="0"/>
              <a:t> Top: Monkey Business Images/Shutterstock; Left: </a:t>
            </a:r>
            <a:r>
              <a:rPr lang="en-US" sz="1200" dirty="0" err="1"/>
              <a:t>benchart</a:t>
            </a:r>
            <a:r>
              <a:rPr lang="en-US" sz="1200" dirty="0"/>
              <a:t>/Shutterstock; Right: Lifestyle Graphic/Shutterstock)</a:t>
            </a:r>
          </a:p>
        </p:txBody>
      </p:sp>
    </p:spTree>
    <p:extLst>
      <p:ext uri="{BB962C8B-B14F-4D97-AF65-F5344CB8AC3E}">
        <p14:creationId xmlns:p14="http://schemas.microsoft.com/office/powerpoint/2010/main" val="1944838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B45C-AF0B-4559-A423-96C6AB6E416A}"/>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1E95F576-FB40-4295-87D0-E4CF8463F7E3}"/>
              </a:ext>
            </a:extLst>
          </p:cNvPr>
          <p:cNvSpPr>
            <a:spLocks noGrp="1"/>
          </p:cNvSpPr>
          <p:nvPr>
            <p:ph sz="quarter" idx="13"/>
          </p:nvPr>
        </p:nvSpPr>
        <p:spPr/>
        <p:txBody>
          <a:bodyPr/>
          <a:lstStyle/>
          <a:p>
            <a:r>
              <a:rPr lang="en-IN" dirty="0"/>
              <a:t>In this chapter you learned how to:</a:t>
            </a:r>
          </a:p>
          <a:p>
            <a:pPr lvl="1"/>
            <a:r>
              <a:rPr lang="en-IN" dirty="0"/>
              <a:t>Define information systems analysis and design</a:t>
            </a:r>
          </a:p>
          <a:p>
            <a:pPr lvl="1"/>
            <a:r>
              <a:rPr lang="en-IN" dirty="0"/>
              <a:t>Describe the information systems development life cycle (S</a:t>
            </a:r>
            <a:r>
              <a:rPr lang="en-IN" sz="100" dirty="0"/>
              <a:t> </a:t>
            </a:r>
            <a:r>
              <a:rPr lang="en-IN" dirty="0"/>
              <a:t>D</a:t>
            </a:r>
            <a:r>
              <a:rPr lang="en-IN" sz="100" dirty="0"/>
              <a:t> </a:t>
            </a:r>
            <a:r>
              <a:rPr lang="en-IN" dirty="0"/>
              <a:t>L</a:t>
            </a:r>
            <a:r>
              <a:rPr lang="en-IN" sz="100" dirty="0"/>
              <a:t> </a:t>
            </a:r>
            <a:r>
              <a:rPr lang="en-IN" dirty="0"/>
              <a:t>C)</a:t>
            </a:r>
          </a:p>
          <a:p>
            <a:pPr lvl="1"/>
            <a:r>
              <a:rPr lang="en-IN" dirty="0"/>
              <a:t>Describe Agile Methodologies, eXtreme Programming, and Scrum</a:t>
            </a:r>
          </a:p>
          <a:p>
            <a:pPr lvl="1"/>
            <a:r>
              <a:rPr lang="en-IN" dirty="0"/>
              <a:t>Explain object-oriented analysis and design and the Rational Unified Process (R</a:t>
            </a:r>
            <a:r>
              <a:rPr lang="en-IN" sz="100" dirty="0"/>
              <a:t> </a:t>
            </a:r>
            <a:r>
              <a:rPr lang="en-IN" dirty="0"/>
              <a:t>U</a:t>
            </a:r>
            <a:r>
              <a:rPr lang="en-IN" sz="100" dirty="0"/>
              <a:t> </a:t>
            </a:r>
            <a:r>
              <a:rPr lang="en-IN" dirty="0"/>
              <a:t>P)</a:t>
            </a:r>
          </a:p>
        </p:txBody>
      </p:sp>
    </p:spTree>
    <p:extLst>
      <p:ext uri="{BB962C8B-B14F-4D97-AF65-F5344CB8AC3E}">
        <p14:creationId xmlns:p14="http://schemas.microsoft.com/office/powerpoint/2010/main" val="2161158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658311"/>
          </a:xfrm>
        </p:spPr>
        <p:txBody>
          <a:bodyPr anchor="ctr"/>
          <a:lstStyle/>
          <a:p>
            <a:r>
              <a:rPr lang="en-US" sz="4000" dirty="0">
                <a:latin typeface="Arial heading"/>
                <a:cs typeface="Calibri" panose="020F0502020204030204" pitchFamily="34" charset="0"/>
              </a:rPr>
              <a:t>Systems Analysis and Design</a:t>
            </a:r>
            <a:endParaRPr lang="en-US" altLang="en-US" sz="4000" dirty="0">
              <a:solidFill>
                <a:schemeClr val="tx2"/>
              </a:solidFill>
              <a:latin typeface="+mj-lt"/>
              <a:cs typeface="Times New Roman" panose="02020603050405020304" pitchFamily="18" charset="0"/>
            </a:endParaRPr>
          </a:p>
        </p:txBody>
      </p:sp>
      <p:sp>
        <p:nvSpPr>
          <p:cNvPr id="8" name="TextBox 7"/>
          <p:cNvSpPr txBox="1"/>
          <p:nvPr/>
        </p:nvSpPr>
        <p:spPr>
          <a:xfrm>
            <a:off x="5629811" y="4564004"/>
            <a:ext cx="2529865" cy="830997"/>
          </a:xfrm>
          <a:prstGeom prst="rect">
            <a:avLst/>
          </a:prstGeom>
          <a:noFill/>
        </p:spPr>
        <p:txBody>
          <a:bodyPr wrap="square" rtlCol="0">
            <a:spAutoFit/>
          </a:bodyPr>
          <a:lstStyle/>
          <a:p>
            <a:pPr lvl="2"/>
            <a:r>
              <a:rPr lang="en-US" sz="1200" dirty="0">
                <a:solidFill>
                  <a:schemeClr val="bg1"/>
                </a:solidFill>
                <a:latin typeface="+mn-lt"/>
              </a:rPr>
              <a:t>Slides in this presentation contain hyperlinks. JAWS users should be able to get a list of links by using INSERT+F7</a:t>
            </a:r>
          </a:p>
        </p:txBody>
      </p:sp>
      <p:sp>
        <p:nvSpPr>
          <p:cNvPr id="12" name="Text Placeholder 11">
            <a:extLst>
              <a:ext uri="{FF2B5EF4-FFF2-40B4-BE49-F238E27FC236}">
                <a16:creationId xmlns:a16="http://schemas.microsoft.com/office/drawing/2014/main" id="{ACD9EFFC-BCC9-4F8C-A88E-C58E0948A462}"/>
              </a:ext>
            </a:extLst>
          </p:cNvPr>
          <p:cNvSpPr>
            <a:spLocks noGrp="1"/>
          </p:cNvSpPr>
          <p:nvPr>
            <p:ph type="body" idx="1"/>
          </p:nvPr>
        </p:nvSpPr>
        <p:spPr>
          <a:xfrm>
            <a:off x="457200" y="998025"/>
            <a:ext cx="8229600" cy="478970"/>
          </a:xfrm>
        </p:spPr>
        <p:txBody>
          <a:bodyPr/>
          <a:lstStyle/>
          <a:p>
            <a:r>
              <a:rPr lang="en-US" altLang="en-US" b="1" dirty="0">
                <a:latin typeface="+mn-lt"/>
                <a:ea typeface="Segoe UI Symbol" panose="020B0502040204020203" pitchFamily="34" charset="0"/>
              </a:rPr>
              <a:t>Chapter 2: </a:t>
            </a:r>
            <a:r>
              <a:rPr kumimoji="0" lang="en-US" sz="2000" b="1" kern="1200" dirty="0">
                <a:solidFill>
                  <a:schemeClr val="dk1"/>
                </a:solidFill>
                <a:effectLst/>
                <a:latin typeface="+mn-lt"/>
                <a:ea typeface="+mn-ea"/>
                <a:cs typeface="+mn-cs"/>
              </a:rPr>
              <a:t>Software development life cycle</a:t>
            </a:r>
            <a:endParaRPr lang="en-US" altLang="en-US" b="1" dirty="0">
              <a:latin typeface="+mn-lt"/>
              <a:ea typeface="Segoe UI Symbol" panose="020B0502040204020203" pitchFamily="34" charset="0"/>
            </a:endParaRPr>
          </a:p>
          <a:p>
            <a:endParaRPr lang="en-US" dirty="0"/>
          </a:p>
        </p:txBody>
      </p:sp>
      <p:pic>
        <p:nvPicPr>
          <p:cNvPr id="4" name="Picture 3">
            <a:extLst>
              <a:ext uri="{FF2B5EF4-FFF2-40B4-BE49-F238E27FC236}">
                <a16:creationId xmlns:a16="http://schemas.microsoft.com/office/drawing/2014/main" id="{8D349A55-66BB-41A1-8DF7-77DC1DEADB36}"/>
              </a:ext>
            </a:extLst>
          </p:cNvPr>
          <p:cNvPicPr>
            <a:picLocks noChangeAspect="1"/>
          </p:cNvPicPr>
          <p:nvPr/>
        </p:nvPicPr>
        <p:blipFill>
          <a:blip r:embed="rId3"/>
          <a:stretch>
            <a:fillRect/>
          </a:stretch>
        </p:blipFill>
        <p:spPr>
          <a:xfrm>
            <a:off x="0" y="1714500"/>
            <a:ext cx="9144000" cy="5143500"/>
          </a:xfrm>
          <a:prstGeom prst="rect">
            <a:avLst/>
          </a:prstGeom>
        </p:spPr>
      </p:pic>
    </p:spTree>
    <p:extLst>
      <p:ext uri="{BB962C8B-B14F-4D97-AF65-F5344CB8AC3E}">
        <p14:creationId xmlns:p14="http://schemas.microsoft.com/office/powerpoint/2010/main" val="468369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p:txBody>
          <a:bodyPr/>
          <a:lstStyle/>
          <a:p>
            <a:pPr marL="432" indent="0">
              <a:buNone/>
            </a:pPr>
            <a:r>
              <a:rPr lang="en-IN" b="1" dirty="0">
                <a:solidFill>
                  <a:srgbClr val="007FA3"/>
                </a:solidFill>
              </a:rPr>
              <a:t>1.1</a:t>
            </a:r>
            <a:r>
              <a:rPr lang="en-IN" dirty="0"/>
              <a:t> Choose the right SDLC</a:t>
            </a:r>
          </a:p>
          <a:p>
            <a:pPr marL="432" indent="0">
              <a:buNone/>
            </a:pPr>
            <a:r>
              <a:rPr lang="en-IN" b="1" dirty="0">
                <a:solidFill>
                  <a:srgbClr val="007FA3"/>
                </a:solidFill>
              </a:rPr>
              <a:t>1.2</a:t>
            </a:r>
            <a:r>
              <a:rPr lang="en-IN" dirty="0"/>
              <a:t> Describe the RUP methodologies</a:t>
            </a:r>
          </a:p>
          <a:p>
            <a:pPr marL="432" indent="0">
              <a:buNone/>
            </a:pPr>
            <a:r>
              <a:rPr lang="en-IN" b="1" dirty="0">
                <a:solidFill>
                  <a:srgbClr val="007FA3"/>
                </a:solidFill>
              </a:rPr>
              <a:t>1.3</a:t>
            </a:r>
            <a:r>
              <a:rPr lang="en-IN" dirty="0"/>
              <a:t> Describe the Agile methodologies</a:t>
            </a:r>
          </a:p>
          <a:p>
            <a:pPr marL="432" indent="0">
              <a:buNone/>
            </a:pPr>
            <a:r>
              <a:rPr lang="en-IN" b="1" dirty="0">
                <a:solidFill>
                  <a:srgbClr val="007FA3"/>
                </a:solidFill>
              </a:rPr>
              <a:t>1.4</a:t>
            </a:r>
            <a:r>
              <a:rPr lang="en-IN" dirty="0"/>
              <a:t> The great methodologies debate</a:t>
            </a:r>
          </a:p>
        </p:txBody>
      </p:sp>
    </p:spTree>
    <p:extLst>
      <p:ext uri="{BB962C8B-B14F-4D97-AF65-F5344CB8AC3E}">
        <p14:creationId xmlns:p14="http://schemas.microsoft.com/office/powerpoint/2010/main" val="57616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43A8BD16-8BBC-4B7A-9E66-F53CE8C64AA4}"/>
              </a:ext>
            </a:extLst>
          </p:cNvPr>
          <p:cNvSpPr>
            <a:spLocks noGrp="1"/>
          </p:cNvSpPr>
          <p:nvPr>
            <p:ph type="title"/>
          </p:nvPr>
        </p:nvSpPr>
        <p:spPr/>
        <p:txBody>
          <a:bodyPr/>
          <a:lstStyle/>
          <a:p>
            <a:pPr>
              <a:defRPr/>
            </a:pPr>
            <a:r>
              <a:rPr lang="en-US" altLang="vi-VN" b="1" dirty="0">
                <a:latin typeface="Calibri" panose="020F0502020204030204" pitchFamily="34" charset="0"/>
                <a:cs typeface="Calibri" panose="020F0502020204030204" pitchFamily="34" charset="0"/>
              </a:rPr>
              <a:t>68% of all Software Projects fail – ZDNET</a:t>
            </a:r>
            <a:br>
              <a:rPr lang="en-US" altLang="vi-VN" b="1" dirty="0">
                <a:latin typeface="Calibri" panose="020F0502020204030204" pitchFamily="34" charset="0"/>
                <a:cs typeface="Calibri" panose="020F0502020204030204" pitchFamily="34" charset="0"/>
              </a:rPr>
            </a:br>
            <a:r>
              <a:rPr lang="en-IN" sz="2200" b="1" dirty="0">
                <a:solidFill>
                  <a:srgbClr val="007FA3"/>
                </a:solidFill>
                <a:latin typeface="+mj-lt"/>
              </a:rPr>
              <a:t>1.1</a:t>
            </a:r>
            <a:r>
              <a:rPr lang="en-IN" sz="2200" dirty="0">
                <a:latin typeface="+mj-lt"/>
              </a:rPr>
              <a:t> Choose the right SDLC</a:t>
            </a:r>
            <a:endParaRPr lang="en-US" altLang="vi-VN" sz="2200" b="1" dirty="0">
              <a:latin typeface="Calibri" panose="020F0502020204030204" pitchFamily="34" charset="0"/>
              <a:cs typeface="Calibri" panose="020F0502020204030204" pitchFamily="34" charset="0"/>
            </a:endParaRPr>
          </a:p>
        </p:txBody>
      </p:sp>
      <p:sp>
        <p:nvSpPr>
          <p:cNvPr id="19459" name="Content Placeholder 2">
            <a:extLst>
              <a:ext uri="{FF2B5EF4-FFF2-40B4-BE49-F238E27FC236}">
                <a16:creationId xmlns:a16="http://schemas.microsoft.com/office/drawing/2014/main" id="{ADA7A492-336D-4E96-8653-5FA8EE6CAA2D}"/>
              </a:ext>
            </a:extLst>
          </p:cNvPr>
          <p:cNvSpPr>
            <a:spLocks noGrp="1"/>
          </p:cNvSpPr>
          <p:nvPr>
            <p:ph idx="1"/>
          </p:nvPr>
        </p:nvSpPr>
        <p:spPr>
          <a:xfrm>
            <a:off x="395287" y="1556792"/>
            <a:ext cx="8353425" cy="2714427"/>
          </a:xfrm>
        </p:spPr>
        <p:txBody>
          <a:bodyPr/>
          <a:lstStyle/>
          <a:p>
            <a:pPr eaLnBrk="1" hangingPunct="1"/>
            <a:r>
              <a:rPr lang="en-US" altLang="vi-VN" sz="2400" dirty="0">
                <a:latin typeface="Calibri" panose="020F0502020204030204" pitchFamily="34" charset="0"/>
                <a:cs typeface="Calibri" panose="020F0502020204030204" pitchFamily="34" charset="0"/>
              </a:rPr>
              <a:t>McKinsey – 17% of large IT Projects fail miserably</a:t>
            </a:r>
          </a:p>
          <a:p>
            <a:pPr eaLnBrk="1" hangingPunct="1"/>
            <a:r>
              <a:rPr lang="en-US" altLang="vi-VN" sz="2400" dirty="0" err="1">
                <a:latin typeface="Calibri" panose="020F0502020204030204" pitchFamily="34" charset="0"/>
                <a:cs typeface="Calibri" panose="020F0502020204030204" pitchFamily="34" charset="0"/>
              </a:rPr>
              <a:t>Geneca</a:t>
            </a:r>
            <a:r>
              <a:rPr lang="en-US" altLang="vi-VN" sz="2400" dirty="0">
                <a:latin typeface="Calibri" panose="020F0502020204030204" pitchFamily="34" charset="0"/>
                <a:cs typeface="Calibri" panose="020F0502020204030204" pitchFamily="34" charset="0"/>
              </a:rPr>
              <a:t> - Large IT Projects run 45% over budget, 7% over time, delivering 56% less value</a:t>
            </a:r>
          </a:p>
          <a:p>
            <a:pPr eaLnBrk="1" hangingPunct="1"/>
            <a:r>
              <a:rPr lang="en-US" altLang="vi-VN" sz="2400" dirty="0">
                <a:latin typeface="Calibri" panose="020F0502020204030204" pitchFamily="34" charset="0"/>
                <a:cs typeface="Calibri" panose="020F0502020204030204" pitchFamily="34" charset="0"/>
              </a:rPr>
              <a:t>75% Project participants lack confidence in their project</a:t>
            </a:r>
          </a:p>
          <a:p>
            <a:pPr eaLnBrk="1" hangingPunct="1"/>
            <a:endParaRPr lang="en-US" altLang="vi-VN" sz="2400" dirty="0">
              <a:latin typeface="Calibri" panose="020F0502020204030204" pitchFamily="34" charset="0"/>
              <a:cs typeface="Calibri" panose="020F0502020204030204" pitchFamily="34" charset="0"/>
            </a:endParaRPr>
          </a:p>
        </p:txBody>
      </p:sp>
      <p:pic>
        <p:nvPicPr>
          <p:cNvPr id="4" name="Picture 3" descr="frustrated_with_project_failure1.jpg">
            <a:extLst>
              <a:ext uri="{FF2B5EF4-FFF2-40B4-BE49-F238E27FC236}">
                <a16:creationId xmlns:a16="http://schemas.microsoft.com/office/drawing/2014/main" id="{349214E2-7A9D-4084-ADEF-E7670EF46410}"/>
              </a:ext>
            </a:extLst>
          </p:cNvPr>
          <p:cNvPicPr>
            <a:picLocks noChangeAspect="1"/>
          </p:cNvPicPr>
          <p:nvPr/>
        </p:nvPicPr>
        <p:blipFill>
          <a:blip r:embed="rId2"/>
          <a:stretch>
            <a:fillRect/>
          </a:stretch>
        </p:blipFill>
        <p:spPr>
          <a:xfrm>
            <a:off x="3347864" y="4077072"/>
            <a:ext cx="2857500" cy="1895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FD6FADE-CA7D-4E1F-9B78-C5071724591F}"/>
              </a:ext>
            </a:extLst>
          </p:cNvPr>
          <p:cNvSpPr>
            <a:spLocks noGrp="1"/>
          </p:cNvSpPr>
          <p:nvPr>
            <p:ph type="title"/>
          </p:nvPr>
        </p:nvSpPr>
        <p:spPr>
          <a:xfrm>
            <a:off x="457200" y="215371"/>
            <a:ext cx="8229600" cy="1557866"/>
          </a:xfrm>
        </p:spPr>
        <p:txBody>
          <a:bodyPr>
            <a:noAutofit/>
          </a:bodyPr>
          <a:lstStyle/>
          <a:p>
            <a:pPr eaLnBrk="1" fontAlgn="auto" hangingPunct="1">
              <a:spcAft>
                <a:spcPts val="0"/>
              </a:spcAft>
              <a:defRPr/>
            </a:pPr>
            <a:r>
              <a:rPr lang="en-US" altLang="vi-VN" dirty="0">
                <a:latin typeface="Calibri" panose="020F0502020204030204" pitchFamily="34" charset="0"/>
                <a:cs typeface="Calibri" panose="020F0502020204030204" pitchFamily="34" charset="0"/>
              </a:rPr>
              <a:t>Software Projects fail from around 5 to 47 factors – Alexandria University</a:t>
            </a:r>
            <a:br>
              <a:rPr lang="en-US" altLang="vi-VN" dirty="0">
                <a:latin typeface="Calibri" panose="020F0502020204030204" pitchFamily="34" charset="0"/>
                <a:cs typeface="Calibri" panose="020F0502020204030204" pitchFamily="34" charset="0"/>
              </a:rPr>
            </a:br>
            <a:r>
              <a:rPr lang="en-IN" sz="2200" b="1" dirty="0">
                <a:solidFill>
                  <a:srgbClr val="007FA3"/>
                </a:solidFill>
                <a:latin typeface="+mj-lt"/>
              </a:rPr>
              <a:t>1.1</a:t>
            </a:r>
            <a:r>
              <a:rPr lang="en-IN" sz="2200" dirty="0">
                <a:latin typeface="+mj-lt"/>
              </a:rPr>
              <a:t> Choose the right SDLC</a:t>
            </a:r>
            <a:endParaRPr lang="en-US" altLang="vi-VN" sz="2200" dirty="0">
              <a:latin typeface="Calibri" panose="020F0502020204030204" pitchFamily="34" charset="0"/>
              <a:cs typeface="Calibri" panose="020F0502020204030204" pitchFamily="34" charset="0"/>
            </a:endParaRPr>
          </a:p>
        </p:txBody>
      </p:sp>
      <p:sp>
        <p:nvSpPr>
          <p:cNvPr id="20483" name="Content Placeholder 2">
            <a:extLst>
              <a:ext uri="{FF2B5EF4-FFF2-40B4-BE49-F238E27FC236}">
                <a16:creationId xmlns:a16="http://schemas.microsoft.com/office/drawing/2014/main" id="{D8EA9CEA-F807-4428-8434-6C1582BFBFD0}"/>
              </a:ext>
            </a:extLst>
          </p:cNvPr>
          <p:cNvSpPr>
            <a:spLocks noGrp="1"/>
          </p:cNvSpPr>
          <p:nvPr>
            <p:ph idx="1"/>
          </p:nvPr>
        </p:nvSpPr>
        <p:spPr>
          <a:xfrm>
            <a:off x="428625" y="1700808"/>
            <a:ext cx="8258175" cy="4249142"/>
          </a:xfrm>
        </p:spPr>
        <p:txBody>
          <a:bodyPr/>
          <a:lstStyle/>
          <a:p>
            <a:pPr eaLnBrk="1" hangingPunct="1"/>
            <a:r>
              <a:rPr lang="en-US" altLang="vi-VN" sz="2400" dirty="0">
                <a:latin typeface="Calibri" panose="020F0502020204030204" pitchFamily="34" charset="0"/>
                <a:cs typeface="Calibri" panose="020F0502020204030204" pitchFamily="34" charset="0"/>
              </a:rPr>
              <a:t>Organizational Structure</a:t>
            </a:r>
          </a:p>
          <a:p>
            <a:pPr eaLnBrk="1" hangingPunct="1"/>
            <a:r>
              <a:rPr lang="en-US" altLang="vi-VN" sz="2400" dirty="0">
                <a:latin typeface="Calibri" panose="020F0502020204030204" pitchFamily="34" charset="0"/>
                <a:cs typeface="Calibri" panose="020F0502020204030204" pitchFamily="34" charset="0"/>
              </a:rPr>
              <a:t>Badly Defined Requirements</a:t>
            </a:r>
          </a:p>
          <a:p>
            <a:pPr eaLnBrk="1" hangingPunct="1"/>
            <a:r>
              <a:rPr lang="en-US" altLang="vi-VN" sz="2400" dirty="0">
                <a:latin typeface="Calibri" panose="020F0502020204030204" pitchFamily="34" charset="0"/>
                <a:cs typeface="Calibri" panose="020F0502020204030204" pitchFamily="34" charset="0"/>
              </a:rPr>
              <a:t>Unrealistic or Unarticulated goals</a:t>
            </a:r>
          </a:p>
          <a:p>
            <a:pPr eaLnBrk="1" hangingPunct="1"/>
            <a:r>
              <a:rPr lang="en-US" altLang="vi-VN" sz="2400" dirty="0">
                <a:latin typeface="Calibri" panose="020F0502020204030204" pitchFamily="34" charset="0"/>
                <a:cs typeface="Calibri" panose="020F0502020204030204" pitchFamily="34" charset="0"/>
              </a:rPr>
              <a:t>Inability to handle project complexity</a:t>
            </a:r>
          </a:p>
          <a:p>
            <a:pPr eaLnBrk="1" hangingPunct="1"/>
            <a:r>
              <a:rPr lang="en-US" altLang="vi-VN" sz="2400" dirty="0">
                <a:latin typeface="Calibri" panose="020F0502020204030204" pitchFamily="34" charset="0"/>
                <a:cs typeface="Calibri" panose="020F0502020204030204" pitchFamily="34" charset="0"/>
              </a:rPr>
              <a:t>Sloppy development practices</a:t>
            </a:r>
          </a:p>
          <a:p>
            <a:pPr eaLnBrk="1" hangingPunct="1"/>
            <a:r>
              <a:rPr lang="en-US" altLang="vi-VN" sz="2400" dirty="0">
                <a:latin typeface="Calibri" panose="020F0502020204030204" pitchFamily="34" charset="0"/>
                <a:cs typeface="Calibri" panose="020F0502020204030204" pitchFamily="34" charset="0"/>
              </a:rPr>
              <a:t>Inaccurate estimates</a:t>
            </a:r>
          </a:p>
          <a:p>
            <a:pPr eaLnBrk="1" hangingPunct="1"/>
            <a:endParaRPr lang="en-US" altLang="vi-VN" sz="2400" dirty="0">
              <a:latin typeface="Calibri" panose="020F0502020204030204" pitchFamily="34" charset="0"/>
              <a:cs typeface="Calibri" panose="020F0502020204030204" pitchFamily="34" charset="0"/>
            </a:endParaRPr>
          </a:p>
        </p:txBody>
      </p:sp>
      <p:pic>
        <p:nvPicPr>
          <p:cNvPr id="4" name="Picture 3" descr="factors.jpg">
            <a:extLst>
              <a:ext uri="{FF2B5EF4-FFF2-40B4-BE49-F238E27FC236}">
                <a16:creationId xmlns:a16="http://schemas.microsoft.com/office/drawing/2014/main" id="{8BC031C9-F81E-4A50-BCBC-EDDD1544E9EE}"/>
              </a:ext>
            </a:extLst>
          </p:cNvPr>
          <p:cNvPicPr>
            <a:picLocks noChangeAspect="1"/>
          </p:cNvPicPr>
          <p:nvPr/>
        </p:nvPicPr>
        <p:blipFill>
          <a:blip r:embed="rId2"/>
          <a:stretch>
            <a:fillRect/>
          </a:stretch>
        </p:blipFill>
        <p:spPr>
          <a:xfrm>
            <a:off x="6000760" y="2362208"/>
            <a:ext cx="2562228" cy="1921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B3D-20C0-4768-965D-956D27072863}"/>
              </a:ext>
            </a:extLst>
          </p:cNvPr>
          <p:cNvSpPr>
            <a:spLocks noGrp="1"/>
          </p:cNvSpPr>
          <p:nvPr>
            <p:ph type="title"/>
          </p:nvPr>
        </p:nvSpPr>
        <p:spPr/>
        <p:txBody>
          <a:bodyPr>
            <a:normAutofit/>
          </a:bodyPr>
          <a:lstStyle/>
          <a:p>
            <a:pPr eaLnBrk="1" fontAlgn="auto" hangingPunct="1">
              <a:spcAft>
                <a:spcPts val="0"/>
              </a:spcAft>
              <a:defRPr/>
            </a:pPr>
            <a:r>
              <a:rPr lang="en-US" dirty="0">
                <a:latin typeface="Calibri" panose="020F0502020204030204" pitchFamily="34" charset="0"/>
                <a:cs typeface="Calibri" panose="020F0502020204030204" pitchFamily="34" charset="0"/>
              </a:rPr>
              <a:t>Project failures can be controlled</a:t>
            </a:r>
            <a:br>
              <a:rPr lang="en-US" dirty="0">
                <a:latin typeface="Calibri" panose="020F0502020204030204" pitchFamily="34" charset="0"/>
                <a:cs typeface="Calibri" panose="020F0502020204030204" pitchFamily="34" charset="0"/>
              </a:rPr>
            </a:br>
            <a:r>
              <a:rPr lang="en-IN" sz="2400" b="1" dirty="0">
                <a:solidFill>
                  <a:srgbClr val="007FA3"/>
                </a:solidFill>
                <a:latin typeface="+mj-lt"/>
              </a:rPr>
              <a:t>1.1</a:t>
            </a:r>
            <a:r>
              <a:rPr lang="en-IN" sz="2400" dirty="0">
                <a:latin typeface="+mj-lt"/>
              </a:rPr>
              <a:t> Choose the right SDLC</a:t>
            </a:r>
            <a:endParaRPr lang="en-US" sz="2400" dirty="0">
              <a:latin typeface="Calibri" panose="020F0502020204030204" pitchFamily="34" charset="0"/>
              <a:cs typeface="Calibri" panose="020F0502020204030204" pitchFamily="34" charset="0"/>
            </a:endParaRPr>
          </a:p>
        </p:txBody>
      </p:sp>
      <p:sp>
        <p:nvSpPr>
          <p:cNvPr id="21507" name="Content Placeholder 2">
            <a:extLst>
              <a:ext uri="{FF2B5EF4-FFF2-40B4-BE49-F238E27FC236}">
                <a16:creationId xmlns:a16="http://schemas.microsoft.com/office/drawing/2014/main" id="{7021F065-02FF-4FF5-B2A3-92A48C3D83A0}"/>
              </a:ext>
            </a:extLst>
          </p:cNvPr>
          <p:cNvSpPr>
            <a:spLocks noGrp="1"/>
          </p:cNvSpPr>
          <p:nvPr>
            <p:ph idx="1"/>
          </p:nvPr>
        </p:nvSpPr>
        <p:spPr>
          <a:xfrm>
            <a:off x="447675" y="1628775"/>
            <a:ext cx="5492750" cy="3455988"/>
          </a:xfrm>
        </p:spPr>
        <p:txBody>
          <a:bodyPr/>
          <a:lstStyle/>
          <a:p>
            <a:pPr eaLnBrk="1" hangingPunct="1"/>
            <a:r>
              <a:rPr lang="en-US" altLang="vi-VN" sz="2000" dirty="0"/>
              <a:t>Delivery dates impact project delivery</a:t>
            </a:r>
          </a:p>
          <a:p>
            <a:pPr eaLnBrk="1" hangingPunct="1"/>
            <a:r>
              <a:rPr lang="en-US" altLang="vi-VN" sz="2000" dirty="0"/>
              <a:t>Projects estimations can be made as close as possible</a:t>
            </a:r>
          </a:p>
          <a:p>
            <a:pPr eaLnBrk="1" hangingPunct="1"/>
            <a:r>
              <a:rPr lang="en-US" altLang="vi-VN" sz="2000" dirty="0"/>
              <a:t>Risks can be re-assessed, controlled and managed</a:t>
            </a:r>
          </a:p>
          <a:p>
            <a:pPr eaLnBrk="1" hangingPunct="1"/>
            <a:r>
              <a:rPr lang="en-US" altLang="vi-VN" sz="2000" dirty="0"/>
              <a:t>Staff can be awarded for long work hours</a:t>
            </a:r>
          </a:p>
        </p:txBody>
      </p:sp>
      <p:pic>
        <p:nvPicPr>
          <p:cNvPr id="4" name="Picture 3" descr="ctrl.jpg">
            <a:extLst>
              <a:ext uri="{FF2B5EF4-FFF2-40B4-BE49-F238E27FC236}">
                <a16:creationId xmlns:a16="http://schemas.microsoft.com/office/drawing/2014/main" id="{DF1A9D92-3DC4-4701-9EBE-574437FB7A90}"/>
              </a:ext>
            </a:extLst>
          </p:cNvPr>
          <p:cNvPicPr>
            <a:picLocks noChangeAspect="1"/>
          </p:cNvPicPr>
          <p:nvPr/>
        </p:nvPicPr>
        <p:blipFill>
          <a:blip r:embed="rId2"/>
          <a:stretch>
            <a:fillRect/>
          </a:stretch>
        </p:blipFill>
        <p:spPr>
          <a:xfrm>
            <a:off x="6084168" y="2348880"/>
            <a:ext cx="2324100" cy="1962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8DB01BC-AFAF-4AD0-82A1-A72E3E908591}"/>
              </a:ext>
            </a:extLst>
          </p:cNvPr>
          <p:cNvSpPr>
            <a:spLocks noGrp="1"/>
          </p:cNvSpPr>
          <p:nvPr>
            <p:ph type="title"/>
          </p:nvPr>
        </p:nvSpPr>
        <p:spPr/>
        <p:txBody>
          <a:bodyPr/>
          <a:lstStyle/>
          <a:p>
            <a:pPr>
              <a:defRPr/>
            </a:pPr>
            <a:r>
              <a:rPr lang="en-US" altLang="vi-VN" b="1" dirty="0">
                <a:latin typeface="Calibri" panose="020F0502020204030204" pitchFamily="34" charset="0"/>
                <a:cs typeface="Calibri" panose="020F0502020204030204" pitchFamily="34" charset="0"/>
              </a:rPr>
              <a:t>Unified Software Development Process</a:t>
            </a:r>
            <a:br>
              <a:rPr lang="en-US" altLang="vi-VN" b="1" dirty="0">
                <a:latin typeface="Calibri" panose="020F0502020204030204" pitchFamily="34" charset="0"/>
                <a:cs typeface="Calibri" panose="020F0502020204030204" pitchFamily="34" charset="0"/>
              </a:rPr>
            </a:br>
            <a:r>
              <a:rPr lang="en-IN" sz="2200" b="1" dirty="0">
                <a:solidFill>
                  <a:srgbClr val="007FA3"/>
                </a:solidFill>
                <a:latin typeface="+mj-lt"/>
              </a:rPr>
              <a:t>1.1</a:t>
            </a:r>
            <a:r>
              <a:rPr lang="en-IN" sz="2200" dirty="0">
                <a:latin typeface="+mj-lt"/>
              </a:rPr>
              <a:t> Choose the right SDLC</a:t>
            </a:r>
            <a:endParaRPr lang="en-US" altLang="vi-VN" sz="2200" b="1" dirty="0">
              <a:latin typeface="Calibri" panose="020F0502020204030204" pitchFamily="34" charset="0"/>
              <a:cs typeface="Calibri" panose="020F0502020204030204" pitchFamily="34" charset="0"/>
            </a:endParaRPr>
          </a:p>
        </p:txBody>
      </p:sp>
      <p:sp>
        <p:nvSpPr>
          <p:cNvPr id="22531" name="Content Placeholder 2">
            <a:extLst>
              <a:ext uri="{FF2B5EF4-FFF2-40B4-BE49-F238E27FC236}">
                <a16:creationId xmlns:a16="http://schemas.microsoft.com/office/drawing/2014/main" id="{E755CCED-07F8-48F9-807B-3CA51B6DF091}"/>
              </a:ext>
            </a:extLst>
          </p:cNvPr>
          <p:cNvSpPr>
            <a:spLocks noGrp="1"/>
          </p:cNvSpPr>
          <p:nvPr>
            <p:ph idx="1"/>
          </p:nvPr>
        </p:nvSpPr>
        <p:spPr>
          <a:xfrm>
            <a:off x="500063" y="1428750"/>
            <a:ext cx="8186737" cy="4727575"/>
          </a:xfrm>
        </p:spPr>
        <p:txBody>
          <a:bodyPr/>
          <a:lstStyle/>
          <a:p>
            <a:r>
              <a:rPr lang="en-US" altLang="vi-VN" sz="2000" b="1" dirty="0"/>
              <a:t>Rational Unified Process</a:t>
            </a:r>
          </a:p>
          <a:p>
            <a:pPr eaLnBrk="1" hangingPunct="1"/>
            <a:r>
              <a:rPr lang="en-US" altLang="vi-VN" sz="2000" dirty="0"/>
              <a:t>Agile Unified Process</a:t>
            </a:r>
          </a:p>
          <a:p>
            <a:pPr eaLnBrk="1" hangingPunct="1"/>
            <a:r>
              <a:rPr lang="en-US" altLang="vi-VN" sz="2000" dirty="0"/>
              <a:t>Basic Unified Process</a:t>
            </a:r>
          </a:p>
          <a:p>
            <a:pPr eaLnBrk="1" hangingPunct="1"/>
            <a:r>
              <a:rPr lang="en-US" altLang="vi-VN" sz="2000" dirty="0"/>
              <a:t>Enterprise Unified Process</a:t>
            </a:r>
          </a:p>
          <a:p>
            <a:pPr eaLnBrk="1" hangingPunct="1"/>
            <a:r>
              <a:rPr lang="en-US" altLang="vi-VN" sz="2000" dirty="0"/>
              <a:t>Essential Unified Process</a:t>
            </a:r>
          </a:p>
          <a:p>
            <a:pPr eaLnBrk="1" hangingPunct="1"/>
            <a:r>
              <a:rPr lang="en-US" altLang="vi-VN" sz="2000" dirty="0"/>
              <a:t>Open Unified Process</a:t>
            </a:r>
          </a:p>
          <a:p>
            <a:pPr eaLnBrk="1" hangingPunct="1"/>
            <a:r>
              <a:rPr lang="en-US" altLang="vi-VN" sz="2000" dirty="0"/>
              <a:t>Oracle Unified Method</a:t>
            </a:r>
          </a:p>
          <a:p>
            <a:pPr eaLnBrk="1" hangingPunct="1"/>
            <a:r>
              <a:rPr lang="en-US" altLang="vi-VN" sz="2000" dirty="0"/>
              <a:t>RUP-Systems Engineering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0821-5416-482C-8B1E-91747F97157F}"/>
              </a:ext>
            </a:extLst>
          </p:cNvPr>
          <p:cNvSpPr>
            <a:spLocks noGrp="1"/>
          </p:cNvSpPr>
          <p:nvPr>
            <p:ph type="title"/>
          </p:nvPr>
        </p:nvSpPr>
        <p:spPr/>
        <p:txBody>
          <a:bodyPr/>
          <a:lstStyle/>
          <a:p>
            <a:r>
              <a:rPr lang="en-US" dirty="0"/>
              <a:t>Agile methodology</a:t>
            </a:r>
            <a:br>
              <a:rPr lang="en-US" dirty="0"/>
            </a:br>
            <a:r>
              <a:rPr lang="en-IN" sz="2200" b="1" dirty="0">
                <a:solidFill>
                  <a:srgbClr val="007FA3"/>
                </a:solidFill>
                <a:latin typeface="+mj-lt"/>
              </a:rPr>
              <a:t>1.1</a:t>
            </a:r>
            <a:r>
              <a:rPr lang="en-IN" sz="2200" dirty="0">
                <a:latin typeface="+mj-lt"/>
              </a:rPr>
              <a:t> Choose the right SDLC</a:t>
            </a:r>
            <a:endParaRPr lang="en-US" sz="2200" dirty="0"/>
          </a:p>
        </p:txBody>
      </p:sp>
      <p:sp>
        <p:nvSpPr>
          <p:cNvPr id="3" name="Content Placeholder 2">
            <a:extLst>
              <a:ext uri="{FF2B5EF4-FFF2-40B4-BE49-F238E27FC236}">
                <a16:creationId xmlns:a16="http://schemas.microsoft.com/office/drawing/2014/main" id="{1DD98D1A-5D3E-466F-BE14-222CEC063E87}"/>
              </a:ext>
            </a:extLst>
          </p:cNvPr>
          <p:cNvSpPr>
            <a:spLocks noGrp="1"/>
          </p:cNvSpPr>
          <p:nvPr>
            <p:ph idx="1"/>
          </p:nvPr>
        </p:nvSpPr>
        <p:spPr>
          <a:xfrm>
            <a:off x="457200" y="1600200"/>
            <a:ext cx="8229600" cy="4205063"/>
          </a:xfrm>
        </p:spPr>
        <p:txBody>
          <a:bodyPr/>
          <a:lstStyle/>
          <a:p>
            <a:r>
              <a:rPr lang="en-US" sz="2000" dirty="0"/>
              <a:t>Kanban</a:t>
            </a:r>
          </a:p>
          <a:p>
            <a:r>
              <a:rPr lang="en-US" sz="2000" dirty="0"/>
              <a:t>Scrum</a:t>
            </a:r>
          </a:p>
          <a:p>
            <a:r>
              <a:rPr lang="en-US" sz="2000" dirty="0"/>
              <a:t>XP</a:t>
            </a:r>
          </a:p>
          <a:p>
            <a:r>
              <a:rPr lang="en-US" sz="2000" dirty="0"/>
              <a:t>Feature-driven development (FDD)</a:t>
            </a:r>
          </a:p>
          <a:p>
            <a:r>
              <a:rPr lang="en-US" sz="2000" dirty="0"/>
              <a:t>Dynamic Systems Development Method (DSDM)</a:t>
            </a:r>
          </a:p>
          <a:p>
            <a:r>
              <a:rPr lang="en-US" sz="2000" dirty="0"/>
              <a:t>Crystal</a:t>
            </a:r>
          </a:p>
          <a:p>
            <a:r>
              <a:rPr lang="en-US" sz="2000" dirty="0"/>
              <a:t>Lean</a:t>
            </a:r>
          </a:p>
        </p:txBody>
      </p:sp>
    </p:spTree>
    <p:extLst>
      <p:ext uri="{BB962C8B-B14F-4D97-AF65-F5344CB8AC3E}">
        <p14:creationId xmlns:p14="http://schemas.microsoft.com/office/powerpoint/2010/main" val="2080231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3362C5A-F5D6-4F7D-B192-1DB65E03B23D}"/>
              </a:ext>
            </a:extLst>
          </p:cNvPr>
          <p:cNvSpPr>
            <a:spLocks noGrp="1" noChangeArrowheads="1"/>
          </p:cNvSpPr>
          <p:nvPr>
            <p:ph type="title"/>
          </p:nvPr>
        </p:nvSpPr>
        <p:spPr>
          <a:xfrm>
            <a:off x="611188" y="188913"/>
            <a:ext cx="8281987" cy="1295399"/>
          </a:xfrm>
        </p:spPr>
        <p:txBody>
          <a:bodyPr/>
          <a:lstStyle/>
          <a:p>
            <a:pPr>
              <a:defRPr/>
            </a:pPr>
            <a:r>
              <a:rPr lang="en-US" altLang="vi-VN" b="1" dirty="0">
                <a:latin typeface="Calibri" panose="020F0502020204030204" pitchFamily="34" charset="0"/>
                <a:cs typeface="Calibri" panose="020F0502020204030204" pitchFamily="34" charset="0"/>
              </a:rPr>
              <a:t>What is Rational Unified Process ?</a:t>
            </a:r>
            <a:br>
              <a:rPr lang="en-US" altLang="vi-VN" b="1" dirty="0">
                <a:latin typeface="Calibri" panose="020F0502020204030204" pitchFamily="34" charset="0"/>
                <a:cs typeface="Calibri" panose="020F0502020204030204" pitchFamily="34" charset="0"/>
              </a:rPr>
            </a:br>
            <a:r>
              <a:rPr lang="en-IN" sz="2200" b="1" dirty="0">
                <a:solidFill>
                  <a:srgbClr val="007FA3"/>
                </a:solidFill>
                <a:latin typeface="+mj-lt"/>
              </a:rPr>
              <a:t>1.2</a:t>
            </a:r>
            <a:r>
              <a:rPr lang="en-IN" sz="2200" dirty="0">
                <a:latin typeface="+mj-lt"/>
              </a:rPr>
              <a:t> Describe the RUP methodologies</a:t>
            </a:r>
            <a:endParaRPr lang="en-US" altLang="vi-VN" sz="2200" b="1" dirty="0">
              <a:latin typeface="Calibri" panose="020F0502020204030204" pitchFamily="34" charset="0"/>
              <a:cs typeface="Calibri" panose="020F0502020204030204" pitchFamily="34" charset="0"/>
            </a:endParaRPr>
          </a:p>
        </p:txBody>
      </p:sp>
      <p:sp>
        <p:nvSpPr>
          <p:cNvPr id="18435" name="Rectangle 3">
            <a:extLst>
              <a:ext uri="{FF2B5EF4-FFF2-40B4-BE49-F238E27FC236}">
                <a16:creationId xmlns:a16="http://schemas.microsoft.com/office/drawing/2014/main" id="{F99DA00C-523E-4D36-999A-8A2E12FD3501}"/>
              </a:ext>
            </a:extLst>
          </p:cNvPr>
          <p:cNvSpPr>
            <a:spLocks noGrp="1" noChangeArrowheads="1"/>
          </p:cNvSpPr>
          <p:nvPr>
            <p:ph idx="1"/>
          </p:nvPr>
        </p:nvSpPr>
        <p:spPr>
          <a:xfrm>
            <a:off x="468313" y="1484312"/>
            <a:ext cx="7772400" cy="5254626"/>
          </a:xfrm>
        </p:spPr>
        <p:txBody>
          <a:bodyPr rtlCol="0">
            <a:normAutofit lnSpcReduction="10000"/>
          </a:bodyPr>
          <a:lstStyle/>
          <a:p>
            <a:pPr marL="306000" indent="-306000" eaLnBrk="1" fontAlgn="auto" hangingPunct="1">
              <a:buFont typeface="Wingdings" panose="05000000000000000000" pitchFamily="2" charset="2"/>
              <a:buNone/>
              <a:defRPr/>
            </a:pPr>
            <a:r>
              <a:rPr lang="en-US" altLang="vi-VN" sz="2400" dirty="0">
                <a:latin typeface="Calibri" panose="020F0502020204030204" pitchFamily="34" charset="0"/>
                <a:cs typeface="Calibri" panose="020F0502020204030204" pitchFamily="34" charset="0"/>
              </a:rPr>
              <a:t>A software engineering process based on best practices in modern software development</a:t>
            </a:r>
          </a:p>
          <a:p>
            <a:pPr marL="630000" lvl="1" indent="-306000" eaLnBrk="1" fontAlgn="auto" hangingPunct="1">
              <a:buFont typeface="Wingdings" panose="05000000000000000000" pitchFamily="2" charset="2"/>
              <a:buChar char="Ø"/>
              <a:defRPr/>
            </a:pPr>
            <a:r>
              <a:rPr lang="en-US" altLang="vi-VN" sz="2400" dirty="0">
                <a:solidFill>
                  <a:schemeClr val="tx1"/>
                </a:solidFill>
                <a:latin typeface="Calibri" panose="020F0502020204030204" pitchFamily="34" charset="0"/>
                <a:cs typeface="Calibri" panose="020F0502020204030204" pitchFamily="34" charset="0"/>
              </a:rPr>
              <a:t>A disciplined approach  to assigning and managing tasks and responsibilities in a development organization</a:t>
            </a:r>
          </a:p>
          <a:p>
            <a:pPr marL="630000" lvl="1" indent="-306000" eaLnBrk="1" fontAlgn="auto" hangingPunct="1">
              <a:buFont typeface="Wingdings" panose="05000000000000000000" pitchFamily="2" charset="2"/>
              <a:buChar char="Ø"/>
              <a:defRPr/>
            </a:pPr>
            <a:r>
              <a:rPr lang="en-US" altLang="vi-VN" sz="2400" dirty="0">
                <a:solidFill>
                  <a:schemeClr val="tx1"/>
                </a:solidFill>
                <a:latin typeface="Calibri" panose="020F0502020204030204" pitchFamily="34" charset="0"/>
                <a:cs typeface="Calibri" panose="020F0502020204030204" pitchFamily="34" charset="0"/>
              </a:rPr>
              <a:t>Focus on high quality software that meets the  needs of its  end users within a predictable schedule and budget</a:t>
            </a:r>
          </a:p>
          <a:p>
            <a:pPr marL="306000" indent="-306000" eaLnBrk="1" fontAlgn="auto" hangingPunct="1">
              <a:buFont typeface="Wingdings" panose="05000000000000000000" pitchFamily="2" charset="2"/>
              <a:buNone/>
              <a:defRPr/>
            </a:pPr>
            <a:endParaRPr lang="en-US" altLang="vi-VN" sz="2400" dirty="0">
              <a:latin typeface="Calibri" panose="020F0502020204030204" pitchFamily="34" charset="0"/>
              <a:cs typeface="Calibri" panose="020F0502020204030204" pitchFamily="34" charset="0"/>
            </a:endParaRPr>
          </a:p>
          <a:p>
            <a:pPr marL="306000" indent="-306000" eaLnBrk="1" fontAlgn="auto" hangingPunct="1">
              <a:buFont typeface="Wingdings" panose="05000000000000000000" pitchFamily="2" charset="2"/>
              <a:buNone/>
              <a:defRPr/>
            </a:pPr>
            <a:r>
              <a:rPr lang="en-US" altLang="vi-VN" sz="2400" dirty="0">
                <a:latin typeface="Calibri" panose="020F0502020204030204" pitchFamily="34" charset="0"/>
                <a:cs typeface="Calibri" panose="020F0502020204030204" pitchFamily="34" charset="0"/>
              </a:rPr>
              <a:t>A process framework  that can be  tailored  to specific  organization  or project needs </a:t>
            </a:r>
          </a:p>
          <a:p>
            <a:pPr marL="306000" indent="-306000" eaLnBrk="1" fontAlgn="auto" hangingPunct="1">
              <a:buFont typeface="Wingdings" panose="05000000000000000000" pitchFamily="2" charset="2"/>
              <a:buNone/>
              <a:defRPr/>
            </a:pPr>
            <a:endParaRPr lang="en-US" altLang="vi-VN" sz="2400" dirty="0">
              <a:latin typeface="Calibri" panose="020F0502020204030204" pitchFamily="34" charset="0"/>
              <a:cs typeface="Calibri" panose="020F0502020204030204" pitchFamily="34" charset="0"/>
            </a:endParaRPr>
          </a:p>
          <a:p>
            <a:pPr marL="306000" indent="-306000" eaLnBrk="1" fontAlgn="auto" hangingPunct="1">
              <a:buFont typeface="Wingdings" panose="05000000000000000000" pitchFamily="2" charset="2"/>
              <a:buNone/>
              <a:defRPr/>
            </a:pPr>
            <a:r>
              <a:rPr lang="en-US" altLang="vi-VN" sz="2400" dirty="0">
                <a:latin typeface="Calibri" panose="020F0502020204030204" pitchFamily="34" charset="0"/>
                <a:cs typeface="Calibri" panose="020F0502020204030204" pitchFamily="34" charset="0"/>
              </a:rPr>
              <a:t>RUP is a  methodology  for delivering  projects  in a maximum performance manner</a:t>
            </a:r>
          </a:p>
          <a:p>
            <a:pPr marL="306000" indent="-306000" eaLnBrk="1" fontAlgn="auto" hangingPunct="1">
              <a:buFont typeface="Wingdings" panose="05000000000000000000" pitchFamily="2" charset="2"/>
              <a:buChar char="Ø"/>
              <a:defRPr/>
            </a:pPr>
            <a:endParaRPr lang="en-US" altLang="vi-VN" sz="2400" dirty="0">
              <a:latin typeface="Calibri" panose="020F0502020204030204" pitchFamily="34" charset="0"/>
              <a:cs typeface="Calibri" panose="020F0502020204030204" pitchFamily="34" charset="0"/>
            </a:endParaRPr>
          </a:p>
          <a:p>
            <a:pPr marL="306000" indent="-306000" eaLnBrk="1" fontAlgn="auto" hangingPunct="1">
              <a:buFont typeface="Wingdings" panose="05000000000000000000" pitchFamily="2" charset="2"/>
              <a:buChar char="Ø"/>
              <a:defRPr/>
            </a:pPr>
            <a:endParaRPr lang="en-US" altLang="vi-VN" sz="2400" dirty="0">
              <a:latin typeface="Calibri" panose="020F0502020204030204" pitchFamily="34" charset="0"/>
              <a:cs typeface="Calibri" panose="020F0502020204030204" pitchFamily="34" charset="0"/>
            </a:endParaRPr>
          </a:p>
        </p:txBody>
      </p:sp>
      <p:sp>
        <p:nvSpPr>
          <p:cNvPr id="4" name="Thought Bubble: Cloud 3">
            <a:extLst>
              <a:ext uri="{FF2B5EF4-FFF2-40B4-BE49-F238E27FC236}">
                <a16:creationId xmlns:a16="http://schemas.microsoft.com/office/drawing/2014/main" id="{060005A7-366F-4FD7-A583-445602B871E8}"/>
              </a:ext>
            </a:extLst>
          </p:cNvPr>
          <p:cNvSpPr/>
          <p:nvPr/>
        </p:nvSpPr>
        <p:spPr>
          <a:xfrm>
            <a:off x="7019925" y="4508500"/>
            <a:ext cx="1873250" cy="865188"/>
          </a:xfrm>
          <a:prstGeom prst="cloudCallout">
            <a:avLst>
              <a:gd name="adj1" fmla="val -71599"/>
              <a:gd name="adj2" fmla="val -2984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t>?</a:t>
            </a:r>
            <a:endParaRPr lang="vi-VN" b="1"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a:extLst>
              <a:ext uri="{FF2B5EF4-FFF2-40B4-BE49-F238E27FC236}">
                <a16:creationId xmlns:a16="http://schemas.microsoft.com/office/drawing/2014/main" id="{34F4E23D-702F-4006-B471-9BCED1AE8619}"/>
              </a:ext>
            </a:extLst>
          </p:cNvPr>
          <p:cNvSpPr>
            <a:spLocks noGrp="1" noChangeArrowheads="1"/>
          </p:cNvSpPr>
          <p:nvPr>
            <p:ph type="title"/>
          </p:nvPr>
        </p:nvSpPr>
        <p:spPr>
          <a:xfrm>
            <a:off x="519113" y="298450"/>
            <a:ext cx="9144000" cy="1209433"/>
          </a:xfrm>
        </p:spPr>
        <p:txBody>
          <a:bodyPr>
            <a:normAutofit fontScale="90000"/>
          </a:bodyPr>
          <a:lstStyle/>
          <a:p>
            <a:pPr eaLnBrk="1" fontAlgn="auto" hangingPunct="1">
              <a:spcAft>
                <a:spcPts val="0"/>
              </a:spcAft>
              <a:defRPr/>
            </a:pPr>
            <a:r>
              <a:rPr lang="en-US" altLang="vi-VN" b="1" dirty="0">
                <a:latin typeface="Calibri" panose="020F0502020204030204" pitchFamily="34" charset="0"/>
                <a:cs typeface="Calibri" panose="020F0502020204030204" pitchFamily="34" charset="0"/>
              </a:rPr>
              <a:t>RUP uses an integration of approaches &amp; initiatives</a:t>
            </a:r>
            <a:br>
              <a:rPr lang="en-US" altLang="vi-VN" b="1" dirty="0">
                <a:latin typeface="Calibri" panose="020F0502020204030204" pitchFamily="34" charset="0"/>
                <a:cs typeface="Calibri" panose="020F0502020204030204" pitchFamily="34" charset="0"/>
              </a:rPr>
            </a:br>
            <a:r>
              <a:rPr lang="en-IN" sz="2400" b="1" dirty="0">
                <a:solidFill>
                  <a:srgbClr val="007FA3"/>
                </a:solidFill>
                <a:latin typeface="+mj-lt"/>
              </a:rPr>
              <a:t>1.2</a:t>
            </a:r>
            <a:r>
              <a:rPr lang="en-IN" sz="2400" dirty="0">
                <a:latin typeface="+mj-lt"/>
              </a:rPr>
              <a:t> Describe the RUP methodologies</a:t>
            </a:r>
            <a:endParaRPr lang="en-US" altLang="vi-VN" sz="2400" b="1" dirty="0">
              <a:latin typeface="Calibri" panose="020F0502020204030204" pitchFamily="34" charset="0"/>
              <a:cs typeface="Calibri" panose="020F0502020204030204" pitchFamily="34" charset="0"/>
            </a:endParaRPr>
          </a:p>
        </p:txBody>
      </p:sp>
      <p:sp>
        <p:nvSpPr>
          <p:cNvPr id="11267" name="Rectangle 3">
            <a:extLst>
              <a:ext uri="{FF2B5EF4-FFF2-40B4-BE49-F238E27FC236}">
                <a16:creationId xmlns:a16="http://schemas.microsoft.com/office/drawing/2014/main" id="{AE1220C8-D137-4CF0-8463-293E0831632D}"/>
              </a:ext>
            </a:extLst>
          </p:cNvPr>
          <p:cNvSpPr>
            <a:spLocks noGrp="1" noChangeArrowheads="1"/>
          </p:cNvSpPr>
          <p:nvPr>
            <p:ph idx="1"/>
          </p:nvPr>
        </p:nvSpPr>
        <p:spPr>
          <a:xfrm>
            <a:off x="338138" y="1568083"/>
            <a:ext cx="7772400" cy="5289917"/>
          </a:xfrm>
        </p:spPr>
        <p:txBody>
          <a:bodyPr rtlCol="0">
            <a:normAutofit/>
          </a:bodyPr>
          <a:lstStyle/>
          <a:p>
            <a:pPr marL="274320" indent="-274320" eaLnBrk="1" fontAlgn="auto" hangingPunct="1">
              <a:spcAft>
                <a:spcPts val="0"/>
              </a:spcAft>
              <a:buFont typeface="Wingdings 3"/>
              <a:buChar char=""/>
              <a:defRPr/>
            </a:pPr>
            <a:r>
              <a:rPr lang="en-US" sz="2400" b="1" dirty="0">
                <a:solidFill>
                  <a:srgbClr val="33CC33"/>
                </a:solidFill>
              </a:rPr>
              <a:t>Team-Unifying Approach</a:t>
            </a:r>
          </a:p>
          <a:p>
            <a:pPr marL="274320" indent="-274320" eaLnBrk="1" fontAlgn="auto" hangingPunct="1">
              <a:spcAft>
                <a:spcPts val="0"/>
              </a:spcAft>
              <a:buFont typeface="Wingdings" pitchFamily="2" charset="2"/>
              <a:buNone/>
              <a:defRPr/>
            </a:pPr>
            <a:r>
              <a:rPr lang="en-US" sz="2000" dirty="0">
                <a:solidFill>
                  <a:schemeClr val="accent1">
                    <a:lumMod val="75000"/>
                  </a:schemeClr>
                </a:solidFill>
              </a:rPr>
              <a:t>    The RUP unifies a software team by providing a common view of the development process and a shared vision of a common goal</a:t>
            </a:r>
            <a:endParaRPr lang="en-US" sz="2000" dirty="0"/>
          </a:p>
          <a:p>
            <a:pPr marL="274320" indent="-274320" eaLnBrk="1" fontAlgn="auto" hangingPunct="1">
              <a:spcAft>
                <a:spcPts val="0"/>
              </a:spcAft>
              <a:buFont typeface="Wingdings 3"/>
              <a:buChar char=""/>
              <a:defRPr/>
            </a:pPr>
            <a:r>
              <a:rPr lang="en-US" sz="2400" b="1" dirty="0">
                <a:solidFill>
                  <a:srgbClr val="33CC33"/>
                </a:solidFill>
              </a:rPr>
              <a:t>Increased Team Productivity</a:t>
            </a:r>
          </a:p>
          <a:p>
            <a:pPr marL="548640" lvl="1" indent="-274320" eaLnBrk="1" fontAlgn="auto" hangingPunct="1">
              <a:lnSpc>
                <a:spcPct val="77000"/>
              </a:lnSpc>
              <a:spcAft>
                <a:spcPts val="0"/>
              </a:spcAft>
              <a:buFont typeface="Wingdings 3"/>
              <a:buChar char=""/>
              <a:defRPr/>
            </a:pPr>
            <a:r>
              <a:rPr lang="en-US" sz="2000" dirty="0"/>
              <a:t>knowledge base of all processes</a:t>
            </a:r>
          </a:p>
          <a:p>
            <a:pPr marL="548640" lvl="1" indent="-274320" eaLnBrk="1" fontAlgn="auto" hangingPunct="1">
              <a:lnSpc>
                <a:spcPct val="77000"/>
              </a:lnSpc>
              <a:spcAft>
                <a:spcPts val="0"/>
              </a:spcAft>
              <a:buFont typeface="Wingdings 3"/>
              <a:buChar char=""/>
              <a:defRPr/>
            </a:pPr>
            <a:r>
              <a:rPr lang="en-US" sz="2000" dirty="0"/>
              <a:t>view of how to develop software</a:t>
            </a:r>
          </a:p>
          <a:p>
            <a:pPr marL="548640" lvl="1" indent="-274320" eaLnBrk="1" fontAlgn="auto" hangingPunct="1">
              <a:lnSpc>
                <a:spcPct val="77000"/>
              </a:lnSpc>
              <a:spcAft>
                <a:spcPts val="0"/>
              </a:spcAft>
              <a:buFont typeface="Wingdings 3"/>
              <a:buChar char=""/>
              <a:defRPr/>
            </a:pPr>
            <a:r>
              <a:rPr lang="en-US" sz="2000" dirty="0"/>
              <a:t>modeling language</a:t>
            </a:r>
          </a:p>
          <a:p>
            <a:pPr marL="548640" lvl="1" indent="-274320" eaLnBrk="1" fontAlgn="auto" hangingPunct="1">
              <a:lnSpc>
                <a:spcPct val="77000"/>
              </a:lnSpc>
              <a:spcAft>
                <a:spcPts val="0"/>
              </a:spcAft>
              <a:buFont typeface="Wingdings 3"/>
              <a:buChar char=""/>
              <a:defRPr/>
            </a:pPr>
            <a:r>
              <a:rPr lang="en-US" sz="2000" dirty="0"/>
              <a:t>Rational provides many tools</a:t>
            </a:r>
          </a:p>
          <a:p>
            <a:pPr marL="274320" indent="-274320" eaLnBrk="1" fontAlgn="auto" hangingPunct="1">
              <a:spcAft>
                <a:spcPts val="0"/>
              </a:spcAft>
              <a:buFont typeface="Wingdings 3"/>
              <a:buChar char=""/>
              <a:defRPr/>
            </a:pPr>
            <a:endParaRPr lang="en-US" sz="2000" dirty="0"/>
          </a:p>
          <a:p>
            <a:pPr marL="274320" indent="-274320" eaLnBrk="1" fontAlgn="auto" hangingPunct="1">
              <a:spcAft>
                <a:spcPts val="0"/>
              </a:spcAft>
              <a:buFont typeface="Wingdings 3"/>
              <a:buChar char=""/>
              <a:defRPr/>
            </a:pPr>
            <a:endParaRPr lang="en-US" sz="2000" dirty="0"/>
          </a:p>
          <a:p>
            <a:pPr marL="274320" indent="-274320" eaLnBrk="1" fontAlgn="auto" hangingPunct="1">
              <a:spcAft>
                <a:spcPts val="0"/>
              </a:spcAft>
              <a:buFont typeface="Wingdings" pitchFamily="2" charset="2"/>
              <a:buNone/>
              <a:defRPr/>
            </a:pPr>
            <a:endParaRPr lang="en-US" sz="2800" dirty="0"/>
          </a:p>
          <a:p>
            <a:pPr marL="274320" indent="-274320" eaLnBrk="1" fontAlgn="auto" hangingPunct="1">
              <a:spcAft>
                <a:spcPts val="0"/>
              </a:spcAft>
              <a:buFont typeface="Wingdings" pitchFamily="2" charset="2"/>
              <a:buNone/>
              <a:defRPr/>
            </a:pPr>
            <a:endParaRPr lang="en-US" sz="2800" dirty="0"/>
          </a:p>
        </p:txBody>
      </p:sp>
      <p:sp>
        <p:nvSpPr>
          <p:cNvPr id="11269" name="Rectangle 5">
            <a:extLst>
              <a:ext uri="{FF2B5EF4-FFF2-40B4-BE49-F238E27FC236}">
                <a16:creationId xmlns:a16="http://schemas.microsoft.com/office/drawing/2014/main" id="{D8E13EBB-62EE-461B-81B6-4F8C37CB6905}"/>
              </a:ext>
            </a:extLst>
          </p:cNvPr>
          <p:cNvSpPr>
            <a:spLocks noChangeArrowheads="1"/>
          </p:cNvSpPr>
          <p:nvPr/>
        </p:nvSpPr>
        <p:spPr bwMode="auto">
          <a:xfrm>
            <a:off x="361950" y="3519488"/>
            <a:ext cx="8489950" cy="2373312"/>
          </a:xfrm>
          <a:prstGeom prst="rect">
            <a:avLst/>
          </a:prstGeom>
          <a:noFill/>
          <a:ln w="9525">
            <a:noFill/>
            <a:miter lim="800000"/>
            <a:headEnd/>
            <a:tailEnd/>
          </a:ln>
          <a:effectLst/>
        </p:spPr>
        <p:txBody>
          <a:bodyPr/>
          <a:lstStyle/>
          <a:p>
            <a:pPr marL="457200" indent="-457200" eaLnBrk="1" fontAlgn="auto" hangingPunct="1">
              <a:lnSpc>
                <a:spcPct val="77000"/>
              </a:lnSpc>
              <a:spcBef>
                <a:spcPct val="20000"/>
              </a:spcBef>
              <a:spcAft>
                <a:spcPts val="0"/>
              </a:spcAft>
              <a:buClr>
                <a:schemeClr val="hlink"/>
              </a:buClr>
              <a:buSzPct val="65000"/>
              <a:buFont typeface="Wingdings" pitchFamily="2" charset="2"/>
              <a:buNone/>
              <a:defRPr/>
            </a:pPr>
            <a:endParaRPr lang="en-US" sz="2800">
              <a:effectLst>
                <a:outerShdw blurRad="38100" dist="38100" dir="2700000" algn="tl">
                  <a:srgbClr val="000000"/>
                </a:outerShdw>
              </a:effectLst>
              <a:latin typeface="+mn-lt"/>
              <a:cs typeface="Arial" charset="0"/>
            </a:endParaRPr>
          </a:p>
        </p:txBody>
      </p:sp>
      <p:grpSp>
        <p:nvGrpSpPr>
          <p:cNvPr id="25605" name="Group 81">
            <a:extLst>
              <a:ext uri="{FF2B5EF4-FFF2-40B4-BE49-F238E27FC236}">
                <a16:creationId xmlns:a16="http://schemas.microsoft.com/office/drawing/2014/main" id="{BB819BC5-E877-4C5D-93E1-C24DF9E25979}"/>
              </a:ext>
            </a:extLst>
          </p:cNvPr>
          <p:cNvGrpSpPr>
            <a:grpSpLocks/>
          </p:cNvGrpSpPr>
          <p:nvPr/>
        </p:nvGrpSpPr>
        <p:grpSpPr bwMode="auto">
          <a:xfrm>
            <a:off x="4659214" y="4005064"/>
            <a:ext cx="4164086" cy="2693293"/>
            <a:chOff x="920" y="1465"/>
            <a:chExt cx="4285" cy="2677"/>
          </a:xfrm>
        </p:grpSpPr>
        <p:grpSp>
          <p:nvGrpSpPr>
            <p:cNvPr id="25606" name="Group 82">
              <a:extLst>
                <a:ext uri="{FF2B5EF4-FFF2-40B4-BE49-F238E27FC236}">
                  <a16:creationId xmlns:a16="http://schemas.microsoft.com/office/drawing/2014/main" id="{BD3DF62E-6068-423B-BD98-2F6C525F96D3}"/>
                </a:ext>
              </a:extLst>
            </p:cNvPr>
            <p:cNvGrpSpPr>
              <a:grpSpLocks/>
            </p:cNvGrpSpPr>
            <p:nvPr/>
          </p:nvGrpSpPr>
          <p:grpSpPr bwMode="auto">
            <a:xfrm>
              <a:off x="2321" y="3393"/>
              <a:ext cx="622" cy="749"/>
              <a:chOff x="2527" y="2557"/>
              <a:chExt cx="859" cy="959"/>
            </a:xfrm>
          </p:grpSpPr>
          <p:grpSp>
            <p:nvGrpSpPr>
              <p:cNvPr id="25671" name="Group 83">
                <a:extLst>
                  <a:ext uri="{FF2B5EF4-FFF2-40B4-BE49-F238E27FC236}">
                    <a16:creationId xmlns:a16="http://schemas.microsoft.com/office/drawing/2014/main" id="{8326B38C-AED4-466A-9257-822C58230884}"/>
                  </a:ext>
                </a:extLst>
              </p:cNvPr>
              <p:cNvGrpSpPr>
                <a:grpSpLocks noChangeAspect="1"/>
              </p:cNvGrpSpPr>
              <p:nvPr/>
            </p:nvGrpSpPr>
            <p:grpSpPr bwMode="auto">
              <a:xfrm>
                <a:off x="2794" y="2557"/>
                <a:ext cx="236" cy="486"/>
                <a:chOff x="-736" y="1508"/>
                <a:chExt cx="186" cy="418"/>
              </a:xfrm>
            </p:grpSpPr>
            <p:sp>
              <p:nvSpPr>
                <p:cNvPr id="25673" name="Oval 84">
                  <a:extLst>
                    <a:ext uri="{FF2B5EF4-FFF2-40B4-BE49-F238E27FC236}">
                      <a16:creationId xmlns:a16="http://schemas.microsoft.com/office/drawing/2014/main" id="{30FD0772-EF24-4083-AACC-442646922D48}"/>
                    </a:ext>
                  </a:extLst>
                </p:cNvPr>
                <p:cNvSpPr>
                  <a:spLocks noChangeAspect="1" noChangeArrowheads="1"/>
                </p:cNvSpPr>
                <p:nvPr/>
              </p:nvSpPr>
              <p:spPr bwMode="auto">
                <a:xfrm>
                  <a:off x="-691" y="1508"/>
                  <a:ext cx="87" cy="85"/>
                </a:xfrm>
                <a:prstGeom prst="ellipse">
                  <a:avLst/>
                </a:prstGeom>
                <a:solidFill>
                  <a:schemeClr val="hlink"/>
                </a:solidFill>
                <a:ln w="12700">
                  <a:solidFill>
                    <a:schemeClr val="bg2"/>
                  </a:solidFill>
                  <a:round/>
                  <a:headEnd/>
                  <a:tailEnd/>
                </a:ln>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5674" name="Freeform 85">
                  <a:extLst>
                    <a:ext uri="{FF2B5EF4-FFF2-40B4-BE49-F238E27FC236}">
                      <a16:creationId xmlns:a16="http://schemas.microsoft.com/office/drawing/2014/main" id="{A19F4B9B-9031-44FF-9391-02AC78BC9577}"/>
                    </a:ext>
                  </a:extLst>
                </p:cNvPr>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2"/>
                    <a:gd name="T106" fmla="*/ 0 h 324"/>
                    <a:gd name="T107" fmla="*/ 182 w 182"/>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chemeClr val="hlink"/>
                </a:solidFill>
                <a:ln w="12700" cap="rnd">
                  <a:solidFill>
                    <a:schemeClr val="bg2"/>
                  </a:solidFill>
                  <a:round/>
                  <a:headEnd/>
                  <a:tailEnd/>
                </a:ln>
              </p:spPr>
              <p:txBody>
                <a:bodyPr/>
                <a:lstStyle/>
                <a:p>
                  <a:endParaRPr lang="en-US"/>
                </a:p>
              </p:txBody>
            </p:sp>
            <p:sp>
              <p:nvSpPr>
                <p:cNvPr id="25675" name="Arc 86">
                  <a:extLst>
                    <a:ext uri="{FF2B5EF4-FFF2-40B4-BE49-F238E27FC236}">
                      <a16:creationId xmlns:a16="http://schemas.microsoft.com/office/drawing/2014/main" id="{DD9BD33C-E374-4145-B9A4-4ED1E9DE8D92}"/>
                    </a:ext>
                  </a:extLst>
                </p:cNvPr>
                <p:cNvSpPr>
                  <a:spLocks noChangeAspect="1"/>
                </p:cNvSpPr>
                <p:nvPr/>
              </p:nvSpPr>
              <p:spPr bwMode="auto">
                <a:xfrm>
                  <a:off x="-595" y="1604"/>
                  <a:ext cx="16" cy="14"/>
                </a:xfrm>
                <a:custGeom>
                  <a:avLst/>
                  <a:gdLst>
                    <a:gd name="T0" fmla="*/ 0 w 23037"/>
                    <a:gd name="T1" fmla="*/ 0 h 21600"/>
                    <a:gd name="T2" fmla="*/ 0 w 23037"/>
                    <a:gd name="T3" fmla="*/ 0 h 21600"/>
                    <a:gd name="T4" fmla="*/ 0 w 23037"/>
                    <a:gd name="T5" fmla="*/ 0 h 21600"/>
                    <a:gd name="T6" fmla="*/ 0 60000 65536"/>
                    <a:gd name="T7" fmla="*/ 0 60000 65536"/>
                    <a:gd name="T8" fmla="*/ 0 60000 65536"/>
                    <a:gd name="T9" fmla="*/ 0 w 23037"/>
                    <a:gd name="T10" fmla="*/ 0 h 21600"/>
                    <a:gd name="T11" fmla="*/ 23037 w 23037"/>
                    <a:gd name="T12" fmla="*/ 21600 h 21600"/>
                  </a:gdLst>
                  <a:ahLst/>
                  <a:cxnLst>
                    <a:cxn ang="T6">
                      <a:pos x="T0" y="T1"/>
                    </a:cxn>
                    <a:cxn ang="T7">
                      <a:pos x="T2" y="T3"/>
                    </a:cxn>
                    <a:cxn ang="T8">
                      <a:pos x="T4" y="T5"/>
                    </a:cxn>
                  </a:cxnLst>
                  <a:rect l="T9" t="T10" r="T11" b="T12"/>
                  <a:pathLst>
                    <a:path w="23037" h="21600" fill="none" extrusionOk="0">
                      <a:moveTo>
                        <a:pt x="-1" y="47"/>
                      </a:moveTo>
                      <a:cubicBezTo>
                        <a:pt x="478" y="15"/>
                        <a:pt x="957" y="-1"/>
                        <a:pt x="1437" y="0"/>
                      </a:cubicBezTo>
                      <a:cubicBezTo>
                        <a:pt x="13366" y="0"/>
                        <a:pt x="23037" y="9670"/>
                        <a:pt x="23037" y="21600"/>
                      </a:cubicBezTo>
                    </a:path>
                    <a:path w="23037" h="21600" stroke="0" extrusionOk="0">
                      <a:moveTo>
                        <a:pt x="-1" y="47"/>
                      </a:moveTo>
                      <a:cubicBezTo>
                        <a:pt x="478" y="15"/>
                        <a:pt x="957" y="-1"/>
                        <a:pt x="1437" y="0"/>
                      </a:cubicBezTo>
                      <a:cubicBezTo>
                        <a:pt x="13366" y="0"/>
                        <a:pt x="23037" y="9670"/>
                        <a:pt x="23037" y="21600"/>
                      </a:cubicBezTo>
                      <a:lnTo>
                        <a:pt x="1437" y="21600"/>
                      </a:lnTo>
                      <a:lnTo>
                        <a:pt x="-1" y="47"/>
                      </a:lnTo>
                      <a:close/>
                    </a:path>
                  </a:pathLst>
                </a:custGeom>
                <a:solidFill>
                  <a:schemeClr val="hlink"/>
                </a:solidFill>
                <a:ln w="12700" cap="rnd">
                  <a:solidFill>
                    <a:schemeClr val="bg2"/>
                  </a:solidFill>
                  <a:round/>
                  <a:headEnd/>
                  <a:tailEnd/>
                </a:ln>
              </p:spPr>
              <p:txBody>
                <a:bodyPr wrap="none" anchor="ctr"/>
                <a:lstStyle/>
                <a:p>
                  <a:endParaRPr lang="en-US"/>
                </a:p>
              </p:txBody>
            </p:sp>
            <p:sp>
              <p:nvSpPr>
                <p:cNvPr id="25676" name="Arc 87">
                  <a:extLst>
                    <a:ext uri="{FF2B5EF4-FFF2-40B4-BE49-F238E27FC236}">
                      <a16:creationId xmlns:a16="http://schemas.microsoft.com/office/drawing/2014/main" id="{C4226955-D187-479D-9D11-F809066CC989}"/>
                    </a:ext>
                  </a:extLst>
                </p:cNvPr>
                <p:cNvSpPr>
                  <a:spLocks noChangeAspect="1"/>
                </p:cNvSpPr>
                <p:nvPr/>
              </p:nvSpPr>
              <p:spPr bwMode="auto">
                <a:xfrm>
                  <a:off x="-714" y="1603"/>
                  <a:ext cx="33" cy="23"/>
                </a:xfrm>
                <a:custGeom>
                  <a:avLst/>
                  <a:gdLst>
                    <a:gd name="T0" fmla="*/ 0 w 26179"/>
                    <a:gd name="T1" fmla="*/ 0 h 24728"/>
                    <a:gd name="T2" fmla="*/ 0 w 26179"/>
                    <a:gd name="T3" fmla="*/ 0 h 24728"/>
                    <a:gd name="T4" fmla="*/ 0 w 26179"/>
                    <a:gd name="T5" fmla="*/ 0 h 24728"/>
                    <a:gd name="T6" fmla="*/ 0 60000 65536"/>
                    <a:gd name="T7" fmla="*/ 0 60000 65536"/>
                    <a:gd name="T8" fmla="*/ 0 60000 65536"/>
                    <a:gd name="T9" fmla="*/ 0 w 26179"/>
                    <a:gd name="T10" fmla="*/ 0 h 24728"/>
                    <a:gd name="T11" fmla="*/ 26179 w 26179"/>
                    <a:gd name="T12" fmla="*/ 24728 h 24728"/>
                  </a:gdLst>
                  <a:ahLst/>
                  <a:cxnLst>
                    <a:cxn ang="T6">
                      <a:pos x="T0" y="T1"/>
                    </a:cxn>
                    <a:cxn ang="T7">
                      <a:pos x="T2" y="T3"/>
                    </a:cxn>
                    <a:cxn ang="T8">
                      <a:pos x="T4" y="T5"/>
                    </a:cxn>
                  </a:cxnLst>
                  <a:rect l="T9" t="T10" r="T11" b="T12"/>
                  <a:pathLst>
                    <a:path w="26179" h="24728" fill="none" extrusionOk="0">
                      <a:moveTo>
                        <a:pt x="227" y="24728"/>
                      </a:moveTo>
                      <a:cubicBezTo>
                        <a:pt x="76" y="23692"/>
                        <a:pt x="0" y="22646"/>
                        <a:pt x="0" y="21600"/>
                      </a:cubicBezTo>
                      <a:cubicBezTo>
                        <a:pt x="0" y="9670"/>
                        <a:pt x="9670" y="0"/>
                        <a:pt x="21600" y="0"/>
                      </a:cubicBezTo>
                      <a:cubicBezTo>
                        <a:pt x="23139" y="-1"/>
                        <a:pt x="24674" y="164"/>
                        <a:pt x="26179" y="490"/>
                      </a:cubicBezTo>
                    </a:path>
                    <a:path w="26179" h="24728" stroke="0" extrusionOk="0">
                      <a:moveTo>
                        <a:pt x="227" y="24728"/>
                      </a:moveTo>
                      <a:cubicBezTo>
                        <a:pt x="76" y="23692"/>
                        <a:pt x="0" y="22646"/>
                        <a:pt x="0" y="21600"/>
                      </a:cubicBezTo>
                      <a:cubicBezTo>
                        <a:pt x="0" y="9670"/>
                        <a:pt x="9670" y="0"/>
                        <a:pt x="21600" y="0"/>
                      </a:cubicBezTo>
                      <a:cubicBezTo>
                        <a:pt x="23139" y="-1"/>
                        <a:pt x="24674" y="164"/>
                        <a:pt x="26179" y="490"/>
                      </a:cubicBezTo>
                      <a:lnTo>
                        <a:pt x="21600" y="21600"/>
                      </a:lnTo>
                      <a:lnTo>
                        <a:pt x="227" y="24728"/>
                      </a:lnTo>
                      <a:close/>
                    </a:path>
                  </a:pathLst>
                </a:custGeom>
                <a:solidFill>
                  <a:schemeClr val="hlink"/>
                </a:solidFill>
                <a:ln w="12700" cap="rnd">
                  <a:solidFill>
                    <a:schemeClr val="bg2"/>
                  </a:solidFill>
                  <a:round/>
                  <a:headEnd/>
                  <a:tailEnd/>
                </a:ln>
              </p:spPr>
              <p:txBody>
                <a:bodyPr wrap="none" anchor="ctr"/>
                <a:lstStyle/>
                <a:p>
                  <a:endParaRPr lang="en-US"/>
                </a:p>
              </p:txBody>
            </p:sp>
            <p:sp>
              <p:nvSpPr>
                <p:cNvPr id="25677" name="Arc 88">
                  <a:extLst>
                    <a:ext uri="{FF2B5EF4-FFF2-40B4-BE49-F238E27FC236}">
                      <a16:creationId xmlns:a16="http://schemas.microsoft.com/office/drawing/2014/main" id="{8CF5D595-FDD6-49BB-8E86-4521E8F2CA85}"/>
                    </a:ext>
                  </a:extLst>
                </p:cNvPr>
                <p:cNvSpPr>
                  <a:spLocks noChangeAspect="1"/>
                </p:cNvSpPr>
                <p:nvPr/>
              </p:nvSpPr>
              <p:spPr bwMode="auto">
                <a:xfrm>
                  <a:off x="-736" y="1689"/>
                  <a:ext cx="55" cy="43"/>
                </a:xfrm>
                <a:custGeom>
                  <a:avLst/>
                  <a:gdLst>
                    <a:gd name="T0" fmla="*/ 0 w 37787"/>
                    <a:gd name="T1" fmla="*/ 0 h 30304"/>
                    <a:gd name="T2" fmla="*/ 0 w 37787"/>
                    <a:gd name="T3" fmla="*/ 0 h 30304"/>
                    <a:gd name="T4" fmla="*/ 0 w 37787"/>
                    <a:gd name="T5" fmla="*/ 0 h 30304"/>
                    <a:gd name="T6" fmla="*/ 0 60000 65536"/>
                    <a:gd name="T7" fmla="*/ 0 60000 65536"/>
                    <a:gd name="T8" fmla="*/ 0 60000 65536"/>
                    <a:gd name="T9" fmla="*/ 0 w 37787"/>
                    <a:gd name="T10" fmla="*/ 0 h 30304"/>
                    <a:gd name="T11" fmla="*/ 37787 w 37787"/>
                    <a:gd name="T12" fmla="*/ 30304 h 30304"/>
                  </a:gdLst>
                  <a:ahLst/>
                  <a:cxnLst>
                    <a:cxn ang="T6">
                      <a:pos x="T0" y="T1"/>
                    </a:cxn>
                    <a:cxn ang="T7">
                      <a:pos x="T2" y="T3"/>
                    </a:cxn>
                    <a:cxn ang="T8">
                      <a:pos x="T4" y="T5"/>
                    </a:cxn>
                  </a:cxnLst>
                  <a:rect l="T9" t="T10" r="T11" b="T12"/>
                  <a:pathLst>
                    <a:path w="37787" h="30304" fill="none" extrusionOk="0">
                      <a:moveTo>
                        <a:pt x="37786" y="23005"/>
                      </a:moveTo>
                      <a:cubicBezTo>
                        <a:pt x="33686" y="27646"/>
                        <a:pt x="27792" y="30303"/>
                        <a:pt x="21600" y="30304"/>
                      </a:cubicBezTo>
                      <a:cubicBezTo>
                        <a:pt x="9670" y="30304"/>
                        <a:pt x="0" y="20633"/>
                        <a:pt x="0" y="8704"/>
                      </a:cubicBezTo>
                      <a:cubicBezTo>
                        <a:pt x="-1" y="5706"/>
                        <a:pt x="623" y="2742"/>
                        <a:pt x="1831" y="-1"/>
                      </a:cubicBezTo>
                    </a:path>
                    <a:path w="37787" h="30304" stroke="0" extrusionOk="0">
                      <a:moveTo>
                        <a:pt x="37786" y="23005"/>
                      </a:moveTo>
                      <a:cubicBezTo>
                        <a:pt x="33686" y="27646"/>
                        <a:pt x="27792" y="30303"/>
                        <a:pt x="21600" y="30304"/>
                      </a:cubicBezTo>
                      <a:cubicBezTo>
                        <a:pt x="9670" y="30304"/>
                        <a:pt x="0" y="20633"/>
                        <a:pt x="0" y="8704"/>
                      </a:cubicBezTo>
                      <a:cubicBezTo>
                        <a:pt x="-1" y="5706"/>
                        <a:pt x="623" y="2742"/>
                        <a:pt x="1831" y="-1"/>
                      </a:cubicBezTo>
                      <a:lnTo>
                        <a:pt x="21600" y="8704"/>
                      </a:lnTo>
                      <a:lnTo>
                        <a:pt x="37786" y="23005"/>
                      </a:lnTo>
                      <a:close/>
                    </a:path>
                  </a:pathLst>
                </a:custGeom>
                <a:solidFill>
                  <a:schemeClr val="hlink"/>
                </a:solidFill>
                <a:ln w="12700" cap="rnd">
                  <a:solidFill>
                    <a:schemeClr val="bg2"/>
                  </a:solidFill>
                  <a:round/>
                  <a:headEnd/>
                  <a:tailEnd/>
                </a:ln>
              </p:spPr>
              <p:txBody>
                <a:bodyPr wrap="none" anchor="ctr"/>
                <a:lstStyle/>
                <a:p>
                  <a:endParaRPr lang="en-US"/>
                </a:p>
              </p:txBody>
            </p:sp>
            <p:sp>
              <p:nvSpPr>
                <p:cNvPr id="25678" name="Arc 89">
                  <a:extLst>
                    <a:ext uri="{FF2B5EF4-FFF2-40B4-BE49-F238E27FC236}">
                      <a16:creationId xmlns:a16="http://schemas.microsoft.com/office/drawing/2014/main" id="{463FF13E-8291-4754-936C-83EDC11FD178}"/>
                    </a:ext>
                  </a:extLst>
                </p:cNvPr>
                <p:cNvSpPr>
                  <a:spLocks noChangeAspect="1"/>
                </p:cNvSpPr>
                <p:nvPr/>
              </p:nvSpPr>
              <p:spPr bwMode="auto">
                <a:xfrm>
                  <a:off x="-595" y="1672"/>
                  <a:ext cx="45" cy="60"/>
                </a:xfrm>
                <a:custGeom>
                  <a:avLst/>
                  <a:gdLst>
                    <a:gd name="T0" fmla="*/ 0 w 32221"/>
                    <a:gd name="T1" fmla="*/ 0 h 41511"/>
                    <a:gd name="T2" fmla="*/ 0 w 32221"/>
                    <a:gd name="T3" fmla="*/ 0 h 41511"/>
                    <a:gd name="T4" fmla="*/ 0 w 32221"/>
                    <a:gd name="T5" fmla="*/ 0 h 41511"/>
                    <a:gd name="T6" fmla="*/ 0 60000 65536"/>
                    <a:gd name="T7" fmla="*/ 0 60000 65536"/>
                    <a:gd name="T8" fmla="*/ 0 60000 65536"/>
                    <a:gd name="T9" fmla="*/ 0 w 32221"/>
                    <a:gd name="T10" fmla="*/ 0 h 41511"/>
                    <a:gd name="T11" fmla="*/ 32221 w 32221"/>
                    <a:gd name="T12" fmla="*/ 41511 h 41511"/>
                  </a:gdLst>
                  <a:ahLst/>
                  <a:cxnLst>
                    <a:cxn ang="T6">
                      <a:pos x="T0" y="T1"/>
                    </a:cxn>
                    <a:cxn ang="T7">
                      <a:pos x="T2" y="T3"/>
                    </a:cxn>
                    <a:cxn ang="T8">
                      <a:pos x="T4" y="T5"/>
                    </a:cxn>
                  </a:cxnLst>
                  <a:rect l="T9" t="T10" r="T11" b="T12"/>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lnTo>
                        <a:pt x="18994" y="0"/>
                      </a:lnTo>
                      <a:close/>
                    </a:path>
                  </a:pathLst>
                </a:custGeom>
                <a:solidFill>
                  <a:schemeClr val="hlink"/>
                </a:solidFill>
                <a:ln w="12700" cap="rnd">
                  <a:solidFill>
                    <a:schemeClr val="bg2"/>
                  </a:solidFill>
                  <a:round/>
                  <a:headEnd/>
                  <a:tailEnd/>
                </a:ln>
              </p:spPr>
              <p:txBody>
                <a:bodyPr wrap="none" anchor="ctr"/>
                <a:lstStyle/>
                <a:p>
                  <a:endParaRPr lang="en-US"/>
                </a:p>
              </p:txBody>
            </p:sp>
          </p:grpSp>
          <p:sp>
            <p:nvSpPr>
              <p:cNvPr id="25672" name="Text Box 90">
                <a:extLst>
                  <a:ext uri="{FF2B5EF4-FFF2-40B4-BE49-F238E27FC236}">
                    <a16:creationId xmlns:a16="http://schemas.microsoft.com/office/drawing/2014/main" id="{92D00B41-823E-4D23-A91C-E96643806655}"/>
                  </a:ext>
                </a:extLst>
              </p:cNvPr>
              <p:cNvSpPr txBox="1">
                <a:spLocks noChangeArrowheads="1"/>
              </p:cNvSpPr>
              <p:nvPr/>
            </p:nvSpPr>
            <p:spPr bwMode="auto">
              <a:xfrm>
                <a:off x="2527" y="3115"/>
                <a:ext cx="859"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nchor="ctr">
                <a:spAutoFit/>
              </a:bodyPr>
              <a:lstStyle>
                <a:lvl1pPr marL="407988" indent="-407988" defTabSz="958850">
                  <a:defRPr>
                    <a:solidFill>
                      <a:schemeClr val="tx1"/>
                    </a:solidFill>
                    <a:latin typeface="Gill Sans MT" panose="020B0502020104020203" pitchFamily="34" charset="0"/>
                  </a:defRPr>
                </a:lvl1pPr>
                <a:lvl2pPr marL="742950" indent="-285750" defTabSz="958850">
                  <a:defRPr>
                    <a:solidFill>
                      <a:schemeClr val="tx1"/>
                    </a:solidFill>
                    <a:latin typeface="Gill Sans MT" panose="020B0502020104020203" pitchFamily="34" charset="0"/>
                  </a:defRPr>
                </a:lvl2pPr>
                <a:lvl3pPr marL="1143000" indent="-228600" defTabSz="958850">
                  <a:defRPr>
                    <a:solidFill>
                      <a:schemeClr val="tx1"/>
                    </a:solidFill>
                    <a:latin typeface="Gill Sans MT" panose="020B0502020104020203" pitchFamily="34" charset="0"/>
                  </a:defRPr>
                </a:lvl3pPr>
                <a:lvl4pPr marL="1600200" indent="-228600" defTabSz="958850">
                  <a:defRPr>
                    <a:solidFill>
                      <a:schemeClr val="tx1"/>
                    </a:solidFill>
                    <a:latin typeface="Gill Sans MT" panose="020B0502020104020203" pitchFamily="34" charset="0"/>
                  </a:defRPr>
                </a:lvl4pPr>
                <a:lvl5pPr marL="2057400" indent="-228600" defTabSz="958850">
                  <a:defRPr>
                    <a:solidFill>
                      <a:schemeClr val="tx1"/>
                    </a:solidFill>
                    <a:latin typeface="Gill Sans MT" panose="020B0502020104020203" pitchFamily="34" charset="0"/>
                  </a:defRPr>
                </a:lvl5pPr>
                <a:lvl6pPr marL="2514600" indent="-228600" defTabSz="95885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95885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95885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95885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lnSpc>
                    <a:spcPct val="58000"/>
                  </a:lnSpc>
                  <a:spcBef>
                    <a:spcPct val="50000"/>
                  </a:spcBef>
                  <a:buClr>
                    <a:schemeClr val="tx1"/>
                  </a:buClr>
                  <a:buFont typeface="Monotype Sorts" pitchFamily="2" charset="2"/>
                  <a:buNone/>
                </a:pPr>
                <a:r>
                  <a:rPr lang="en-US" altLang="vi-VN" sz="1600" b="1">
                    <a:latin typeface="Arial Narrow" panose="020B0606020202030204" pitchFamily="34" charset="0"/>
                    <a:cs typeface="Arial" panose="020B0604020202020204" pitchFamily="34" charset="0"/>
                  </a:rPr>
                  <a:t>Designer /</a:t>
                </a:r>
              </a:p>
              <a:p>
                <a:pPr eaLnBrk="1" hangingPunct="1">
                  <a:lnSpc>
                    <a:spcPct val="58000"/>
                  </a:lnSpc>
                  <a:spcBef>
                    <a:spcPct val="50000"/>
                  </a:spcBef>
                  <a:buClr>
                    <a:schemeClr val="tx1"/>
                  </a:buClr>
                  <a:buFont typeface="Monotype Sorts" pitchFamily="2" charset="2"/>
                  <a:buNone/>
                </a:pPr>
                <a:r>
                  <a:rPr lang="en-US" altLang="vi-VN" sz="1600" b="1">
                    <a:latin typeface="Arial Narrow" panose="020B0606020202030204" pitchFamily="34" charset="0"/>
                    <a:cs typeface="Arial" panose="020B0604020202020204" pitchFamily="34" charset="0"/>
                  </a:rPr>
                  <a:t>Developer</a:t>
                </a:r>
              </a:p>
            </p:txBody>
          </p:sp>
        </p:grpSp>
        <p:grpSp>
          <p:nvGrpSpPr>
            <p:cNvPr id="25607" name="Group 91">
              <a:extLst>
                <a:ext uri="{FF2B5EF4-FFF2-40B4-BE49-F238E27FC236}">
                  <a16:creationId xmlns:a16="http://schemas.microsoft.com/office/drawing/2014/main" id="{15D09719-D8F0-4C89-A41C-C39EED054987}"/>
                </a:ext>
              </a:extLst>
            </p:cNvPr>
            <p:cNvGrpSpPr>
              <a:grpSpLocks/>
            </p:cNvGrpSpPr>
            <p:nvPr/>
          </p:nvGrpSpPr>
          <p:grpSpPr bwMode="auto">
            <a:xfrm>
              <a:off x="1455" y="3466"/>
              <a:ext cx="543" cy="540"/>
              <a:chOff x="1255" y="2557"/>
              <a:chExt cx="724" cy="754"/>
            </a:xfrm>
          </p:grpSpPr>
          <p:grpSp>
            <p:nvGrpSpPr>
              <p:cNvPr id="25663" name="Group 92">
                <a:extLst>
                  <a:ext uri="{FF2B5EF4-FFF2-40B4-BE49-F238E27FC236}">
                    <a16:creationId xmlns:a16="http://schemas.microsoft.com/office/drawing/2014/main" id="{8C1B5CCF-0C55-4C3A-BA03-E31C05FFAEE2}"/>
                  </a:ext>
                </a:extLst>
              </p:cNvPr>
              <p:cNvGrpSpPr>
                <a:grpSpLocks noChangeAspect="1"/>
              </p:cNvGrpSpPr>
              <p:nvPr/>
            </p:nvGrpSpPr>
            <p:grpSpPr bwMode="auto">
              <a:xfrm>
                <a:off x="1456" y="2557"/>
                <a:ext cx="236" cy="486"/>
                <a:chOff x="-736" y="1508"/>
                <a:chExt cx="186" cy="418"/>
              </a:xfrm>
            </p:grpSpPr>
            <p:sp>
              <p:nvSpPr>
                <p:cNvPr id="25665" name="Oval 93">
                  <a:extLst>
                    <a:ext uri="{FF2B5EF4-FFF2-40B4-BE49-F238E27FC236}">
                      <a16:creationId xmlns:a16="http://schemas.microsoft.com/office/drawing/2014/main" id="{A716A28A-7619-434A-8C2C-ADB10EF5F0C6}"/>
                    </a:ext>
                  </a:extLst>
                </p:cNvPr>
                <p:cNvSpPr>
                  <a:spLocks noChangeAspect="1" noChangeArrowheads="1"/>
                </p:cNvSpPr>
                <p:nvPr/>
              </p:nvSpPr>
              <p:spPr bwMode="auto">
                <a:xfrm>
                  <a:off x="-691" y="1508"/>
                  <a:ext cx="87" cy="85"/>
                </a:xfrm>
                <a:prstGeom prst="ellipse">
                  <a:avLst/>
                </a:prstGeom>
                <a:solidFill>
                  <a:schemeClr val="accent2"/>
                </a:solidFill>
                <a:ln w="12700">
                  <a:solidFill>
                    <a:schemeClr val="bg2"/>
                  </a:solidFill>
                  <a:round/>
                  <a:headEnd/>
                  <a:tailEnd/>
                </a:ln>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5666" name="Freeform 94">
                  <a:extLst>
                    <a:ext uri="{FF2B5EF4-FFF2-40B4-BE49-F238E27FC236}">
                      <a16:creationId xmlns:a16="http://schemas.microsoft.com/office/drawing/2014/main" id="{DD28F6AC-8403-4F77-A90C-BB33B5070028}"/>
                    </a:ext>
                  </a:extLst>
                </p:cNvPr>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2"/>
                    <a:gd name="T106" fmla="*/ 0 h 324"/>
                    <a:gd name="T107" fmla="*/ 182 w 182"/>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chemeClr val="accent2"/>
                </a:solidFill>
                <a:ln w="12700" cap="rnd">
                  <a:solidFill>
                    <a:schemeClr val="bg2"/>
                  </a:solidFill>
                  <a:round/>
                  <a:headEnd/>
                  <a:tailEnd/>
                </a:ln>
              </p:spPr>
              <p:txBody>
                <a:bodyPr/>
                <a:lstStyle/>
                <a:p>
                  <a:endParaRPr lang="en-US"/>
                </a:p>
              </p:txBody>
            </p:sp>
            <p:sp>
              <p:nvSpPr>
                <p:cNvPr id="25667" name="Arc 95">
                  <a:extLst>
                    <a:ext uri="{FF2B5EF4-FFF2-40B4-BE49-F238E27FC236}">
                      <a16:creationId xmlns:a16="http://schemas.microsoft.com/office/drawing/2014/main" id="{511C5161-6DB3-4EBD-82EB-E1A3EB43EDFA}"/>
                    </a:ext>
                  </a:extLst>
                </p:cNvPr>
                <p:cNvSpPr>
                  <a:spLocks noChangeAspect="1"/>
                </p:cNvSpPr>
                <p:nvPr/>
              </p:nvSpPr>
              <p:spPr bwMode="auto">
                <a:xfrm>
                  <a:off x="-595" y="1604"/>
                  <a:ext cx="16" cy="14"/>
                </a:xfrm>
                <a:custGeom>
                  <a:avLst/>
                  <a:gdLst>
                    <a:gd name="T0" fmla="*/ 0 w 23037"/>
                    <a:gd name="T1" fmla="*/ 0 h 21600"/>
                    <a:gd name="T2" fmla="*/ 0 w 23037"/>
                    <a:gd name="T3" fmla="*/ 0 h 21600"/>
                    <a:gd name="T4" fmla="*/ 0 w 23037"/>
                    <a:gd name="T5" fmla="*/ 0 h 21600"/>
                    <a:gd name="T6" fmla="*/ 0 60000 65536"/>
                    <a:gd name="T7" fmla="*/ 0 60000 65536"/>
                    <a:gd name="T8" fmla="*/ 0 60000 65536"/>
                    <a:gd name="T9" fmla="*/ 0 w 23037"/>
                    <a:gd name="T10" fmla="*/ 0 h 21600"/>
                    <a:gd name="T11" fmla="*/ 23037 w 23037"/>
                    <a:gd name="T12" fmla="*/ 21600 h 21600"/>
                  </a:gdLst>
                  <a:ahLst/>
                  <a:cxnLst>
                    <a:cxn ang="T6">
                      <a:pos x="T0" y="T1"/>
                    </a:cxn>
                    <a:cxn ang="T7">
                      <a:pos x="T2" y="T3"/>
                    </a:cxn>
                    <a:cxn ang="T8">
                      <a:pos x="T4" y="T5"/>
                    </a:cxn>
                  </a:cxnLst>
                  <a:rect l="T9" t="T10" r="T11" b="T12"/>
                  <a:pathLst>
                    <a:path w="23037" h="21600" fill="none" extrusionOk="0">
                      <a:moveTo>
                        <a:pt x="-1" y="47"/>
                      </a:moveTo>
                      <a:cubicBezTo>
                        <a:pt x="478" y="15"/>
                        <a:pt x="957" y="-1"/>
                        <a:pt x="1437" y="0"/>
                      </a:cubicBezTo>
                      <a:cubicBezTo>
                        <a:pt x="13366" y="0"/>
                        <a:pt x="23037" y="9670"/>
                        <a:pt x="23037" y="21600"/>
                      </a:cubicBezTo>
                    </a:path>
                    <a:path w="23037" h="21600" stroke="0" extrusionOk="0">
                      <a:moveTo>
                        <a:pt x="-1" y="47"/>
                      </a:moveTo>
                      <a:cubicBezTo>
                        <a:pt x="478" y="15"/>
                        <a:pt x="957" y="-1"/>
                        <a:pt x="1437" y="0"/>
                      </a:cubicBezTo>
                      <a:cubicBezTo>
                        <a:pt x="13366" y="0"/>
                        <a:pt x="23037" y="9670"/>
                        <a:pt x="23037" y="21600"/>
                      </a:cubicBezTo>
                      <a:lnTo>
                        <a:pt x="1437" y="21600"/>
                      </a:lnTo>
                      <a:lnTo>
                        <a:pt x="-1" y="47"/>
                      </a:lnTo>
                      <a:close/>
                    </a:path>
                  </a:pathLst>
                </a:custGeom>
                <a:solidFill>
                  <a:schemeClr val="accent2"/>
                </a:solidFill>
                <a:ln w="12700" cap="rnd">
                  <a:solidFill>
                    <a:schemeClr val="bg2"/>
                  </a:solidFill>
                  <a:round/>
                  <a:headEnd/>
                  <a:tailEnd/>
                </a:ln>
              </p:spPr>
              <p:txBody>
                <a:bodyPr wrap="none" anchor="ctr"/>
                <a:lstStyle/>
                <a:p>
                  <a:endParaRPr lang="en-US"/>
                </a:p>
              </p:txBody>
            </p:sp>
            <p:sp>
              <p:nvSpPr>
                <p:cNvPr id="25668" name="Arc 96">
                  <a:extLst>
                    <a:ext uri="{FF2B5EF4-FFF2-40B4-BE49-F238E27FC236}">
                      <a16:creationId xmlns:a16="http://schemas.microsoft.com/office/drawing/2014/main" id="{5A1ED5D2-2B11-44D0-ACBA-DB4CB93B6637}"/>
                    </a:ext>
                  </a:extLst>
                </p:cNvPr>
                <p:cNvSpPr>
                  <a:spLocks noChangeAspect="1"/>
                </p:cNvSpPr>
                <p:nvPr/>
              </p:nvSpPr>
              <p:spPr bwMode="auto">
                <a:xfrm>
                  <a:off x="-714" y="1603"/>
                  <a:ext cx="33" cy="23"/>
                </a:xfrm>
                <a:custGeom>
                  <a:avLst/>
                  <a:gdLst>
                    <a:gd name="T0" fmla="*/ 0 w 26179"/>
                    <a:gd name="T1" fmla="*/ 0 h 24728"/>
                    <a:gd name="T2" fmla="*/ 0 w 26179"/>
                    <a:gd name="T3" fmla="*/ 0 h 24728"/>
                    <a:gd name="T4" fmla="*/ 0 w 26179"/>
                    <a:gd name="T5" fmla="*/ 0 h 24728"/>
                    <a:gd name="T6" fmla="*/ 0 60000 65536"/>
                    <a:gd name="T7" fmla="*/ 0 60000 65536"/>
                    <a:gd name="T8" fmla="*/ 0 60000 65536"/>
                    <a:gd name="T9" fmla="*/ 0 w 26179"/>
                    <a:gd name="T10" fmla="*/ 0 h 24728"/>
                    <a:gd name="T11" fmla="*/ 26179 w 26179"/>
                    <a:gd name="T12" fmla="*/ 24728 h 24728"/>
                  </a:gdLst>
                  <a:ahLst/>
                  <a:cxnLst>
                    <a:cxn ang="T6">
                      <a:pos x="T0" y="T1"/>
                    </a:cxn>
                    <a:cxn ang="T7">
                      <a:pos x="T2" y="T3"/>
                    </a:cxn>
                    <a:cxn ang="T8">
                      <a:pos x="T4" y="T5"/>
                    </a:cxn>
                  </a:cxnLst>
                  <a:rect l="T9" t="T10" r="T11" b="T12"/>
                  <a:pathLst>
                    <a:path w="26179" h="24728" fill="none" extrusionOk="0">
                      <a:moveTo>
                        <a:pt x="227" y="24728"/>
                      </a:moveTo>
                      <a:cubicBezTo>
                        <a:pt x="76" y="23692"/>
                        <a:pt x="0" y="22646"/>
                        <a:pt x="0" y="21600"/>
                      </a:cubicBezTo>
                      <a:cubicBezTo>
                        <a:pt x="0" y="9670"/>
                        <a:pt x="9670" y="0"/>
                        <a:pt x="21600" y="0"/>
                      </a:cubicBezTo>
                      <a:cubicBezTo>
                        <a:pt x="23139" y="-1"/>
                        <a:pt x="24674" y="164"/>
                        <a:pt x="26179" y="490"/>
                      </a:cubicBezTo>
                    </a:path>
                    <a:path w="26179" h="24728" stroke="0" extrusionOk="0">
                      <a:moveTo>
                        <a:pt x="227" y="24728"/>
                      </a:moveTo>
                      <a:cubicBezTo>
                        <a:pt x="76" y="23692"/>
                        <a:pt x="0" y="22646"/>
                        <a:pt x="0" y="21600"/>
                      </a:cubicBezTo>
                      <a:cubicBezTo>
                        <a:pt x="0" y="9670"/>
                        <a:pt x="9670" y="0"/>
                        <a:pt x="21600" y="0"/>
                      </a:cubicBezTo>
                      <a:cubicBezTo>
                        <a:pt x="23139" y="-1"/>
                        <a:pt x="24674" y="164"/>
                        <a:pt x="26179" y="490"/>
                      </a:cubicBezTo>
                      <a:lnTo>
                        <a:pt x="21600" y="21600"/>
                      </a:lnTo>
                      <a:lnTo>
                        <a:pt x="227" y="24728"/>
                      </a:lnTo>
                      <a:close/>
                    </a:path>
                  </a:pathLst>
                </a:custGeom>
                <a:solidFill>
                  <a:schemeClr val="accent2"/>
                </a:solidFill>
                <a:ln w="12700" cap="rnd">
                  <a:solidFill>
                    <a:schemeClr val="bg2"/>
                  </a:solidFill>
                  <a:round/>
                  <a:headEnd/>
                  <a:tailEnd/>
                </a:ln>
              </p:spPr>
              <p:txBody>
                <a:bodyPr wrap="none" anchor="ctr"/>
                <a:lstStyle/>
                <a:p>
                  <a:endParaRPr lang="en-US"/>
                </a:p>
              </p:txBody>
            </p:sp>
            <p:sp>
              <p:nvSpPr>
                <p:cNvPr id="25669" name="Arc 97">
                  <a:extLst>
                    <a:ext uri="{FF2B5EF4-FFF2-40B4-BE49-F238E27FC236}">
                      <a16:creationId xmlns:a16="http://schemas.microsoft.com/office/drawing/2014/main" id="{A655F37A-9B24-4821-A300-07A2DBCD0989}"/>
                    </a:ext>
                  </a:extLst>
                </p:cNvPr>
                <p:cNvSpPr>
                  <a:spLocks noChangeAspect="1"/>
                </p:cNvSpPr>
                <p:nvPr/>
              </p:nvSpPr>
              <p:spPr bwMode="auto">
                <a:xfrm>
                  <a:off x="-736" y="1689"/>
                  <a:ext cx="55" cy="43"/>
                </a:xfrm>
                <a:custGeom>
                  <a:avLst/>
                  <a:gdLst>
                    <a:gd name="T0" fmla="*/ 0 w 37787"/>
                    <a:gd name="T1" fmla="*/ 0 h 30304"/>
                    <a:gd name="T2" fmla="*/ 0 w 37787"/>
                    <a:gd name="T3" fmla="*/ 0 h 30304"/>
                    <a:gd name="T4" fmla="*/ 0 w 37787"/>
                    <a:gd name="T5" fmla="*/ 0 h 30304"/>
                    <a:gd name="T6" fmla="*/ 0 60000 65536"/>
                    <a:gd name="T7" fmla="*/ 0 60000 65536"/>
                    <a:gd name="T8" fmla="*/ 0 60000 65536"/>
                    <a:gd name="T9" fmla="*/ 0 w 37787"/>
                    <a:gd name="T10" fmla="*/ 0 h 30304"/>
                    <a:gd name="T11" fmla="*/ 37787 w 37787"/>
                    <a:gd name="T12" fmla="*/ 30304 h 30304"/>
                  </a:gdLst>
                  <a:ahLst/>
                  <a:cxnLst>
                    <a:cxn ang="T6">
                      <a:pos x="T0" y="T1"/>
                    </a:cxn>
                    <a:cxn ang="T7">
                      <a:pos x="T2" y="T3"/>
                    </a:cxn>
                    <a:cxn ang="T8">
                      <a:pos x="T4" y="T5"/>
                    </a:cxn>
                  </a:cxnLst>
                  <a:rect l="T9" t="T10" r="T11" b="T12"/>
                  <a:pathLst>
                    <a:path w="37787" h="30304" fill="none" extrusionOk="0">
                      <a:moveTo>
                        <a:pt x="37786" y="23005"/>
                      </a:moveTo>
                      <a:cubicBezTo>
                        <a:pt x="33686" y="27646"/>
                        <a:pt x="27792" y="30303"/>
                        <a:pt x="21600" y="30304"/>
                      </a:cubicBezTo>
                      <a:cubicBezTo>
                        <a:pt x="9670" y="30304"/>
                        <a:pt x="0" y="20633"/>
                        <a:pt x="0" y="8704"/>
                      </a:cubicBezTo>
                      <a:cubicBezTo>
                        <a:pt x="-1" y="5706"/>
                        <a:pt x="623" y="2742"/>
                        <a:pt x="1831" y="-1"/>
                      </a:cubicBezTo>
                    </a:path>
                    <a:path w="37787" h="30304" stroke="0" extrusionOk="0">
                      <a:moveTo>
                        <a:pt x="37786" y="23005"/>
                      </a:moveTo>
                      <a:cubicBezTo>
                        <a:pt x="33686" y="27646"/>
                        <a:pt x="27792" y="30303"/>
                        <a:pt x="21600" y="30304"/>
                      </a:cubicBezTo>
                      <a:cubicBezTo>
                        <a:pt x="9670" y="30304"/>
                        <a:pt x="0" y="20633"/>
                        <a:pt x="0" y="8704"/>
                      </a:cubicBezTo>
                      <a:cubicBezTo>
                        <a:pt x="-1" y="5706"/>
                        <a:pt x="623" y="2742"/>
                        <a:pt x="1831" y="-1"/>
                      </a:cubicBezTo>
                      <a:lnTo>
                        <a:pt x="21600" y="8704"/>
                      </a:lnTo>
                      <a:lnTo>
                        <a:pt x="37786" y="23005"/>
                      </a:lnTo>
                      <a:close/>
                    </a:path>
                  </a:pathLst>
                </a:custGeom>
                <a:solidFill>
                  <a:schemeClr val="accent2"/>
                </a:solidFill>
                <a:ln w="12700" cap="rnd">
                  <a:solidFill>
                    <a:schemeClr val="bg2"/>
                  </a:solidFill>
                  <a:round/>
                  <a:headEnd/>
                  <a:tailEnd/>
                </a:ln>
              </p:spPr>
              <p:txBody>
                <a:bodyPr wrap="none" anchor="ctr"/>
                <a:lstStyle/>
                <a:p>
                  <a:endParaRPr lang="en-US"/>
                </a:p>
              </p:txBody>
            </p:sp>
            <p:sp>
              <p:nvSpPr>
                <p:cNvPr id="25670" name="Arc 98">
                  <a:extLst>
                    <a:ext uri="{FF2B5EF4-FFF2-40B4-BE49-F238E27FC236}">
                      <a16:creationId xmlns:a16="http://schemas.microsoft.com/office/drawing/2014/main" id="{1F21DAE7-2838-49A0-BBC8-D54EAED32EFC}"/>
                    </a:ext>
                  </a:extLst>
                </p:cNvPr>
                <p:cNvSpPr>
                  <a:spLocks noChangeAspect="1"/>
                </p:cNvSpPr>
                <p:nvPr/>
              </p:nvSpPr>
              <p:spPr bwMode="auto">
                <a:xfrm>
                  <a:off x="-595" y="1672"/>
                  <a:ext cx="45" cy="60"/>
                </a:xfrm>
                <a:custGeom>
                  <a:avLst/>
                  <a:gdLst>
                    <a:gd name="T0" fmla="*/ 0 w 32221"/>
                    <a:gd name="T1" fmla="*/ 0 h 41511"/>
                    <a:gd name="T2" fmla="*/ 0 w 32221"/>
                    <a:gd name="T3" fmla="*/ 0 h 41511"/>
                    <a:gd name="T4" fmla="*/ 0 w 32221"/>
                    <a:gd name="T5" fmla="*/ 0 h 41511"/>
                    <a:gd name="T6" fmla="*/ 0 60000 65536"/>
                    <a:gd name="T7" fmla="*/ 0 60000 65536"/>
                    <a:gd name="T8" fmla="*/ 0 60000 65536"/>
                    <a:gd name="T9" fmla="*/ 0 w 32221"/>
                    <a:gd name="T10" fmla="*/ 0 h 41511"/>
                    <a:gd name="T11" fmla="*/ 32221 w 32221"/>
                    <a:gd name="T12" fmla="*/ 41511 h 41511"/>
                  </a:gdLst>
                  <a:ahLst/>
                  <a:cxnLst>
                    <a:cxn ang="T6">
                      <a:pos x="T0" y="T1"/>
                    </a:cxn>
                    <a:cxn ang="T7">
                      <a:pos x="T2" y="T3"/>
                    </a:cxn>
                    <a:cxn ang="T8">
                      <a:pos x="T4" y="T5"/>
                    </a:cxn>
                  </a:cxnLst>
                  <a:rect l="T9" t="T10" r="T11" b="T12"/>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lnTo>
                        <a:pt x="18994" y="0"/>
                      </a:lnTo>
                      <a:close/>
                    </a:path>
                  </a:pathLst>
                </a:custGeom>
                <a:solidFill>
                  <a:schemeClr val="accent2"/>
                </a:solidFill>
                <a:ln w="12700" cap="rnd">
                  <a:solidFill>
                    <a:schemeClr val="bg2"/>
                  </a:solidFill>
                  <a:round/>
                  <a:headEnd/>
                  <a:tailEnd/>
                </a:ln>
              </p:spPr>
              <p:txBody>
                <a:bodyPr wrap="none" anchor="ctr"/>
                <a:lstStyle/>
                <a:p>
                  <a:endParaRPr lang="en-US"/>
                </a:p>
              </p:txBody>
            </p:sp>
          </p:grpSp>
          <p:sp>
            <p:nvSpPr>
              <p:cNvPr id="25664" name="Text Box 99">
                <a:extLst>
                  <a:ext uri="{FF2B5EF4-FFF2-40B4-BE49-F238E27FC236}">
                    <a16:creationId xmlns:a16="http://schemas.microsoft.com/office/drawing/2014/main" id="{2B89128D-3B1F-49FF-A8C8-C498B6D8D5C0}"/>
                  </a:ext>
                </a:extLst>
              </p:cNvPr>
              <p:cNvSpPr txBox="1">
                <a:spLocks noChangeArrowheads="1"/>
              </p:cNvSpPr>
              <p:nvPr/>
            </p:nvSpPr>
            <p:spPr bwMode="auto">
              <a:xfrm>
                <a:off x="1255" y="3042"/>
                <a:ext cx="7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nchor="ctr">
                <a:spAutoFit/>
              </a:bodyPr>
              <a:lstStyle>
                <a:lvl1pPr marL="407988" indent="-407988" defTabSz="958850">
                  <a:defRPr>
                    <a:solidFill>
                      <a:schemeClr val="tx1"/>
                    </a:solidFill>
                    <a:latin typeface="Gill Sans MT" panose="020B0502020104020203" pitchFamily="34" charset="0"/>
                  </a:defRPr>
                </a:lvl1pPr>
                <a:lvl2pPr marL="742950" indent="-285750" defTabSz="958850">
                  <a:defRPr>
                    <a:solidFill>
                      <a:schemeClr val="tx1"/>
                    </a:solidFill>
                    <a:latin typeface="Gill Sans MT" panose="020B0502020104020203" pitchFamily="34" charset="0"/>
                  </a:defRPr>
                </a:lvl2pPr>
                <a:lvl3pPr marL="1143000" indent="-228600" defTabSz="958850">
                  <a:defRPr>
                    <a:solidFill>
                      <a:schemeClr val="tx1"/>
                    </a:solidFill>
                    <a:latin typeface="Gill Sans MT" panose="020B0502020104020203" pitchFamily="34" charset="0"/>
                  </a:defRPr>
                </a:lvl3pPr>
                <a:lvl4pPr marL="1600200" indent="-228600" defTabSz="958850">
                  <a:defRPr>
                    <a:solidFill>
                      <a:schemeClr val="tx1"/>
                    </a:solidFill>
                    <a:latin typeface="Gill Sans MT" panose="020B0502020104020203" pitchFamily="34" charset="0"/>
                  </a:defRPr>
                </a:lvl4pPr>
                <a:lvl5pPr marL="2057400" indent="-228600" defTabSz="958850">
                  <a:defRPr>
                    <a:solidFill>
                      <a:schemeClr val="tx1"/>
                    </a:solidFill>
                    <a:latin typeface="Gill Sans MT" panose="020B0502020104020203" pitchFamily="34" charset="0"/>
                  </a:defRPr>
                </a:lvl5pPr>
                <a:lvl6pPr marL="2514600" indent="-228600" defTabSz="95885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95885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95885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95885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lnSpc>
                    <a:spcPct val="78000"/>
                  </a:lnSpc>
                  <a:spcBef>
                    <a:spcPct val="50000"/>
                  </a:spcBef>
                  <a:buClr>
                    <a:schemeClr val="tx1"/>
                  </a:buClr>
                  <a:buFont typeface="Monotype Sorts" pitchFamily="2" charset="2"/>
                  <a:buNone/>
                </a:pPr>
                <a:r>
                  <a:rPr lang="en-US" altLang="vi-VN" b="1">
                    <a:latin typeface="Arial Narrow" panose="020B0606020202030204" pitchFamily="34" charset="0"/>
                    <a:cs typeface="Arial" panose="020B0604020202020204" pitchFamily="34" charset="0"/>
                  </a:rPr>
                  <a:t>Analyst</a:t>
                </a:r>
              </a:p>
            </p:txBody>
          </p:sp>
        </p:grpSp>
        <p:grpSp>
          <p:nvGrpSpPr>
            <p:cNvPr id="25608" name="Group 100">
              <a:extLst>
                <a:ext uri="{FF2B5EF4-FFF2-40B4-BE49-F238E27FC236}">
                  <a16:creationId xmlns:a16="http://schemas.microsoft.com/office/drawing/2014/main" id="{DA9624B9-7979-4DB2-9DB7-BADBCE7D5BDC}"/>
                </a:ext>
              </a:extLst>
            </p:cNvPr>
            <p:cNvGrpSpPr>
              <a:grpSpLocks/>
            </p:cNvGrpSpPr>
            <p:nvPr/>
          </p:nvGrpSpPr>
          <p:grpSpPr bwMode="auto">
            <a:xfrm>
              <a:off x="4365" y="3430"/>
              <a:ext cx="471" cy="524"/>
              <a:chOff x="3961" y="2557"/>
              <a:chExt cx="629" cy="760"/>
            </a:xfrm>
          </p:grpSpPr>
          <p:grpSp>
            <p:nvGrpSpPr>
              <p:cNvPr id="25655" name="Group 101">
                <a:extLst>
                  <a:ext uri="{FF2B5EF4-FFF2-40B4-BE49-F238E27FC236}">
                    <a16:creationId xmlns:a16="http://schemas.microsoft.com/office/drawing/2014/main" id="{EE3013F2-968B-4C96-B645-2AA9F57FC369}"/>
                  </a:ext>
                </a:extLst>
              </p:cNvPr>
              <p:cNvGrpSpPr>
                <a:grpSpLocks noChangeAspect="1"/>
              </p:cNvGrpSpPr>
              <p:nvPr/>
            </p:nvGrpSpPr>
            <p:grpSpPr bwMode="auto">
              <a:xfrm>
                <a:off x="4132" y="2557"/>
                <a:ext cx="236" cy="486"/>
                <a:chOff x="-736" y="1508"/>
                <a:chExt cx="186" cy="418"/>
              </a:xfrm>
            </p:grpSpPr>
            <p:sp>
              <p:nvSpPr>
                <p:cNvPr id="25657" name="Oval 102">
                  <a:extLst>
                    <a:ext uri="{FF2B5EF4-FFF2-40B4-BE49-F238E27FC236}">
                      <a16:creationId xmlns:a16="http://schemas.microsoft.com/office/drawing/2014/main" id="{D3F2CEF2-8580-4450-9054-C0031F85EE72}"/>
                    </a:ext>
                  </a:extLst>
                </p:cNvPr>
                <p:cNvSpPr>
                  <a:spLocks noChangeAspect="1" noChangeArrowheads="1"/>
                </p:cNvSpPr>
                <p:nvPr/>
              </p:nvSpPr>
              <p:spPr bwMode="auto">
                <a:xfrm>
                  <a:off x="-691" y="1508"/>
                  <a:ext cx="87" cy="85"/>
                </a:xfrm>
                <a:prstGeom prst="ellipse">
                  <a:avLst/>
                </a:prstGeom>
                <a:solidFill>
                  <a:srgbClr val="00FFCC"/>
                </a:solidFill>
                <a:ln w="12700">
                  <a:solidFill>
                    <a:schemeClr val="bg2"/>
                  </a:solidFill>
                  <a:round/>
                  <a:headEnd/>
                  <a:tailEnd/>
                </a:ln>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5658" name="Freeform 103">
                  <a:extLst>
                    <a:ext uri="{FF2B5EF4-FFF2-40B4-BE49-F238E27FC236}">
                      <a16:creationId xmlns:a16="http://schemas.microsoft.com/office/drawing/2014/main" id="{4E2C6696-DD8D-4BD9-A4B3-AF24EA1CD2B8}"/>
                    </a:ext>
                  </a:extLst>
                </p:cNvPr>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2"/>
                    <a:gd name="T106" fmla="*/ 0 h 324"/>
                    <a:gd name="T107" fmla="*/ 182 w 182"/>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00FFCC"/>
                </a:solidFill>
                <a:ln w="12700" cap="rnd">
                  <a:solidFill>
                    <a:schemeClr val="bg2"/>
                  </a:solidFill>
                  <a:round/>
                  <a:headEnd/>
                  <a:tailEnd/>
                </a:ln>
              </p:spPr>
              <p:txBody>
                <a:bodyPr/>
                <a:lstStyle/>
                <a:p>
                  <a:endParaRPr lang="en-US"/>
                </a:p>
              </p:txBody>
            </p:sp>
            <p:sp>
              <p:nvSpPr>
                <p:cNvPr id="25659" name="Arc 104">
                  <a:extLst>
                    <a:ext uri="{FF2B5EF4-FFF2-40B4-BE49-F238E27FC236}">
                      <a16:creationId xmlns:a16="http://schemas.microsoft.com/office/drawing/2014/main" id="{5895F749-0FC4-4389-A18D-027977FABE73}"/>
                    </a:ext>
                  </a:extLst>
                </p:cNvPr>
                <p:cNvSpPr>
                  <a:spLocks noChangeAspect="1"/>
                </p:cNvSpPr>
                <p:nvPr/>
              </p:nvSpPr>
              <p:spPr bwMode="auto">
                <a:xfrm>
                  <a:off x="-595" y="1604"/>
                  <a:ext cx="16" cy="14"/>
                </a:xfrm>
                <a:custGeom>
                  <a:avLst/>
                  <a:gdLst>
                    <a:gd name="T0" fmla="*/ 0 w 23037"/>
                    <a:gd name="T1" fmla="*/ 0 h 21600"/>
                    <a:gd name="T2" fmla="*/ 0 w 23037"/>
                    <a:gd name="T3" fmla="*/ 0 h 21600"/>
                    <a:gd name="T4" fmla="*/ 0 w 23037"/>
                    <a:gd name="T5" fmla="*/ 0 h 21600"/>
                    <a:gd name="T6" fmla="*/ 0 60000 65536"/>
                    <a:gd name="T7" fmla="*/ 0 60000 65536"/>
                    <a:gd name="T8" fmla="*/ 0 60000 65536"/>
                    <a:gd name="T9" fmla="*/ 0 w 23037"/>
                    <a:gd name="T10" fmla="*/ 0 h 21600"/>
                    <a:gd name="T11" fmla="*/ 23037 w 23037"/>
                    <a:gd name="T12" fmla="*/ 21600 h 21600"/>
                  </a:gdLst>
                  <a:ahLst/>
                  <a:cxnLst>
                    <a:cxn ang="T6">
                      <a:pos x="T0" y="T1"/>
                    </a:cxn>
                    <a:cxn ang="T7">
                      <a:pos x="T2" y="T3"/>
                    </a:cxn>
                    <a:cxn ang="T8">
                      <a:pos x="T4" y="T5"/>
                    </a:cxn>
                  </a:cxnLst>
                  <a:rect l="T9" t="T10" r="T11" b="T12"/>
                  <a:pathLst>
                    <a:path w="23037" h="21600" fill="none" extrusionOk="0">
                      <a:moveTo>
                        <a:pt x="-1" y="47"/>
                      </a:moveTo>
                      <a:cubicBezTo>
                        <a:pt x="478" y="15"/>
                        <a:pt x="957" y="-1"/>
                        <a:pt x="1437" y="0"/>
                      </a:cubicBezTo>
                      <a:cubicBezTo>
                        <a:pt x="13366" y="0"/>
                        <a:pt x="23037" y="9670"/>
                        <a:pt x="23037" y="21600"/>
                      </a:cubicBezTo>
                    </a:path>
                    <a:path w="23037" h="21600" stroke="0" extrusionOk="0">
                      <a:moveTo>
                        <a:pt x="-1" y="47"/>
                      </a:moveTo>
                      <a:cubicBezTo>
                        <a:pt x="478" y="15"/>
                        <a:pt x="957" y="-1"/>
                        <a:pt x="1437" y="0"/>
                      </a:cubicBezTo>
                      <a:cubicBezTo>
                        <a:pt x="13366" y="0"/>
                        <a:pt x="23037" y="9670"/>
                        <a:pt x="23037" y="21600"/>
                      </a:cubicBezTo>
                      <a:lnTo>
                        <a:pt x="1437" y="21600"/>
                      </a:lnTo>
                      <a:lnTo>
                        <a:pt x="-1" y="47"/>
                      </a:lnTo>
                      <a:close/>
                    </a:path>
                  </a:pathLst>
                </a:custGeom>
                <a:solidFill>
                  <a:srgbClr val="00FFCC"/>
                </a:solidFill>
                <a:ln w="12700" cap="rnd">
                  <a:solidFill>
                    <a:schemeClr val="bg2"/>
                  </a:solidFill>
                  <a:round/>
                  <a:headEnd/>
                  <a:tailEnd/>
                </a:ln>
              </p:spPr>
              <p:txBody>
                <a:bodyPr wrap="none" anchor="ctr"/>
                <a:lstStyle/>
                <a:p>
                  <a:endParaRPr lang="en-US"/>
                </a:p>
              </p:txBody>
            </p:sp>
            <p:sp>
              <p:nvSpPr>
                <p:cNvPr id="25660" name="Arc 105">
                  <a:extLst>
                    <a:ext uri="{FF2B5EF4-FFF2-40B4-BE49-F238E27FC236}">
                      <a16:creationId xmlns:a16="http://schemas.microsoft.com/office/drawing/2014/main" id="{451C7451-103D-41DC-9913-BABF88F95047}"/>
                    </a:ext>
                  </a:extLst>
                </p:cNvPr>
                <p:cNvSpPr>
                  <a:spLocks noChangeAspect="1"/>
                </p:cNvSpPr>
                <p:nvPr/>
              </p:nvSpPr>
              <p:spPr bwMode="auto">
                <a:xfrm>
                  <a:off x="-714" y="1603"/>
                  <a:ext cx="33" cy="23"/>
                </a:xfrm>
                <a:custGeom>
                  <a:avLst/>
                  <a:gdLst>
                    <a:gd name="T0" fmla="*/ 0 w 26179"/>
                    <a:gd name="T1" fmla="*/ 0 h 24728"/>
                    <a:gd name="T2" fmla="*/ 0 w 26179"/>
                    <a:gd name="T3" fmla="*/ 0 h 24728"/>
                    <a:gd name="T4" fmla="*/ 0 w 26179"/>
                    <a:gd name="T5" fmla="*/ 0 h 24728"/>
                    <a:gd name="T6" fmla="*/ 0 60000 65536"/>
                    <a:gd name="T7" fmla="*/ 0 60000 65536"/>
                    <a:gd name="T8" fmla="*/ 0 60000 65536"/>
                    <a:gd name="T9" fmla="*/ 0 w 26179"/>
                    <a:gd name="T10" fmla="*/ 0 h 24728"/>
                    <a:gd name="T11" fmla="*/ 26179 w 26179"/>
                    <a:gd name="T12" fmla="*/ 24728 h 24728"/>
                  </a:gdLst>
                  <a:ahLst/>
                  <a:cxnLst>
                    <a:cxn ang="T6">
                      <a:pos x="T0" y="T1"/>
                    </a:cxn>
                    <a:cxn ang="T7">
                      <a:pos x="T2" y="T3"/>
                    </a:cxn>
                    <a:cxn ang="T8">
                      <a:pos x="T4" y="T5"/>
                    </a:cxn>
                  </a:cxnLst>
                  <a:rect l="T9" t="T10" r="T11" b="T12"/>
                  <a:pathLst>
                    <a:path w="26179" h="24728" fill="none" extrusionOk="0">
                      <a:moveTo>
                        <a:pt x="227" y="24728"/>
                      </a:moveTo>
                      <a:cubicBezTo>
                        <a:pt x="76" y="23692"/>
                        <a:pt x="0" y="22646"/>
                        <a:pt x="0" y="21600"/>
                      </a:cubicBezTo>
                      <a:cubicBezTo>
                        <a:pt x="0" y="9670"/>
                        <a:pt x="9670" y="0"/>
                        <a:pt x="21600" y="0"/>
                      </a:cubicBezTo>
                      <a:cubicBezTo>
                        <a:pt x="23139" y="-1"/>
                        <a:pt x="24674" y="164"/>
                        <a:pt x="26179" y="490"/>
                      </a:cubicBezTo>
                    </a:path>
                    <a:path w="26179" h="24728" stroke="0" extrusionOk="0">
                      <a:moveTo>
                        <a:pt x="227" y="24728"/>
                      </a:moveTo>
                      <a:cubicBezTo>
                        <a:pt x="76" y="23692"/>
                        <a:pt x="0" y="22646"/>
                        <a:pt x="0" y="21600"/>
                      </a:cubicBezTo>
                      <a:cubicBezTo>
                        <a:pt x="0" y="9670"/>
                        <a:pt x="9670" y="0"/>
                        <a:pt x="21600" y="0"/>
                      </a:cubicBezTo>
                      <a:cubicBezTo>
                        <a:pt x="23139" y="-1"/>
                        <a:pt x="24674" y="164"/>
                        <a:pt x="26179" y="490"/>
                      </a:cubicBezTo>
                      <a:lnTo>
                        <a:pt x="21600" y="21600"/>
                      </a:lnTo>
                      <a:lnTo>
                        <a:pt x="227" y="24728"/>
                      </a:lnTo>
                      <a:close/>
                    </a:path>
                  </a:pathLst>
                </a:custGeom>
                <a:solidFill>
                  <a:srgbClr val="00FFCC"/>
                </a:solidFill>
                <a:ln w="12700" cap="rnd">
                  <a:solidFill>
                    <a:schemeClr val="bg2"/>
                  </a:solidFill>
                  <a:round/>
                  <a:headEnd/>
                  <a:tailEnd/>
                </a:ln>
              </p:spPr>
              <p:txBody>
                <a:bodyPr wrap="none" anchor="ctr"/>
                <a:lstStyle/>
                <a:p>
                  <a:endParaRPr lang="en-US"/>
                </a:p>
              </p:txBody>
            </p:sp>
            <p:sp>
              <p:nvSpPr>
                <p:cNvPr id="25661" name="Arc 106">
                  <a:extLst>
                    <a:ext uri="{FF2B5EF4-FFF2-40B4-BE49-F238E27FC236}">
                      <a16:creationId xmlns:a16="http://schemas.microsoft.com/office/drawing/2014/main" id="{D45F4AC6-39FE-4102-85E9-2B56C0DBE659}"/>
                    </a:ext>
                  </a:extLst>
                </p:cNvPr>
                <p:cNvSpPr>
                  <a:spLocks noChangeAspect="1"/>
                </p:cNvSpPr>
                <p:nvPr/>
              </p:nvSpPr>
              <p:spPr bwMode="auto">
                <a:xfrm>
                  <a:off x="-736" y="1689"/>
                  <a:ext cx="55" cy="43"/>
                </a:xfrm>
                <a:custGeom>
                  <a:avLst/>
                  <a:gdLst>
                    <a:gd name="T0" fmla="*/ 0 w 37787"/>
                    <a:gd name="T1" fmla="*/ 0 h 30304"/>
                    <a:gd name="T2" fmla="*/ 0 w 37787"/>
                    <a:gd name="T3" fmla="*/ 0 h 30304"/>
                    <a:gd name="T4" fmla="*/ 0 w 37787"/>
                    <a:gd name="T5" fmla="*/ 0 h 30304"/>
                    <a:gd name="T6" fmla="*/ 0 60000 65536"/>
                    <a:gd name="T7" fmla="*/ 0 60000 65536"/>
                    <a:gd name="T8" fmla="*/ 0 60000 65536"/>
                    <a:gd name="T9" fmla="*/ 0 w 37787"/>
                    <a:gd name="T10" fmla="*/ 0 h 30304"/>
                    <a:gd name="T11" fmla="*/ 37787 w 37787"/>
                    <a:gd name="T12" fmla="*/ 30304 h 30304"/>
                  </a:gdLst>
                  <a:ahLst/>
                  <a:cxnLst>
                    <a:cxn ang="T6">
                      <a:pos x="T0" y="T1"/>
                    </a:cxn>
                    <a:cxn ang="T7">
                      <a:pos x="T2" y="T3"/>
                    </a:cxn>
                    <a:cxn ang="T8">
                      <a:pos x="T4" y="T5"/>
                    </a:cxn>
                  </a:cxnLst>
                  <a:rect l="T9" t="T10" r="T11" b="T12"/>
                  <a:pathLst>
                    <a:path w="37787" h="30304" fill="none" extrusionOk="0">
                      <a:moveTo>
                        <a:pt x="37786" y="23005"/>
                      </a:moveTo>
                      <a:cubicBezTo>
                        <a:pt x="33686" y="27646"/>
                        <a:pt x="27792" y="30303"/>
                        <a:pt x="21600" y="30304"/>
                      </a:cubicBezTo>
                      <a:cubicBezTo>
                        <a:pt x="9670" y="30304"/>
                        <a:pt x="0" y="20633"/>
                        <a:pt x="0" y="8704"/>
                      </a:cubicBezTo>
                      <a:cubicBezTo>
                        <a:pt x="-1" y="5706"/>
                        <a:pt x="623" y="2742"/>
                        <a:pt x="1831" y="-1"/>
                      </a:cubicBezTo>
                    </a:path>
                    <a:path w="37787" h="30304" stroke="0" extrusionOk="0">
                      <a:moveTo>
                        <a:pt x="37786" y="23005"/>
                      </a:moveTo>
                      <a:cubicBezTo>
                        <a:pt x="33686" y="27646"/>
                        <a:pt x="27792" y="30303"/>
                        <a:pt x="21600" y="30304"/>
                      </a:cubicBezTo>
                      <a:cubicBezTo>
                        <a:pt x="9670" y="30304"/>
                        <a:pt x="0" y="20633"/>
                        <a:pt x="0" y="8704"/>
                      </a:cubicBezTo>
                      <a:cubicBezTo>
                        <a:pt x="-1" y="5706"/>
                        <a:pt x="623" y="2742"/>
                        <a:pt x="1831" y="-1"/>
                      </a:cubicBezTo>
                      <a:lnTo>
                        <a:pt x="21600" y="8704"/>
                      </a:lnTo>
                      <a:lnTo>
                        <a:pt x="37786" y="23005"/>
                      </a:lnTo>
                      <a:close/>
                    </a:path>
                  </a:pathLst>
                </a:custGeom>
                <a:solidFill>
                  <a:srgbClr val="00FFCC"/>
                </a:solidFill>
                <a:ln w="12700" cap="rnd">
                  <a:solidFill>
                    <a:schemeClr val="bg2"/>
                  </a:solidFill>
                  <a:round/>
                  <a:headEnd/>
                  <a:tailEnd/>
                </a:ln>
              </p:spPr>
              <p:txBody>
                <a:bodyPr wrap="none" anchor="ctr"/>
                <a:lstStyle/>
                <a:p>
                  <a:endParaRPr lang="en-US"/>
                </a:p>
              </p:txBody>
            </p:sp>
            <p:sp>
              <p:nvSpPr>
                <p:cNvPr id="25662" name="Arc 107">
                  <a:extLst>
                    <a:ext uri="{FF2B5EF4-FFF2-40B4-BE49-F238E27FC236}">
                      <a16:creationId xmlns:a16="http://schemas.microsoft.com/office/drawing/2014/main" id="{E6E9C760-A21A-4B72-B015-553179D3AEA2}"/>
                    </a:ext>
                  </a:extLst>
                </p:cNvPr>
                <p:cNvSpPr>
                  <a:spLocks noChangeAspect="1"/>
                </p:cNvSpPr>
                <p:nvPr/>
              </p:nvSpPr>
              <p:spPr bwMode="auto">
                <a:xfrm>
                  <a:off x="-595" y="1672"/>
                  <a:ext cx="45" cy="60"/>
                </a:xfrm>
                <a:custGeom>
                  <a:avLst/>
                  <a:gdLst>
                    <a:gd name="T0" fmla="*/ 0 w 32221"/>
                    <a:gd name="T1" fmla="*/ 0 h 41511"/>
                    <a:gd name="T2" fmla="*/ 0 w 32221"/>
                    <a:gd name="T3" fmla="*/ 0 h 41511"/>
                    <a:gd name="T4" fmla="*/ 0 w 32221"/>
                    <a:gd name="T5" fmla="*/ 0 h 41511"/>
                    <a:gd name="T6" fmla="*/ 0 60000 65536"/>
                    <a:gd name="T7" fmla="*/ 0 60000 65536"/>
                    <a:gd name="T8" fmla="*/ 0 60000 65536"/>
                    <a:gd name="T9" fmla="*/ 0 w 32221"/>
                    <a:gd name="T10" fmla="*/ 0 h 41511"/>
                    <a:gd name="T11" fmla="*/ 32221 w 32221"/>
                    <a:gd name="T12" fmla="*/ 41511 h 41511"/>
                  </a:gdLst>
                  <a:ahLst/>
                  <a:cxnLst>
                    <a:cxn ang="T6">
                      <a:pos x="T0" y="T1"/>
                    </a:cxn>
                    <a:cxn ang="T7">
                      <a:pos x="T2" y="T3"/>
                    </a:cxn>
                    <a:cxn ang="T8">
                      <a:pos x="T4" y="T5"/>
                    </a:cxn>
                  </a:cxnLst>
                  <a:rect l="T9" t="T10" r="T11" b="T12"/>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lnTo>
                        <a:pt x="18994" y="0"/>
                      </a:lnTo>
                      <a:close/>
                    </a:path>
                  </a:pathLst>
                </a:custGeom>
                <a:solidFill>
                  <a:srgbClr val="00FFCC"/>
                </a:solidFill>
                <a:ln w="12700" cap="rnd">
                  <a:solidFill>
                    <a:schemeClr val="bg2"/>
                  </a:solidFill>
                  <a:round/>
                  <a:headEnd/>
                  <a:tailEnd/>
                </a:ln>
              </p:spPr>
              <p:txBody>
                <a:bodyPr wrap="none" anchor="ctr"/>
                <a:lstStyle/>
                <a:p>
                  <a:endParaRPr lang="en-US"/>
                </a:p>
              </p:txBody>
            </p:sp>
          </p:grpSp>
          <p:sp>
            <p:nvSpPr>
              <p:cNvPr id="25656" name="Text Box 108">
                <a:extLst>
                  <a:ext uri="{FF2B5EF4-FFF2-40B4-BE49-F238E27FC236}">
                    <a16:creationId xmlns:a16="http://schemas.microsoft.com/office/drawing/2014/main" id="{1BD495B3-0341-459D-854C-01117D67D436}"/>
                  </a:ext>
                </a:extLst>
              </p:cNvPr>
              <p:cNvSpPr txBox="1">
                <a:spLocks noChangeArrowheads="1"/>
              </p:cNvSpPr>
              <p:nvPr/>
            </p:nvSpPr>
            <p:spPr bwMode="auto">
              <a:xfrm>
                <a:off x="3961" y="3037"/>
                <a:ext cx="629"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nchor="ctr">
                <a:spAutoFit/>
              </a:bodyPr>
              <a:lstStyle>
                <a:lvl1pPr marL="407988" indent="-407988" defTabSz="958850">
                  <a:defRPr>
                    <a:solidFill>
                      <a:schemeClr val="tx1"/>
                    </a:solidFill>
                    <a:latin typeface="Gill Sans MT" panose="020B0502020104020203" pitchFamily="34" charset="0"/>
                  </a:defRPr>
                </a:lvl1pPr>
                <a:lvl2pPr marL="742950" indent="-285750" defTabSz="958850">
                  <a:defRPr>
                    <a:solidFill>
                      <a:schemeClr val="tx1"/>
                    </a:solidFill>
                    <a:latin typeface="Gill Sans MT" panose="020B0502020104020203" pitchFamily="34" charset="0"/>
                  </a:defRPr>
                </a:lvl2pPr>
                <a:lvl3pPr marL="1143000" indent="-228600" defTabSz="958850">
                  <a:defRPr>
                    <a:solidFill>
                      <a:schemeClr val="tx1"/>
                    </a:solidFill>
                    <a:latin typeface="Gill Sans MT" panose="020B0502020104020203" pitchFamily="34" charset="0"/>
                  </a:defRPr>
                </a:lvl3pPr>
                <a:lvl4pPr marL="1600200" indent="-228600" defTabSz="958850">
                  <a:defRPr>
                    <a:solidFill>
                      <a:schemeClr val="tx1"/>
                    </a:solidFill>
                    <a:latin typeface="Gill Sans MT" panose="020B0502020104020203" pitchFamily="34" charset="0"/>
                  </a:defRPr>
                </a:lvl4pPr>
                <a:lvl5pPr marL="2057400" indent="-228600" defTabSz="958850">
                  <a:defRPr>
                    <a:solidFill>
                      <a:schemeClr val="tx1"/>
                    </a:solidFill>
                    <a:latin typeface="Gill Sans MT" panose="020B0502020104020203" pitchFamily="34" charset="0"/>
                  </a:defRPr>
                </a:lvl5pPr>
                <a:lvl6pPr marL="2514600" indent="-228600" defTabSz="95885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95885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95885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95885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lnSpc>
                    <a:spcPct val="78000"/>
                  </a:lnSpc>
                  <a:spcBef>
                    <a:spcPct val="50000"/>
                  </a:spcBef>
                  <a:buClr>
                    <a:schemeClr val="tx1"/>
                  </a:buClr>
                  <a:buFont typeface="Monotype Sorts" pitchFamily="2" charset="2"/>
                  <a:buNone/>
                </a:pPr>
                <a:r>
                  <a:rPr lang="en-US" altLang="vi-VN" b="1">
                    <a:latin typeface="Arial Narrow" panose="020B0606020202030204" pitchFamily="34" charset="0"/>
                    <a:cs typeface="Arial" panose="020B0604020202020204" pitchFamily="34" charset="0"/>
                  </a:rPr>
                  <a:t>Tester</a:t>
                </a:r>
              </a:p>
            </p:txBody>
          </p:sp>
        </p:grpSp>
        <p:grpSp>
          <p:nvGrpSpPr>
            <p:cNvPr id="25609" name="Group 109">
              <a:extLst>
                <a:ext uri="{FF2B5EF4-FFF2-40B4-BE49-F238E27FC236}">
                  <a16:creationId xmlns:a16="http://schemas.microsoft.com/office/drawing/2014/main" id="{3BA80268-5BAF-4C50-BC9C-8D09CBAE2B58}"/>
                </a:ext>
              </a:extLst>
            </p:cNvPr>
            <p:cNvGrpSpPr>
              <a:grpSpLocks/>
            </p:cNvGrpSpPr>
            <p:nvPr/>
          </p:nvGrpSpPr>
          <p:grpSpPr bwMode="auto">
            <a:xfrm>
              <a:off x="1185" y="2194"/>
              <a:ext cx="897" cy="470"/>
              <a:chOff x="1185" y="2194"/>
              <a:chExt cx="897" cy="470"/>
            </a:xfrm>
          </p:grpSpPr>
          <p:grpSp>
            <p:nvGrpSpPr>
              <p:cNvPr id="25647" name="Group 110">
                <a:extLst>
                  <a:ext uri="{FF2B5EF4-FFF2-40B4-BE49-F238E27FC236}">
                    <a16:creationId xmlns:a16="http://schemas.microsoft.com/office/drawing/2014/main" id="{ED1E230A-879B-407D-9D66-D0787DBBE66D}"/>
                  </a:ext>
                </a:extLst>
              </p:cNvPr>
              <p:cNvGrpSpPr>
                <a:grpSpLocks noChangeAspect="1"/>
              </p:cNvGrpSpPr>
              <p:nvPr/>
            </p:nvGrpSpPr>
            <p:grpSpPr bwMode="auto">
              <a:xfrm>
                <a:off x="1897" y="2303"/>
                <a:ext cx="185" cy="361"/>
                <a:chOff x="-736" y="1508"/>
                <a:chExt cx="186" cy="418"/>
              </a:xfrm>
            </p:grpSpPr>
            <p:sp>
              <p:nvSpPr>
                <p:cNvPr id="25649" name="Oval 111">
                  <a:extLst>
                    <a:ext uri="{FF2B5EF4-FFF2-40B4-BE49-F238E27FC236}">
                      <a16:creationId xmlns:a16="http://schemas.microsoft.com/office/drawing/2014/main" id="{EB8A9998-2A24-4439-9229-A84E1EB9CB5C}"/>
                    </a:ext>
                  </a:extLst>
                </p:cNvPr>
                <p:cNvSpPr>
                  <a:spLocks noChangeAspect="1" noChangeArrowheads="1"/>
                </p:cNvSpPr>
                <p:nvPr/>
              </p:nvSpPr>
              <p:spPr bwMode="auto">
                <a:xfrm>
                  <a:off x="-691" y="1508"/>
                  <a:ext cx="87" cy="85"/>
                </a:xfrm>
                <a:prstGeom prst="ellipse">
                  <a:avLst/>
                </a:prstGeom>
                <a:solidFill>
                  <a:srgbClr val="0099FF"/>
                </a:solidFill>
                <a:ln w="9525">
                  <a:solidFill>
                    <a:schemeClr val="bg2"/>
                  </a:solidFill>
                  <a:round/>
                  <a:headEnd/>
                  <a:tailEnd/>
                </a:ln>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5650" name="Freeform 112">
                  <a:extLst>
                    <a:ext uri="{FF2B5EF4-FFF2-40B4-BE49-F238E27FC236}">
                      <a16:creationId xmlns:a16="http://schemas.microsoft.com/office/drawing/2014/main" id="{1F407A3F-90BF-48DD-8B7E-3927C11F331C}"/>
                    </a:ext>
                  </a:extLst>
                </p:cNvPr>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2"/>
                    <a:gd name="T106" fmla="*/ 0 h 324"/>
                    <a:gd name="T107" fmla="*/ 182 w 182"/>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0099FF"/>
                </a:solidFill>
                <a:ln w="9525" cap="rnd">
                  <a:solidFill>
                    <a:schemeClr val="bg2"/>
                  </a:solidFill>
                  <a:round/>
                  <a:headEnd/>
                  <a:tailEnd/>
                </a:ln>
              </p:spPr>
              <p:txBody>
                <a:bodyPr/>
                <a:lstStyle/>
                <a:p>
                  <a:endParaRPr lang="en-US"/>
                </a:p>
              </p:txBody>
            </p:sp>
            <p:sp>
              <p:nvSpPr>
                <p:cNvPr id="25651" name="Arc 113">
                  <a:extLst>
                    <a:ext uri="{FF2B5EF4-FFF2-40B4-BE49-F238E27FC236}">
                      <a16:creationId xmlns:a16="http://schemas.microsoft.com/office/drawing/2014/main" id="{11FFC0DE-AE94-45A5-83CA-1AAB3C4B10DF}"/>
                    </a:ext>
                  </a:extLst>
                </p:cNvPr>
                <p:cNvSpPr>
                  <a:spLocks noChangeAspect="1"/>
                </p:cNvSpPr>
                <p:nvPr/>
              </p:nvSpPr>
              <p:spPr bwMode="auto">
                <a:xfrm>
                  <a:off x="-595" y="1604"/>
                  <a:ext cx="16" cy="14"/>
                </a:xfrm>
                <a:custGeom>
                  <a:avLst/>
                  <a:gdLst>
                    <a:gd name="T0" fmla="*/ 0 w 23037"/>
                    <a:gd name="T1" fmla="*/ 0 h 21600"/>
                    <a:gd name="T2" fmla="*/ 0 w 23037"/>
                    <a:gd name="T3" fmla="*/ 0 h 21600"/>
                    <a:gd name="T4" fmla="*/ 0 w 23037"/>
                    <a:gd name="T5" fmla="*/ 0 h 21600"/>
                    <a:gd name="T6" fmla="*/ 0 60000 65536"/>
                    <a:gd name="T7" fmla="*/ 0 60000 65536"/>
                    <a:gd name="T8" fmla="*/ 0 60000 65536"/>
                    <a:gd name="T9" fmla="*/ 0 w 23037"/>
                    <a:gd name="T10" fmla="*/ 0 h 21600"/>
                    <a:gd name="T11" fmla="*/ 23037 w 23037"/>
                    <a:gd name="T12" fmla="*/ 21600 h 21600"/>
                  </a:gdLst>
                  <a:ahLst/>
                  <a:cxnLst>
                    <a:cxn ang="T6">
                      <a:pos x="T0" y="T1"/>
                    </a:cxn>
                    <a:cxn ang="T7">
                      <a:pos x="T2" y="T3"/>
                    </a:cxn>
                    <a:cxn ang="T8">
                      <a:pos x="T4" y="T5"/>
                    </a:cxn>
                  </a:cxnLst>
                  <a:rect l="T9" t="T10" r="T11" b="T12"/>
                  <a:pathLst>
                    <a:path w="23037" h="21600" fill="none" extrusionOk="0">
                      <a:moveTo>
                        <a:pt x="-1" y="47"/>
                      </a:moveTo>
                      <a:cubicBezTo>
                        <a:pt x="478" y="15"/>
                        <a:pt x="957" y="-1"/>
                        <a:pt x="1437" y="0"/>
                      </a:cubicBezTo>
                      <a:cubicBezTo>
                        <a:pt x="13366" y="0"/>
                        <a:pt x="23037" y="9670"/>
                        <a:pt x="23037" y="21600"/>
                      </a:cubicBezTo>
                    </a:path>
                    <a:path w="23037" h="21600" stroke="0" extrusionOk="0">
                      <a:moveTo>
                        <a:pt x="-1" y="47"/>
                      </a:moveTo>
                      <a:cubicBezTo>
                        <a:pt x="478" y="15"/>
                        <a:pt x="957" y="-1"/>
                        <a:pt x="1437" y="0"/>
                      </a:cubicBezTo>
                      <a:cubicBezTo>
                        <a:pt x="13366" y="0"/>
                        <a:pt x="23037" y="9670"/>
                        <a:pt x="23037" y="21600"/>
                      </a:cubicBezTo>
                      <a:lnTo>
                        <a:pt x="1437" y="21600"/>
                      </a:lnTo>
                      <a:lnTo>
                        <a:pt x="-1" y="47"/>
                      </a:lnTo>
                      <a:close/>
                    </a:path>
                  </a:pathLst>
                </a:custGeom>
                <a:solidFill>
                  <a:srgbClr val="0099FF"/>
                </a:solidFill>
                <a:ln w="9525" cap="rnd">
                  <a:solidFill>
                    <a:schemeClr val="bg2"/>
                  </a:solidFill>
                  <a:round/>
                  <a:headEnd/>
                  <a:tailEnd/>
                </a:ln>
              </p:spPr>
              <p:txBody>
                <a:bodyPr wrap="none" anchor="ctr"/>
                <a:lstStyle/>
                <a:p>
                  <a:endParaRPr lang="en-US"/>
                </a:p>
              </p:txBody>
            </p:sp>
            <p:sp>
              <p:nvSpPr>
                <p:cNvPr id="25652" name="Arc 114">
                  <a:extLst>
                    <a:ext uri="{FF2B5EF4-FFF2-40B4-BE49-F238E27FC236}">
                      <a16:creationId xmlns:a16="http://schemas.microsoft.com/office/drawing/2014/main" id="{7539BEB5-5F68-4CDF-8556-890396206DCB}"/>
                    </a:ext>
                  </a:extLst>
                </p:cNvPr>
                <p:cNvSpPr>
                  <a:spLocks noChangeAspect="1"/>
                </p:cNvSpPr>
                <p:nvPr/>
              </p:nvSpPr>
              <p:spPr bwMode="auto">
                <a:xfrm>
                  <a:off x="-714" y="1603"/>
                  <a:ext cx="33" cy="23"/>
                </a:xfrm>
                <a:custGeom>
                  <a:avLst/>
                  <a:gdLst>
                    <a:gd name="T0" fmla="*/ 0 w 26179"/>
                    <a:gd name="T1" fmla="*/ 0 h 24728"/>
                    <a:gd name="T2" fmla="*/ 0 w 26179"/>
                    <a:gd name="T3" fmla="*/ 0 h 24728"/>
                    <a:gd name="T4" fmla="*/ 0 w 26179"/>
                    <a:gd name="T5" fmla="*/ 0 h 24728"/>
                    <a:gd name="T6" fmla="*/ 0 60000 65536"/>
                    <a:gd name="T7" fmla="*/ 0 60000 65536"/>
                    <a:gd name="T8" fmla="*/ 0 60000 65536"/>
                    <a:gd name="T9" fmla="*/ 0 w 26179"/>
                    <a:gd name="T10" fmla="*/ 0 h 24728"/>
                    <a:gd name="T11" fmla="*/ 26179 w 26179"/>
                    <a:gd name="T12" fmla="*/ 24728 h 24728"/>
                  </a:gdLst>
                  <a:ahLst/>
                  <a:cxnLst>
                    <a:cxn ang="T6">
                      <a:pos x="T0" y="T1"/>
                    </a:cxn>
                    <a:cxn ang="T7">
                      <a:pos x="T2" y="T3"/>
                    </a:cxn>
                    <a:cxn ang="T8">
                      <a:pos x="T4" y="T5"/>
                    </a:cxn>
                  </a:cxnLst>
                  <a:rect l="T9" t="T10" r="T11" b="T12"/>
                  <a:pathLst>
                    <a:path w="26179" h="24728" fill="none" extrusionOk="0">
                      <a:moveTo>
                        <a:pt x="227" y="24728"/>
                      </a:moveTo>
                      <a:cubicBezTo>
                        <a:pt x="76" y="23692"/>
                        <a:pt x="0" y="22646"/>
                        <a:pt x="0" y="21600"/>
                      </a:cubicBezTo>
                      <a:cubicBezTo>
                        <a:pt x="0" y="9670"/>
                        <a:pt x="9670" y="0"/>
                        <a:pt x="21600" y="0"/>
                      </a:cubicBezTo>
                      <a:cubicBezTo>
                        <a:pt x="23139" y="-1"/>
                        <a:pt x="24674" y="164"/>
                        <a:pt x="26179" y="490"/>
                      </a:cubicBezTo>
                    </a:path>
                    <a:path w="26179" h="24728" stroke="0" extrusionOk="0">
                      <a:moveTo>
                        <a:pt x="227" y="24728"/>
                      </a:moveTo>
                      <a:cubicBezTo>
                        <a:pt x="76" y="23692"/>
                        <a:pt x="0" y="22646"/>
                        <a:pt x="0" y="21600"/>
                      </a:cubicBezTo>
                      <a:cubicBezTo>
                        <a:pt x="0" y="9670"/>
                        <a:pt x="9670" y="0"/>
                        <a:pt x="21600" y="0"/>
                      </a:cubicBezTo>
                      <a:cubicBezTo>
                        <a:pt x="23139" y="-1"/>
                        <a:pt x="24674" y="164"/>
                        <a:pt x="26179" y="490"/>
                      </a:cubicBezTo>
                      <a:lnTo>
                        <a:pt x="21600" y="21600"/>
                      </a:lnTo>
                      <a:lnTo>
                        <a:pt x="227" y="24728"/>
                      </a:lnTo>
                      <a:close/>
                    </a:path>
                  </a:pathLst>
                </a:custGeom>
                <a:solidFill>
                  <a:srgbClr val="0099FF"/>
                </a:solidFill>
                <a:ln w="9525" cap="rnd">
                  <a:solidFill>
                    <a:schemeClr val="bg2"/>
                  </a:solidFill>
                  <a:round/>
                  <a:headEnd/>
                  <a:tailEnd/>
                </a:ln>
              </p:spPr>
              <p:txBody>
                <a:bodyPr wrap="none" anchor="ctr"/>
                <a:lstStyle/>
                <a:p>
                  <a:endParaRPr lang="en-US"/>
                </a:p>
              </p:txBody>
            </p:sp>
            <p:sp>
              <p:nvSpPr>
                <p:cNvPr id="25653" name="Arc 115">
                  <a:extLst>
                    <a:ext uri="{FF2B5EF4-FFF2-40B4-BE49-F238E27FC236}">
                      <a16:creationId xmlns:a16="http://schemas.microsoft.com/office/drawing/2014/main" id="{6088C86B-EE0F-42A8-A8DE-21A3DF8DF287}"/>
                    </a:ext>
                  </a:extLst>
                </p:cNvPr>
                <p:cNvSpPr>
                  <a:spLocks noChangeAspect="1"/>
                </p:cNvSpPr>
                <p:nvPr/>
              </p:nvSpPr>
              <p:spPr bwMode="auto">
                <a:xfrm>
                  <a:off x="-736" y="1689"/>
                  <a:ext cx="55" cy="43"/>
                </a:xfrm>
                <a:custGeom>
                  <a:avLst/>
                  <a:gdLst>
                    <a:gd name="T0" fmla="*/ 0 w 37787"/>
                    <a:gd name="T1" fmla="*/ 0 h 30304"/>
                    <a:gd name="T2" fmla="*/ 0 w 37787"/>
                    <a:gd name="T3" fmla="*/ 0 h 30304"/>
                    <a:gd name="T4" fmla="*/ 0 w 37787"/>
                    <a:gd name="T5" fmla="*/ 0 h 30304"/>
                    <a:gd name="T6" fmla="*/ 0 60000 65536"/>
                    <a:gd name="T7" fmla="*/ 0 60000 65536"/>
                    <a:gd name="T8" fmla="*/ 0 60000 65536"/>
                    <a:gd name="T9" fmla="*/ 0 w 37787"/>
                    <a:gd name="T10" fmla="*/ 0 h 30304"/>
                    <a:gd name="T11" fmla="*/ 37787 w 37787"/>
                    <a:gd name="T12" fmla="*/ 30304 h 30304"/>
                  </a:gdLst>
                  <a:ahLst/>
                  <a:cxnLst>
                    <a:cxn ang="T6">
                      <a:pos x="T0" y="T1"/>
                    </a:cxn>
                    <a:cxn ang="T7">
                      <a:pos x="T2" y="T3"/>
                    </a:cxn>
                    <a:cxn ang="T8">
                      <a:pos x="T4" y="T5"/>
                    </a:cxn>
                  </a:cxnLst>
                  <a:rect l="T9" t="T10" r="T11" b="T12"/>
                  <a:pathLst>
                    <a:path w="37787" h="30304" fill="none" extrusionOk="0">
                      <a:moveTo>
                        <a:pt x="37786" y="23005"/>
                      </a:moveTo>
                      <a:cubicBezTo>
                        <a:pt x="33686" y="27646"/>
                        <a:pt x="27792" y="30303"/>
                        <a:pt x="21600" y="30304"/>
                      </a:cubicBezTo>
                      <a:cubicBezTo>
                        <a:pt x="9670" y="30304"/>
                        <a:pt x="0" y="20633"/>
                        <a:pt x="0" y="8704"/>
                      </a:cubicBezTo>
                      <a:cubicBezTo>
                        <a:pt x="-1" y="5706"/>
                        <a:pt x="623" y="2742"/>
                        <a:pt x="1831" y="-1"/>
                      </a:cubicBezTo>
                    </a:path>
                    <a:path w="37787" h="30304" stroke="0" extrusionOk="0">
                      <a:moveTo>
                        <a:pt x="37786" y="23005"/>
                      </a:moveTo>
                      <a:cubicBezTo>
                        <a:pt x="33686" y="27646"/>
                        <a:pt x="27792" y="30303"/>
                        <a:pt x="21600" y="30304"/>
                      </a:cubicBezTo>
                      <a:cubicBezTo>
                        <a:pt x="9670" y="30304"/>
                        <a:pt x="0" y="20633"/>
                        <a:pt x="0" y="8704"/>
                      </a:cubicBezTo>
                      <a:cubicBezTo>
                        <a:pt x="-1" y="5706"/>
                        <a:pt x="623" y="2742"/>
                        <a:pt x="1831" y="-1"/>
                      </a:cubicBezTo>
                      <a:lnTo>
                        <a:pt x="21600" y="8704"/>
                      </a:lnTo>
                      <a:lnTo>
                        <a:pt x="37786" y="23005"/>
                      </a:lnTo>
                      <a:close/>
                    </a:path>
                  </a:pathLst>
                </a:custGeom>
                <a:solidFill>
                  <a:srgbClr val="0099FF"/>
                </a:solidFill>
                <a:ln w="9525" cap="rnd">
                  <a:solidFill>
                    <a:schemeClr val="bg2"/>
                  </a:solidFill>
                  <a:round/>
                  <a:headEnd/>
                  <a:tailEnd/>
                </a:ln>
              </p:spPr>
              <p:txBody>
                <a:bodyPr wrap="none" anchor="ctr"/>
                <a:lstStyle/>
                <a:p>
                  <a:endParaRPr lang="en-US"/>
                </a:p>
              </p:txBody>
            </p:sp>
            <p:sp>
              <p:nvSpPr>
                <p:cNvPr id="25654" name="Arc 116">
                  <a:extLst>
                    <a:ext uri="{FF2B5EF4-FFF2-40B4-BE49-F238E27FC236}">
                      <a16:creationId xmlns:a16="http://schemas.microsoft.com/office/drawing/2014/main" id="{CFCD6E98-3456-4105-90EA-DA086F1AD1FB}"/>
                    </a:ext>
                  </a:extLst>
                </p:cNvPr>
                <p:cNvSpPr>
                  <a:spLocks noChangeAspect="1"/>
                </p:cNvSpPr>
                <p:nvPr/>
              </p:nvSpPr>
              <p:spPr bwMode="auto">
                <a:xfrm>
                  <a:off x="-595" y="1672"/>
                  <a:ext cx="45" cy="60"/>
                </a:xfrm>
                <a:custGeom>
                  <a:avLst/>
                  <a:gdLst>
                    <a:gd name="T0" fmla="*/ 0 w 32221"/>
                    <a:gd name="T1" fmla="*/ 0 h 41511"/>
                    <a:gd name="T2" fmla="*/ 0 w 32221"/>
                    <a:gd name="T3" fmla="*/ 0 h 41511"/>
                    <a:gd name="T4" fmla="*/ 0 w 32221"/>
                    <a:gd name="T5" fmla="*/ 0 h 41511"/>
                    <a:gd name="T6" fmla="*/ 0 60000 65536"/>
                    <a:gd name="T7" fmla="*/ 0 60000 65536"/>
                    <a:gd name="T8" fmla="*/ 0 60000 65536"/>
                    <a:gd name="T9" fmla="*/ 0 w 32221"/>
                    <a:gd name="T10" fmla="*/ 0 h 41511"/>
                    <a:gd name="T11" fmla="*/ 32221 w 32221"/>
                    <a:gd name="T12" fmla="*/ 41511 h 41511"/>
                  </a:gdLst>
                  <a:ahLst/>
                  <a:cxnLst>
                    <a:cxn ang="T6">
                      <a:pos x="T0" y="T1"/>
                    </a:cxn>
                    <a:cxn ang="T7">
                      <a:pos x="T2" y="T3"/>
                    </a:cxn>
                    <a:cxn ang="T8">
                      <a:pos x="T4" y="T5"/>
                    </a:cxn>
                  </a:cxnLst>
                  <a:rect l="T9" t="T10" r="T11" b="T12"/>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lnTo>
                        <a:pt x="18994" y="0"/>
                      </a:lnTo>
                      <a:close/>
                    </a:path>
                  </a:pathLst>
                </a:custGeom>
                <a:solidFill>
                  <a:srgbClr val="0099FF"/>
                </a:solidFill>
                <a:ln w="9525" cap="rnd">
                  <a:solidFill>
                    <a:schemeClr val="bg2"/>
                  </a:solidFill>
                  <a:round/>
                  <a:headEnd/>
                  <a:tailEnd/>
                </a:ln>
              </p:spPr>
              <p:txBody>
                <a:bodyPr wrap="none" anchor="ctr"/>
                <a:lstStyle/>
                <a:p>
                  <a:endParaRPr lang="en-US"/>
                </a:p>
              </p:txBody>
            </p:sp>
          </p:grpSp>
          <p:sp>
            <p:nvSpPr>
              <p:cNvPr id="25648" name="Text Box 117">
                <a:extLst>
                  <a:ext uri="{FF2B5EF4-FFF2-40B4-BE49-F238E27FC236}">
                    <a16:creationId xmlns:a16="http://schemas.microsoft.com/office/drawing/2014/main" id="{5F0C0AEF-C5C7-42D3-9932-19CA21AE94B8}"/>
                  </a:ext>
                </a:extLst>
              </p:cNvPr>
              <p:cNvSpPr txBox="1">
                <a:spLocks noChangeArrowheads="1"/>
              </p:cNvSpPr>
              <p:nvPr/>
            </p:nvSpPr>
            <p:spPr bwMode="auto">
              <a:xfrm>
                <a:off x="1185" y="2194"/>
                <a:ext cx="57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nchor="ctr">
                <a:spAutoFit/>
              </a:bodyPr>
              <a:lstStyle>
                <a:lvl1pPr marL="407988" indent="-407988" defTabSz="958850">
                  <a:defRPr>
                    <a:solidFill>
                      <a:schemeClr val="tx1"/>
                    </a:solidFill>
                    <a:latin typeface="Gill Sans MT" panose="020B0502020104020203" pitchFamily="34" charset="0"/>
                  </a:defRPr>
                </a:lvl1pPr>
                <a:lvl2pPr marL="742950" indent="-285750" defTabSz="958850">
                  <a:defRPr>
                    <a:solidFill>
                      <a:schemeClr val="tx1"/>
                    </a:solidFill>
                    <a:latin typeface="Gill Sans MT" panose="020B0502020104020203" pitchFamily="34" charset="0"/>
                  </a:defRPr>
                </a:lvl2pPr>
                <a:lvl3pPr marL="1143000" indent="-228600" defTabSz="958850">
                  <a:defRPr>
                    <a:solidFill>
                      <a:schemeClr val="tx1"/>
                    </a:solidFill>
                    <a:latin typeface="Gill Sans MT" panose="020B0502020104020203" pitchFamily="34" charset="0"/>
                  </a:defRPr>
                </a:lvl3pPr>
                <a:lvl4pPr marL="1600200" indent="-228600" defTabSz="958850">
                  <a:defRPr>
                    <a:solidFill>
                      <a:schemeClr val="tx1"/>
                    </a:solidFill>
                    <a:latin typeface="Gill Sans MT" panose="020B0502020104020203" pitchFamily="34" charset="0"/>
                  </a:defRPr>
                </a:lvl4pPr>
                <a:lvl5pPr marL="2057400" indent="-228600" defTabSz="958850">
                  <a:defRPr>
                    <a:solidFill>
                      <a:schemeClr val="tx1"/>
                    </a:solidFill>
                    <a:latin typeface="Gill Sans MT" panose="020B0502020104020203" pitchFamily="34" charset="0"/>
                  </a:defRPr>
                </a:lvl5pPr>
                <a:lvl6pPr marL="2514600" indent="-228600" defTabSz="95885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95885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95885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95885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lnSpc>
                    <a:spcPct val="78000"/>
                  </a:lnSpc>
                  <a:spcBef>
                    <a:spcPct val="50000"/>
                  </a:spcBef>
                  <a:buClr>
                    <a:schemeClr val="tx1"/>
                  </a:buClr>
                  <a:buFont typeface="Monotype Sorts" pitchFamily="2" charset="2"/>
                  <a:buNone/>
                </a:pPr>
                <a:r>
                  <a:rPr lang="en-US" altLang="vi-VN" sz="1600" b="1">
                    <a:latin typeface="Arial Narrow" panose="020B0606020202030204" pitchFamily="34" charset="0"/>
                    <a:cs typeface="Arial" panose="020B0604020202020204" pitchFamily="34" charset="0"/>
                  </a:rPr>
                  <a:t>Architect</a:t>
                </a:r>
              </a:p>
            </p:txBody>
          </p:sp>
        </p:grpSp>
        <p:grpSp>
          <p:nvGrpSpPr>
            <p:cNvPr id="25610" name="Group 118">
              <a:extLst>
                <a:ext uri="{FF2B5EF4-FFF2-40B4-BE49-F238E27FC236}">
                  <a16:creationId xmlns:a16="http://schemas.microsoft.com/office/drawing/2014/main" id="{FF8977D6-B7D0-4B0D-B6AA-E7F057198B87}"/>
                </a:ext>
              </a:extLst>
            </p:cNvPr>
            <p:cNvGrpSpPr>
              <a:grpSpLocks/>
            </p:cNvGrpSpPr>
            <p:nvPr/>
          </p:nvGrpSpPr>
          <p:grpSpPr bwMode="auto">
            <a:xfrm>
              <a:off x="4166" y="1465"/>
              <a:ext cx="633" cy="743"/>
              <a:chOff x="2914" y="1839"/>
              <a:chExt cx="674" cy="811"/>
            </a:xfrm>
          </p:grpSpPr>
          <p:grpSp>
            <p:nvGrpSpPr>
              <p:cNvPr id="25639" name="Group 119">
                <a:extLst>
                  <a:ext uri="{FF2B5EF4-FFF2-40B4-BE49-F238E27FC236}">
                    <a16:creationId xmlns:a16="http://schemas.microsoft.com/office/drawing/2014/main" id="{DCEDC5DC-DAC6-44BA-A43C-D3F0548E87D5}"/>
                  </a:ext>
                </a:extLst>
              </p:cNvPr>
              <p:cNvGrpSpPr>
                <a:grpSpLocks noChangeAspect="1"/>
              </p:cNvGrpSpPr>
              <p:nvPr/>
            </p:nvGrpSpPr>
            <p:grpSpPr bwMode="auto">
              <a:xfrm>
                <a:off x="3153" y="2256"/>
                <a:ext cx="196" cy="394"/>
                <a:chOff x="-736" y="1508"/>
                <a:chExt cx="186" cy="418"/>
              </a:xfrm>
            </p:grpSpPr>
            <p:sp>
              <p:nvSpPr>
                <p:cNvPr id="25641" name="Oval 120">
                  <a:extLst>
                    <a:ext uri="{FF2B5EF4-FFF2-40B4-BE49-F238E27FC236}">
                      <a16:creationId xmlns:a16="http://schemas.microsoft.com/office/drawing/2014/main" id="{66347EE0-9116-49C9-B710-702EB8684415}"/>
                    </a:ext>
                  </a:extLst>
                </p:cNvPr>
                <p:cNvSpPr>
                  <a:spLocks noChangeAspect="1" noChangeArrowheads="1"/>
                </p:cNvSpPr>
                <p:nvPr/>
              </p:nvSpPr>
              <p:spPr bwMode="auto">
                <a:xfrm>
                  <a:off x="-691" y="1508"/>
                  <a:ext cx="87" cy="85"/>
                </a:xfrm>
                <a:prstGeom prst="ellipse">
                  <a:avLst/>
                </a:prstGeom>
                <a:solidFill>
                  <a:srgbClr val="BE91FF"/>
                </a:solidFill>
                <a:ln w="9525">
                  <a:solidFill>
                    <a:schemeClr val="bg2"/>
                  </a:solidFill>
                  <a:round/>
                  <a:headEnd/>
                  <a:tailEnd/>
                </a:ln>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5642" name="Freeform 121">
                  <a:extLst>
                    <a:ext uri="{FF2B5EF4-FFF2-40B4-BE49-F238E27FC236}">
                      <a16:creationId xmlns:a16="http://schemas.microsoft.com/office/drawing/2014/main" id="{24CEC968-C601-477E-BAAD-94259DD03BF7}"/>
                    </a:ext>
                  </a:extLst>
                </p:cNvPr>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2"/>
                    <a:gd name="T106" fmla="*/ 0 h 324"/>
                    <a:gd name="T107" fmla="*/ 182 w 182"/>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BE91FF"/>
                </a:solidFill>
                <a:ln w="9525" cap="rnd">
                  <a:solidFill>
                    <a:schemeClr val="bg2"/>
                  </a:solidFill>
                  <a:round/>
                  <a:headEnd/>
                  <a:tailEnd/>
                </a:ln>
              </p:spPr>
              <p:txBody>
                <a:bodyPr/>
                <a:lstStyle/>
                <a:p>
                  <a:endParaRPr lang="en-US"/>
                </a:p>
              </p:txBody>
            </p:sp>
            <p:sp>
              <p:nvSpPr>
                <p:cNvPr id="25643" name="Arc 122">
                  <a:extLst>
                    <a:ext uri="{FF2B5EF4-FFF2-40B4-BE49-F238E27FC236}">
                      <a16:creationId xmlns:a16="http://schemas.microsoft.com/office/drawing/2014/main" id="{EC8AF8F5-EED8-4848-AFB7-1DC9E75E64E7}"/>
                    </a:ext>
                  </a:extLst>
                </p:cNvPr>
                <p:cNvSpPr>
                  <a:spLocks noChangeAspect="1"/>
                </p:cNvSpPr>
                <p:nvPr/>
              </p:nvSpPr>
              <p:spPr bwMode="auto">
                <a:xfrm>
                  <a:off x="-595" y="1604"/>
                  <a:ext cx="16" cy="14"/>
                </a:xfrm>
                <a:custGeom>
                  <a:avLst/>
                  <a:gdLst>
                    <a:gd name="T0" fmla="*/ 0 w 23037"/>
                    <a:gd name="T1" fmla="*/ 0 h 21600"/>
                    <a:gd name="T2" fmla="*/ 0 w 23037"/>
                    <a:gd name="T3" fmla="*/ 0 h 21600"/>
                    <a:gd name="T4" fmla="*/ 0 w 23037"/>
                    <a:gd name="T5" fmla="*/ 0 h 21600"/>
                    <a:gd name="T6" fmla="*/ 0 60000 65536"/>
                    <a:gd name="T7" fmla="*/ 0 60000 65536"/>
                    <a:gd name="T8" fmla="*/ 0 60000 65536"/>
                    <a:gd name="T9" fmla="*/ 0 w 23037"/>
                    <a:gd name="T10" fmla="*/ 0 h 21600"/>
                    <a:gd name="T11" fmla="*/ 23037 w 23037"/>
                    <a:gd name="T12" fmla="*/ 21600 h 21600"/>
                  </a:gdLst>
                  <a:ahLst/>
                  <a:cxnLst>
                    <a:cxn ang="T6">
                      <a:pos x="T0" y="T1"/>
                    </a:cxn>
                    <a:cxn ang="T7">
                      <a:pos x="T2" y="T3"/>
                    </a:cxn>
                    <a:cxn ang="T8">
                      <a:pos x="T4" y="T5"/>
                    </a:cxn>
                  </a:cxnLst>
                  <a:rect l="T9" t="T10" r="T11" b="T12"/>
                  <a:pathLst>
                    <a:path w="23037" h="21600" fill="none" extrusionOk="0">
                      <a:moveTo>
                        <a:pt x="-1" y="47"/>
                      </a:moveTo>
                      <a:cubicBezTo>
                        <a:pt x="478" y="15"/>
                        <a:pt x="957" y="-1"/>
                        <a:pt x="1437" y="0"/>
                      </a:cubicBezTo>
                      <a:cubicBezTo>
                        <a:pt x="13366" y="0"/>
                        <a:pt x="23037" y="9670"/>
                        <a:pt x="23037" y="21600"/>
                      </a:cubicBezTo>
                    </a:path>
                    <a:path w="23037" h="21600" stroke="0" extrusionOk="0">
                      <a:moveTo>
                        <a:pt x="-1" y="47"/>
                      </a:moveTo>
                      <a:cubicBezTo>
                        <a:pt x="478" y="15"/>
                        <a:pt x="957" y="-1"/>
                        <a:pt x="1437" y="0"/>
                      </a:cubicBezTo>
                      <a:cubicBezTo>
                        <a:pt x="13366" y="0"/>
                        <a:pt x="23037" y="9670"/>
                        <a:pt x="23037" y="21600"/>
                      </a:cubicBezTo>
                      <a:lnTo>
                        <a:pt x="1437" y="21600"/>
                      </a:lnTo>
                      <a:lnTo>
                        <a:pt x="-1" y="47"/>
                      </a:lnTo>
                      <a:close/>
                    </a:path>
                  </a:pathLst>
                </a:custGeom>
                <a:solidFill>
                  <a:srgbClr val="BE91FF"/>
                </a:solidFill>
                <a:ln w="9525" cap="rnd">
                  <a:solidFill>
                    <a:schemeClr val="bg2"/>
                  </a:solidFill>
                  <a:round/>
                  <a:headEnd/>
                  <a:tailEnd/>
                </a:ln>
              </p:spPr>
              <p:txBody>
                <a:bodyPr wrap="none" anchor="ctr"/>
                <a:lstStyle/>
                <a:p>
                  <a:endParaRPr lang="en-US"/>
                </a:p>
              </p:txBody>
            </p:sp>
            <p:sp>
              <p:nvSpPr>
                <p:cNvPr id="25644" name="Arc 123">
                  <a:extLst>
                    <a:ext uri="{FF2B5EF4-FFF2-40B4-BE49-F238E27FC236}">
                      <a16:creationId xmlns:a16="http://schemas.microsoft.com/office/drawing/2014/main" id="{9769A60C-516A-4C4D-ADF6-7B87AD72CD7B}"/>
                    </a:ext>
                  </a:extLst>
                </p:cNvPr>
                <p:cNvSpPr>
                  <a:spLocks noChangeAspect="1"/>
                </p:cNvSpPr>
                <p:nvPr/>
              </p:nvSpPr>
              <p:spPr bwMode="auto">
                <a:xfrm>
                  <a:off x="-714" y="1603"/>
                  <a:ext cx="33" cy="23"/>
                </a:xfrm>
                <a:custGeom>
                  <a:avLst/>
                  <a:gdLst>
                    <a:gd name="T0" fmla="*/ 0 w 26179"/>
                    <a:gd name="T1" fmla="*/ 0 h 24728"/>
                    <a:gd name="T2" fmla="*/ 0 w 26179"/>
                    <a:gd name="T3" fmla="*/ 0 h 24728"/>
                    <a:gd name="T4" fmla="*/ 0 w 26179"/>
                    <a:gd name="T5" fmla="*/ 0 h 24728"/>
                    <a:gd name="T6" fmla="*/ 0 60000 65536"/>
                    <a:gd name="T7" fmla="*/ 0 60000 65536"/>
                    <a:gd name="T8" fmla="*/ 0 60000 65536"/>
                    <a:gd name="T9" fmla="*/ 0 w 26179"/>
                    <a:gd name="T10" fmla="*/ 0 h 24728"/>
                    <a:gd name="T11" fmla="*/ 26179 w 26179"/>
                    <a:gd name="T12" fmla="*/ 24728 h 24728"/>
                  </a:gdLst>
                  <a:ahLst/>
                  <a:cxnLst>
                    <a:cxn ang="T6">
                      <a:pos x="T0" y="T1"/>
                    </a:cxn>
                    <a:cxn ang="T7">
                      <a:pos x="T2" y="T3"/>
                    </a:cxn>
                    <a:cxn ang="T8">
                      <a:pos x="T4" y="T5"/>
                    </a:cxn>
                  </a:cxnLst>
                  <a:rect l="T9" t="T10" r="T11" b="T12"/>
                  <a:pathLst>
                    <a:path w="26179" h="24728" fill="none" extrusionOk="0">
                      <a:moveTo>
                        <a:pt x="227" y="24728"/>
                      </a:moveTo>
                      <a:cubicBezTo>
                        <a:pt x="76" y="23692"/>
                        <a:pt x="0" y="22646"/>
                        <a:pt x="0" y="21600"/>
                      </a:cubicBezTo>
                      <a:cubicBezTo>
                        <a:pt x="0" y="9670"/>
                        <a:pt x="9670" y="0"/>
                        <a:pt x="21600" y="0"/>
                      </a:cubicBezTo>
                      <a:cubicBezTo>
                        <a:pt x="23139" y="-1"/>
                        <a:pt x="24674" y="164"/>
                        <a:pt x="26179" y="490"/>
                      </a:cubicBezTo>
                    </a:path>
                    <a:path w="26179" h="24728" stroke="0" extrusionOk="0">
                      <a:moveTo>
                        <a:pt x="227" y="24728"/>
                      </a:moveTo>
                      <a:cubicBezTo>
                        <a:pt x="76" y="23692"/>
                        <a:pt x="0" y="22646"/>
                        <a:pt x="0" y="21600"/>
                      </a:cubicBezTo>
                      <a:cubicBezTo>
                        <a:pt x="0" y="9670"/>
                        <a:pt x="9670" y="0"/>
                        <a:pt x="21600" y="0"/>
                      </a:cubicBezTo>
                      <a:cubicBezTo>
                        <a:pt x="23139" y="-1"/>
                        <a:pt x="24674" y="164"/>
                        <a:pt x="26179" y="490"/>
                      </a:cubicBezTo>
                      <a:lnTo>
                        <a:pt x="21600" y="21600"/>
                      </a:lnTo>
                      <a:lnTo>
                        <a:pt x="227" y="24728"/>
                      </a:lnTo>
                      <a:close/>
                    </a:path>
                  </a:pathLst>
                </a:custGeom>
                <a:solidFill>
                  <a:srgbClr val="BE91FF"/>
                </a:solidFill>
                <a:ln w="9525" cap="rnd">
                  <a:solidFill>
                    <a:schemeClr val="bg2"/>
                  </a:solidFill>
                  <a:round/>
                  <a:headEnd/>
                  <a:tailEnd/>
                </a:ln>
              </p:spPr>
              <p:txBody>
                <a:bodyPr wrap="none" anchor="ctr"/>
                <a:lstStyle/>
                <a:p>
                  <a:endParaRPr lang="en-US"/>
                </a:p>
              </p:txBody>
            </p:sp>
            <p:sp>
              <p:nvSpPr>
                <p:cNvPr id="25645" name="Arc 124">
                  <a:extLst>
                    <a:ext uri="{FF2B5EF4-FFF2-40B4-BE49-F238E27FC236}">
                      <a16:creationId xmlns:a16="http://schemas.microsoft.com/office/drawing/2014/main" id="{D15B554C-1E9B-40A3-8A9E-045B52A06DCA}"/>
                    </a:ext>
                  </a:extLst>
                </p:cNvPr>
                <p:cNvSpPr>
                  <a:spLocks noChangeAspect="1"/>
                </p:cNvSpPr>
                <p:nvPr/>
              </p:nvSpPr>
              <p:spPr bwMode="auto">
                <a:xfrm>
                  <a:off x="-736" y="1689"/>
                  <a:ext cx="55" cy="43"/>
                </a:xfrm>
                <a:custGeom>
                  <a:avLst/>
                  <a:gdLst>
                    <a:gd name="T0" fmla="*/ 0 w 37787"/>
                    <a:gd name="T1" fmla="*/ 0 h 30304"/>
                    <a:gd name="T2" fmla="*/ 0 w 37787"/>
                    <a:gd name="T3" fmla="*/ 0 h 30304"/>
                    <a:gd name="T4" fmla="*/ 0 w 37787"/>
                    <a:gd name="T5" fmla="*/ 0 h 30304"/>
                    <a:gd name="T6" fmla="*/ 0 60000 65536"/>
                    <a:gd name="T7" fmla="*/ 0 60000 65536"/>
                    <a:gd name="T8" fmla="*/ 0 60000 65536"/>
                    <a:gd name="T9" fmla="*/ 0 w 37787"/>
                    <a:gd name="T10" fmla="*/ 0 h 30304"/>
                    <a:gd name="T11" fmla="*/ 37787 w 37787"/>
                    <a:gd name="T12" fmla="*/ 30304 h 30304"/>
                  </a:gdLst>
                  <a:ahLst/>
                  <a:cxnLst>
                    <a:cxn ang="T6">
                      <a:pos x="T0" y="T1"/>
                    </a:cxn>
                    <a:cxn ang="T7">
                      <a:pos x="T2" y="T3"/>
                    </a:cxn>
                    <a:cxn ang="T8">
                      <a:pos x="T4" y="T5"/>
                    </a:cxn>
                  </a:cxnLst>
                  <a:rect l="T9" t="T10" r="T11" b="T12"/>
                  <a:pathLst>
                    <a:path w="37787" h="30304" fill="none" extrusionOk="0">
                      <a:moveTo>
                        <a:pt x="37786" y="23005"/>
                      </a:moveTo>
                      <a:cubicBezTo>
                        <a:pt x="33686" y="27646"/>
                        <a:pt x="27792" y="30303"/>
                        <a:pt x="21600" y="30304"/>
                      </a:cubicBezTo>
                      <a:cubicBezTo>
                        <a:pt x="9670" y="30304"/>
                        <a:pt x="0" y="20633"/>
                        <a:pt x="0" y="8704"/>
                      </a:cubicBezTo>
                      <a:cubicBezTo>
                        <a:pt x="-1" y="5706"/>
                        <a:pt x="623" y="2742"/>
                        <a:pt x="1831" y="-1"/>
                      </a:cubicBezTo>
                    </a:path>
                    <a:path w="37787" h="30304" stroke="0" extrusionOk="0">
                      <a:moveTo>
                        <a:pt x="37786" y="23005"/>
                      </a:moveTo>
                      <a:cubicBezTo>
                        <a:pt x="33686" y="27646"/>
                        <a:pt x="27792" y="30303"/>
                        <a:pt x="21600" y="30304"/>
                      </a:cubicBezTo>
                      <a:cubicBezTo>
                        <a:pt x="9670" y="30304"/>
                        <a:pt x="0" y="20633"/>
                        <a:pt x="0" y="8704"/>
                      </a:cubicBezTo>
                      <a:cubicBezTo>
                        <a:pt x="-1" y="5706"/>
                        <a:pt x="623" y="2742"/>
                        <a:pt x="1831" y="-1"/>
                      </a:cubicBezTo>
                      <a:lnTo>
                        <a:pt x="21600" y="8704"/>
                      </a:lnTo>
                      <a:lnTo>
                        <a:pt x="37786" y="23005"/>
                      </a:lnTo>
                      <a:close/>
                    </a:path>
                  </a:pathLst>
                </a:custGeom>
                <a:solidFill>
                  <a:srgbClr val="BE91FF"/>
                </a:solidFill>
                <a:ln w="9525" cap="rnd">
                  <a:solidFill>
                    <a:schemeClr val="bg2"/>
                  </a:solidFill>
                  <a:round/>
                  <a:headEnd/>
                  <a:tailEnd/>
                </a:ln>
              </p:spPr>
              <p:txBody>
                <a:bodyPr wrap="none" anchor="ctr"/>
                <a:lstStyle/>
                <a:p>
                  <a:endParaRPr lang="en-US"/>
                </a:p>
              </p:txBody>
            </p:sp>
            <p:sp>
              <p:nvSpPr>
                <p:cNvPr id="25646" name="Arc 125">
                  <a:extLst>
                    <a:ext uri="{FF2B5EF4-FFF2-40B4-BE49-F238E27FC236}">
                      <a16:creationId xmlns:a16="http://schemas.microsoft.com/office/drawing/2014/main" id="{D6205177-4AA3-483D-95A0-287F1ADDE567}"/>
                    </a:ext>
                  </a:extLst>
                </p:cNvPr>
                <p:cNvSpPr>
                  <a:spLocks noChangeAspect="1"/>
                </p:cNvSpPr>
                <p:nvPr/>
              </p:nvSpPr>
              <p:spPr bwMode="auto">
                <a:xfrm>
                  <a:off x="-595" y="1672"/>
                  <a:ext cx="45" cy="60"/>
                </a:xfrm>
                <a:custGeom>
                  <a:avLst/>
                  <a:gdLst>
                    <a:gd name="T0" fmla="*/ 0 w 32221"/>
                    <a:gd name="T1" fmla="*/ 0 h 41511"/>
                    <a:gd name="T2" fmla="*/ 0 w 32221"/>
                    <a:gd name="T3" fmla="*/ 0 h 41511"/>
                    <a:gd name="T4" fmla="*/ 0 w 32221"/>
                    <a:gd name="T5" fmla="*/ 0 h 41511"/>
                    <a:gd name="T6" fmla="*/ 0 60000 65536"/>
                    <a:gd name="T7" fmla="*/ 0 60000 65536"/>
                    <a:gd name="T8" fmla="*/ 0 60000 65536"/>
                    <a:gd name="T9" fmla="*/ 0 w 32221"/>
                    <a:gd name="T10" fmla="*/ 0 h 41511"/>
                    <a:gd name="T11" fmla="*/ 32221 w 32221"/>
                    <a:gd name="T12" fmla="*/ 41511 h 41511"/>
                  </a:gdLst>
                  <a:ahLst/>
                  <a:cxnLst>
                    <a:cxn ang="T6">
                      <a:pos x="T0" y="T1"/>
                    </a:cxn>
                    <a:cxn ang="T7">
                      <a:pos x="T2" y="T3"/>
                    </a:cxn>
                    <a:cxn ang="T8">
                      <a:pos x="T4" y="T5"/>
                    </a:cxn>
                  </a:cxnLst>
                  <a:rect l="T9" t="T10" r="T11" b="T12"/>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lnTo>
                        <a:pt x="18994" y="0"/>
                      </a:lnTo>
                      <a:close/>
                    </a:path>
                  </a:pathLst>
                </a:custGeom>
                <a:solidFill>
                  <a:srgbClr val="BE91FF"/>
                </a:solidFill>
                <a:ln w="9525" cap="rnd">
                  <a:solidFill>
                    <a:schemeClr val="bg2"/>
                  </a:solidFill>
                  <a:round/>
                  <a:headEnd/>
                  <a:tailEnd/>
                </a:ln>
              </p:spPr>
              <p:txBody>
                <a:bodyPr wrap="none" anchor="ctr"/>
                <a:lstStyle/>
                <a:p>
                  <a:endParaRPr lang="en-US"/>
                </a:p>
              </p:txBody>
            </p:sp>
          </p:grpSp>
          <p:sp>
            <p:nvSpPr>
              <p:cNvPr id="25640" name="Text Box 126">
                <a:extLst>
                  <a:ext uri="{FF2B5EF4-FFF2-40B4-BE49-F238E27FC236}">
                    <a16:creationId xmlns:a16="http://schemas.microsoft.com/office/drawing/2014/main" id="{F19993DA-DF9A-49D6-964D-9C9FB2B26BC1}"/>
                  </a:ext>
                </a:extLst>
              </p:cNvPr>
              <p:cNvSpPr txBox="1">
                <a:spLocks noChangeArrowheads="1"/>
              </p:cNvSpPr>
              <p:nvPr/>
            </p:nvSpPr>
            <p:spPr bwMode="auto">
              <a:xfrm>
                <a:off x="2914" y="1839"/>
                <a:ext cx="674"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nchor="ctr">
                <a:spAutoFit/>
              </a:bodyPr>
              <a:lstStyle>
                <a:lvl1pPr marL="407988" indent="-407988" defTabSz="958850">
                  <a:defRPr>
                    <a:solidFill>
                      <a:schemeClr val="tx1"/>
                    </a:solidFill>
                    <a:latin typeface="Gill Sans MT" panose="020B0502020104020203" pitchFamily="34" charset="0"/>
                  </a:defRPr>
                </a:lvl1pPr>
                <a:lvl2pPr marL="742950" indent="-285750" defTabSz="958850">
                  <a:defRPr>
                    <a:solidFill>
                      <a:schemeClr val="tx1"/>
                    </a:solidFill>
                    <a:latin typeface="Gill Sans MT" panose="020B0502020104020203" pitchFamily="34" charset="0"/>
                  </a:defRPr>
                </a:lvl2pPr>
                <a:lvl3pPr marL="1143000" indent="-228600" defTabSz="958850">
                  <a:defRPr>
                    <a:solidFill>
                      <a:schemeClr val="tx1"/>
                    </a:solidFill>
                    <a:latin typeface="Gill Sans MT" panose="020B0502020104020203" pitchFamily="34" charset="0"/>
                  </a:defRPr>
                </a:lvl3pPr>
                <a:lvl4pPr marL="1600200" indent="-228600" defTabSz="958850">
                  <a:defRPr>
                    <a:solidFill>
                      <a:schemeClr val="tx1"/>
                    </a:solidFill>
                    <a:latin typeface="Gill Sans MT" panose="020B0502020104020203" pitchFamily="34" charset="0"/>
                  </a:defRPr>
                </a:lvl4pPr>
                <a:lvl5pPr marL="2057400" indent="-228600" defTabSz="958850">
                  <a:defRPr>
                    <a:solidFill>
                      <a:schemeClr val="tx1"/>
                    </a:solidFill>
                    <a:latin typeface="Gill Sans MT" panose="020B0502020104020203" pitchFamily="34" charset="0"/>
                  </a:defRPr>
                </a:lvl5pPr>
                <a:lvl6pPr marL="2514600" indent="-228600" defTabSz="95885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95885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95885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95885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lnSpc>
                    <a:spcPct val="78000"/>
                  </a:lnSpc>
                  <a:spcBef>
                    <a:spcPct val="50000"/>
                  </a:spcBef>
                  <a:buClr>
                    <a:schemeClr val="tx1"/>
                  </a:buClr>
                  <a:buFont typeface="Monotype Sorts" pitchFamily="2" charset="2"/>
                  <a:buNone/>
                </a:pPr>
                <a:r>
                  <a:rPr lang="en-US" altLang="vi-VN" sz="1600" b="1">
                    <a:latin typeface="Arial Narrow" panose="020B0606020202030204" pitchFamily="34" charset="0"/>
                    <a:cs typeface="Arial" panose="020B0604020202020204" pitchFamily="34" charset="0"/>
                  </a:rPr>
                  <a:t>Tool</a:t>
                </a:r>
              </a:p>
              <a:p>
                <a:pPr eaLnBrk="1" hangingPunct="1">
                  <a:lnSpc>
                    <a:spcPct val="78000"/>
                  </a:lnSpc>
                  <a:spcBef>
                    <a:spcPct val="50000"/>
                  </a:spcBef>
                  <a:buClr>
                    <a:schemeClr val="tx1"/>
                  </a:buClr>
                  <a:buFont typeface="Monotype Sorts" pitchFamily="2" charset="2"/>
                  <a:buNone/>
                </a:pPr>
                <a:r>
                  <a:rPr lang="en-US" altLang="vi-VN" sz="1600" b="1">
                    <a:latin typeface="Arial Narrow" panose="020B0606020202030204" pitchFamily="34" charset="0"/>
                    <a:cs typeface="Arial" panose="020B0604020202020204" pitchFamily="34" charset="0"/>
                  </a:rPr>
                  <a:t> Specialist</a:t>
                </a:r>
              </a:p>
            </p:txBody>
          </p:sp>
        </p:grpSp>
        <p:grpSp>
          <p:nvGrpSpPr>
            <p:cNvPr id="25611" name="Group 127">
              <a:extLst>
                <a:ext uri="{FF2B5EF4-FFF2-40B4-BE49-F238E27FC236}">
                  <a16:creationId xmlns:a16="http://schemas.microsoft.com/office/drawing/2014/main" id="{961C9136-E852-4F4E-8AD5-76C3096A74A5}"/>
                </a:ext>
              </a:extLst>
            </p:cNvPr>
            <p:cNvGrpSpPr>
              <a:grpSpLocks/>
            </p:cNvGrpSpPr>
            <p:nvPr/>
          </p:nvGrpSpPr>
          <p:grpSpPr bwMode="auto">
            <a:xfrm>
              <a:off x="4612" y="2540"/>
              <a:ext cx="593" cy="683"/>
              <a:chOff x="4372" y="1905"/>
              <a:chExt cx="630" cy="745"/>
            </a:xfrm>
          </p:grpSpPr>
          <p:grpSp>
            <p:nvGrpSpPr>
              <p:cNvPr id="25631" name="Group 128">
                <a:extLst>
                  <a:ext uri="{FF2B5EF4-FFF2-40B4-BE49-F238E27FC236}">
                    <a16:creationId xmlns:a16="http://schemas.microsoft.com/office/drawing/2014/main" id="{363534BE-15C8-46F7-A113-5EEDFF221B18}"/>
                  </a:ext>
                </a:extLst>
              </p:cNvPr>
              <p:cNvGrpSpPr>
                <a:grpSpLocks noChangeAspect="1"/>
              </p:cNvGrpSpPr>
              <p:nvPr/>
            </p:nvGrpSpPr>
            <p:grpSpPr bwMode="auto">
              <a:xfrm>
                <a:off x="4578" y="2256"/>
                <a:ext cx="196" cy="394"/>
                <a:chOff x="-736" y="1508"/>
                <a:chExt cx="186" cy="418"/>
              </a:xfrm>
            </p:grpSpPr>
            <p:sp>
              <p:nvSpPr>
                <p:cNvPr id="25633" name="Oval 129">
                  <a:extLst>
                    <a:ext uri="{FF2B5EF4-FFF2-40B4-BE49-F238E27FC236}">
                      <a16:creationId xmlns:a16="http://schemas.microsoft.com/office/drawing/2014/main" id="{7B54499A-B257-48CC-83C4-97200F009FCA}"/>
                    </a:ext>
                  </a:extLst>
                </p:cNvPr>
                <p:cNvSpPr>
                  <a:spLocks noChangeAspect="1" noChangeArrowheads="1"/>
                </p:cNvSpPr>
                <p:nvPr/>
              </p:nvSpPr>
              <p:spPr bwMode="auto">
                <a:xfrm>
                  <a:off x="-691" y="1508"/>
                  <a:ext cx="87" cy="85"/>
                </a:xfrm>
                <a:prstGeom prst="ellipse">
                  <a:avLst/>
                </a:prstGeom>
                <a:solidFill>
                  <a:srgbClr val="FF9900"/>
                </a:solidFill>
                <a:ln w="9525">
                  <a:solidFill>
                    <a:schemeClr val="bg2"/>
                  </a:solidFill>
                  <a:round/>
                  <a:headEnd/>
                  <a:tailEnd/>
                </a:ln>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5634" name="Freeform 130">
                  <a:extLst>
                    <a:ext uri="{FF2B5EF4-FFF2-40B4-BE49-F238E27FC236}">
                      <a16:creationId xmlns:a16="http://schemas.microsoft.com/office/drawing/2014/main" id="{D5270EC8-A143-4668-8FA7-85EBD1C09E27}"/>
                    </a:ext>
                  </a:extLst>
                </p:cNvPr>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2"/>
                    <a:gd name="T106" fmla="*/ 0 h 324"/>
                    <a:gd name="T107" fmla="*/ 182 w 182"/>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FF9900"/>
                </a:solidFill>
                <a:ln w="9525" cap="rnd">
                  <a:solidFill>
                    <a:schemeClr val="bg2"/>
                  </a:solidFill>
                  <a:round/>
                  <a:headEnd/>
                  <a:tailEnd/>
                </a:ln>
              </p:spPr>
              <p:txBody>
                <a:bodyPr/>
                <a:lstStyle/>
                <a:p>
                  <a:endParaRPr lang="en-US"/>
                </a:p>
              </p:txBody>
            </p:sp>
            <p:sp>
              <p:nvSpPr>
                <p:cNvPr id="25635" name="Arc 131">
                  <a:extLst>
                    <a:ext uri="{FF2B5EF4-FFF2-40B4-BE49-F238E27FC236}">
                      <a16:creationId xmlns:a16="http://schemas.microsoft.com/office/drawing/2014/main" id="{16393959-F45D-4BEA-B315-A40611B83D57}"/>
                    </a:ext>
                  </a:extLst>
                </p:cNvPr>
                <p:cNvSpPr>
                  <a:spLocks noChangeAspect="1"/>
                </p:cNvSpPr>
                <p:nvPr/>
              </p:nvSpPr>
              <p:spPr bwMode="auto">
                <a:xfrm>
                  <a:off x="-595" y="1604"/>
                  <a:ext cx="16" cy="14"/>
                </a:xfrm>
                <a:custGeom>
                  <a:avLst/>
                  <a:gdLst>
                    <a:gd name="T0" fmla="*/ 0 w 23037"/>
                    <a:gd name="T1" fmla="*/ 0 h 21600"/>
                    <a:gd name="T2" fmla="*/ 0 w 23037"/>
                    <a:gd name="T3" fmla="*/ 0 h 21600"/>
                    <a:gd name="T4" fmla="*/ 0 w 23037"/>
                    <a:gd name="T5" fmla="*/ 0 h 21600"/>
                    <a:gd name="T6" fmla="*/ 0 60000 65536"/>
                    <a:gd name="T7" fmla="*/ 0 60000 65536"/>
                    <a:gd name="T8" fmla="*/ 0 60000 65536"/>
                    <a:gd name="T9" fmla="*/ 0 w 23037"/>
                    <a:gd name="T10" fmla="*/ 0 h 21600"/>
                    <a:gd name="T11" fmla="*/ 23037 w 23037"/>
                    <a:gd name="T12" fmla="*/ 21600 h 21600"/>
                  </a:gdLst>
                  <a:ahLst/>
                  <a:cxnLst>
                    <a:cxn ang="T6">
                      <a:pos x="T0" y="T1"/>
                    </a:cxn>
                    <a:cxn ang="T7">
                      <a:pos x="T2" y="T3"/>
                    </a:cxn>
                    <a:cxn ang="T8">
                      <a:pos x="T4" y="T5"/>
                    </a:cxn>
                  </a:cxnLst>
                  <a:rect l="T9" t="T10" r="T11" b="T12"/>
                  <a:pathLst>
                    <a:path w="23037" h="21600" fill="none" extrusionOk="0">
                      <a:moveTo>
                        <a:pt x="-1" y="47"/>
                      </a:moveTo>
                      <a:cubicBezTo>
                        <a:pt x="478" y="15"/>
                        <a:pt x="957" y="-1"/>
                        <a:pt x="1437" y="0"/>
                      </a:cubicBezTo>
                      <a:cubicBezTo>
                        <a:pt x="13366" y="0"/>
                        <a:pt x="23037" y="9670"/>
                        <a:pt x="23037" y="21600"/>
                      </a:cubicBezTo>
                    </a:path>
                    <a:path w="23037" h="21600" stroke="0" extrusionOk="0">
                      <a:moveTo>
                        <a:pt x="-1" y="47"/>
                      </a:moveTo>
                      <a:cubicBezTo>
                        <a:pt x="478" y="15"/>
                        <a:pt x="957" y="-1"/>
                        <a:pt x="1437" y="0"/>
                      </a:cubicBezTo>
                      <a:cubicBezTo>
                        <a:pt x="13366" y="0"/>
                        <a:pt x="23037" y="9670"/>
                        <a:pt x="23037" y="21600"/>
                      </a:cubicBezTo>
                      <a:lnTo>
                        <a:pt x="1437" y="21600"/>
                      </a:lnTo>
                      <a:lnTo>
                        <a:pt x="-1" y="47"/>
                      </a:lnTo>
                      <a:close/>
                    </a:path>
                  </a:pathLst>
                </a:custGeom>
                <a:solidFill>
                  <a:srgbClr val="FF9900"/>
                </a:solidFill>
                <a:ln w="9525" cap="rnd">
                  <a:solidFill>
                    <a:schemeClr val="bg2"/>
                  </a:solidFill>
                  <a:round/>
                  <a:headEnd/>
                  <a:tailEnd/>
                </a:ln>
              </p:spPr>
              <p:txBody>
                <a:bodyPr wrap="none" anchor="ctr"/>
                <a:lstStyle/>
                <a:p>
                  <a:endParaRPr lang="en-US"/>
                </a:p>
              </p:txBody>
            </p:sp>
            <p:sp>
              <p:nvSpPr>
                <p:cNvPr id="25636" name="Arc 132">
                  <a:extLst>
                    <a:ext uri="{FF2B5EF4-FFF2-40B4-BE49-F238E27FC236}">
                      <a16:creationId xmlns:a16="http://schemas.microsoft.com/office/drawing/2014/main" id="{4C2DD30F-D309-4D3B-AC48-889FB737D092}"/>
                    </a:ext>
                  </a:extLst>
                </p:cNvPr>
                <p:cNvSpPr>
                  <a:spLocks noChangeAspect="1"/>
                </p:cNvSpPr>
                <p:nvPr/>
              </p:nvSpPr>
              <p:spPr bwMode="auto">
                <a:xfrm>
                  <a:off x="-714" y="1603"/>
                  <a:ext cx="33" cy="23"/>
                </a:xfrm>
                <a:custGeom>
                  <a:avLst/>
                  <a:gdLst>
                    <a:gd name="T0" fmla="*/ 0 w 26179"/>
                    <a:gd name="T1" fmla="*/ 0 h 24728"/>
                    <a:gd name="T2" fmla="*/ 0 w 26179"/>
                    <a:gd name="T3" fmla="*/ 0 h 24728"/>
                    <a:gd name="T4" fmla="*/ 0 w 26179"/>
                    <a:gd name="T5" fmla="*/ 0 h 24728"/>
                    <a:gd name="T6" fmla="*/ 0 60000 65536"/>
                    <a:gd name="T7" fmla="*/ 0 60000 65536"/>
                    <a:gd name="T8" fmla="*/ 0 60000 65536"/>
                    <a:gd name="T9" fmla="*/ 0 w 26179"/>
                    <a:gd name="T10" fmla="*/ 0 h 24728"/>
                    <a:gd name="T11" fmla="*/ 26179 w 26179"/>
                    <a:gd name="T12" fmla="*/ 24728 h 24728"/>
                  </a:gdLst>
                  <a:ahLst/>
                  <a:cxnLst>
                    <a:cxn ang="T6">
                      <a:pos x="T0" y="T1"/>
                    </a:cxn>
                    <a:cxn ang="T7">
                      <a:pos x="T2" y="T3"/>
                    </a:cxn>
                    <a:cxn ang="T8">
                      <a:pos x="T4" y="T5"/>
                    </a:cxn>
                  </a:cxnLst>
                  <a:rect l="T9" t="T10" r="T11" b="T12"/>
                  <a:pathLst>
                    <a:path w="26179" h="24728" fill="none" extrusionOk="0">
                      <a:moveTo>
                        <a:pt x="227" y="24728"/>
                      </a:moveTo>
                      <a:cubicBezTo>
                        <a:pt x="76" y="23692"/>
                        <a:pt x="0" y="22646"/>
                        <a:pt x="0" y="21600"/>
                      </a:cubicBezTo>
                      <a:cubicBezTo>
                        <a:pt x="0" y="9670"/>
                        <a:pt x="9670" y="0"/>
                        <a:pt x="21600" y="0"/>
                      </a:cubicBezTo>
                      <a:cubicBezTo>
                        <a:pt x="23139" y="-1"/>
                        <a:pt x="24674" y="164"/>
                        <a:pt x="26179" y="490"/>
                      </a:cubicBezTo>
                    </a:path>
                    <a:path w="26179" h="24728" stroke="0" extrusionOk="0">
                      <a:moveTo>
                        <a:pt x="227" y="24728"/>
                      </a:moveTo>
                      <a:cubicBezTo>
                        <a:pt x="76" y="23692"/>
                        <a:pt x="0" y="22646"/>
                        <a:pt x="0" y="21600"/>
                      </a:cubicBezTo>
                      <a:cubicBezTo>
                        <a:pt x="0" y="9670"/>
                        <a:pt x="9670" y="0"/>
                        <a:pt x="21600" y="0"/>
                      </a:cubicBezTo>
                      <a:cubicBezTo>
                        <a:pt x="23139" y="-1"/>
                        <a:pt x="24674" y="164"/>
                        <a:pt x="26179" y="490"/>
                      </a:cubicBezTo>
                      <a:lnTo>
                        <a:pt x="21600" y="21600"/>
                      </a:lnTo>
                      <a:lnTo>
                        <a:pt x="227" y="24728"/>
                      </a:lnTo>
                      <a:close/>
                    </a:path>
                  </a:pathLst>
                </a:custGeom>
                <a:solidFill>
                  <a:srgbClr val="FF9900"/>
                </a:solidFill>
                <a:ln w="9525" cap="rnd">
                  <a:solidFill>
                    <a:schemeClr val="bg2"/>
                  </a:solidFill>
                  <a:round/>
                  <a:headEnd/>
                  <a:tailEnd/>
                </a:ln>
              </p:spPr>
              <p:txBody>
                <a:bodyPr wrap="none" anchor="ctr"/>
                <a:lstStyle/>
                <a:p>
                  <a:endParaRPr lang="en-US"/>
                </a:p>
              </p:txBody>
            </p:sp>
            <p:sp>
              <p:nvSpPr>
                <p:cNvPr id="25637" name="Arc 133">
                  <a:extLst>
                    <a:ext uri="{FF2B5EF4-FFF2-40B4-BE49-F238E27FC236}">
                      <a16:creationId xmlns:a16="http://schemas.microsoft.com/office/drawing/2014/main" id="{DBBA3597-23BE-4F19-9BF2-6DB52218D6A8}"/>
                    </a:ext>
                  </a:extLst>
                </p:cNvPr>
                <p:cNvSpPr>
                  <a:spLocks noChangeAspect="1"/>
                </p:cNvSpPr>
                <p:nvPr/>
              </p:nvSpPr>
              <p:spPr bwMode="auto">
                <a:xfrm>
                  <a:off x="-736" y="1689"/>
                  <a:ext cx="55" cy="43"/>
                </a:xfrm>
                <a:custGeom>
                  <a:avLst/>
                  <a:gdLst>
                    <a:gd name="T0" fmla="*/ 0 w 37787"/>
                    <a:gd name="T1" fmla="*/ 0 h 30304"/>
                    <a:gd name="T2" fmla="*/ 0 w 37787"/>
                    <a:gd name="T3" fmla="*/ 0 h 30304"/>
                    <a:gd name="T4" fmla="*/ 0 w 37787"/>
                    <a:gd name="T5" fmla="*/ 0 h 30304"/>
                    <a:gd name="T6" fmla="*/ 0 60000 65536"/>
                    <a:gd name="T7" fmla="*/ 0 60000 65536"/>
                    <a:gd name="T8" fmla="*/ 0 60000 65536"/>
                    <a:gd name="T9" fmla="*/ 0 w 37787"/>
                    <a:gd name="T10" fmla="*/ 0 h 30304"/>
                    <a:gd name="T11" fmla="*/ 37787 w 37787"/>
                    <a:gd name="T12" fmla="*/ 30304 h 30304"/>
                  </a:gdLst>
                  <a:ahLst/>
                  <a:cxnLst>
                    <a:cxn ang="T6">
                      <a:pos x="T0" y="T1"/>
                    </a:cxn>
                    <a:cxn ang="T7">
                      <a:pos x="T2" y="T3"/>
                    </a:cxn>
                    <a:cxn ang="T8">
                      <a:pos x="T4" y="T5"/>
                    </a:cxn>
                  </a:cxnLst>
                  <a:rect l="T9" t="T10" r="T11" b="T12"/>
                  <a:pathLst>
                    <a:path w="37787" h="30304" fill="none" extrusionOk="0">
                      <a:moveTo>
                        <a:pt x="37786" y="23005"/>
                      </a:moveTo>
                      <a:cubicBezTo>
                        <a:pt x="33686" y="27646"/>
                        <a:pt x="27792" y="30303"/>
                        <a:pt x="21600" y="30304"/>
                      </a:cubicBezTo>
                      <a:cubicBezTo>
                        <a:pt x="9670" y="30304"/>
                        <a:pt x="0" y="20633"/>
                        <a:pt x="0" y="8704"/>
                      </a:cubicBezTo>
                      <a:cubicBezTo>
                        <a:pt x="-1" y="5706"/>
                        <a:pt x="623" y="2742"/>
                        <a:pt x="1831" y="-1"/>
                      </a:cubicBezTo>
                    </a:path>
                    <a:path w="37787" h="30304" stroke="0" extrusionOk="0">
                      <a:moveTo>
                        <a:pt x="37786" y="23005"/>
                      </a:moveTo>
                      <a:cubicBezTo>
                        <a:pt x="33686" y="27646"/>
                        <a:pt x="27792" y="30303"/>
                        <a:pt x="21600" y="30304"/>
                      </a:cubicBezTo>
                      <a:cubicBezTo>
                        <a:pt x="9670" y="30304"/>
                        <a:pt x="0" y="20633"/>
                        <a:pt x="0" y="8704"/>
                      </a:cubicBezTo>
                      <a:cubicBezTo>
                        <a:pt x="-1" y="5706"/>
                        <a:pt x="623" y="2742"/>
                        <a:pt x="1831" y="-1"/>
                      </a:cubicBezTo>
                      <a:lnTo>
                        <a:pt x="21600" y="8704"/>
                      </a:lnTo>
                      <a:lnTo>
                        <a:pt x="37786" y="23005"/>
                      </a:lnTo>
                      <a:close/>
                    </a:path>
                  </a:pathLst>
                </a:custGeom>
                <a:solidFill>
                  <a:srgbClr val="FF9900"/>
                </a:solidFill>
                <a:ln w="9525" cap="rnd">
                  <a:solidFill>
                    <a:schemeClr val="bg2"/>
                  </a:solidFill>
                  <a:round/>
                  <a:headEnd/>
                  <a:tailEnd/>
                </a:ln>
              </p:spPr>
              <p:txBody>
                <a:bodyPr wrap="none" anchor="ctr"/>
                <a:lstStyle/>
                <a:p>
                  <a:endParaRPr lang="en-US"/>
                </a:p>
              </p:txBody>
            </p:sp>
            <p:sp>
              <p:nvSpPr>
                <p:cNvPr id="25638" name="Arc 134">
                  <a:extLst>
                    <a:ext uri="{FF2B5EF4-FFF2-40B4-BE49-F238E27FC236}">
                      <a16:creationId xmlns:a16="http://schemas.microsoft.com/office/drawing/2014/main" id="{1942BDBE-94FA-4D31-815C-9EC818C22DA1}"/>
                    </a:ext>
                  </a:extLst>
                </p:cNvPr>
                <p:cNvSpPr>
                  <a:spLocks noChangeAspect="1"/>
                </p:cNvSpPr>
                <p:nvPr/>
              </p:nvSpPr>
              <p:spPr bwMode="auto">
                <a:xfrm>
                  <a:off x="-595" y="1672"/>
                  <a:ext cx="45" cy="60"/>
                </a:xfrm>
                <a:custGeom>
                  <a:avLst/>
                  <a:gdLst>
                    <a:gd name="T0" fmla="*/ 0 w 32221"/>
                    <a:gd name="T1" fmla="*/ 0 h 41511"/>
                    <a:gd name="T2" fmla="*/ 0 w 32221"/>
                    <a:gd name="T3" fmla="*/ 0 h 41511"/>
                    <a:gd name="T4" fmla="*/ 0 w 32221"/>
                    <a:gd name="T5" fmla="*/ 0 h 41511"/>
                    <a:gd name="T6" fmla="*/ 0 60000 65536"/>
                    <a:gd name="T7" fmla="*/ 0 60000 65536"/>
                    <a:gd name="T8" fmla="*/ 0 60000 65536"/>
                    <a:gd name="T9" fmla="*/ 0 w 32221"/>
                    <a:gd name="T10" fmla="*/ 0 h 41511"/>
                    <a:gd name="T11" fmla="*/ 32221 w 32221"/>
                    <a:gd name="T12" fmla="*/ 41511 h 41511"/>
                  </a:gdLst>
                  <a:ahLst/>
                  <a:cxnLst>
                    <a:cxn ang="T6">
                      <a:pos x="T0" y="T1"/>
                    </a:cxn>
                    <a:cxn ang="T7">
                      <a:pos x="T2" y="T3"/>
                    </a:cxn>
                    <a:cxn ang="T8">
                      <a:pos x="T4" y="T5"/>
                    </a:cxn>
                  </a:cxnLst>
                  <a:rect l="T9" t="T10" r="T11" b="T12"/>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lnTo>
                        <a:pt x="18994" y="0"/>
                      </a:lnTo>
                      <a:close/>
                    </a:path>
                  </a:pathLst>
                </a:custGeom>
                <a:solidFill>
                  <a:srgbClr val="FF9900"/>
                </a:solidFill>
                <a:ln w="9525" cap="rnd">
                  <a:solidFill>
                    <a:schemeClr val="bg2"/>
                  </a:solidFill>
                  <a:round/>
                  <a:headEnd/>
                  <a:tailEnd/>
                </a:ln>
              </p:spPr>
              <p:txBody>
                <a:bodyPr wrap="none" anchor="ctr"/>
                <a:lstStyle/>
                <a:p>
                  <a:endParaRPr lang="en-US"/>
                </a:p>
              </p:txBody>
            </p:sp>
          </p:grpSp>
          <p:sp>
            <p:nvSpPr>
              <p:cNvPr id="25632" name="Text Box 135">
                <a:extLst>
                  <a:ext uri="{FF2B5EF4-FFF2-40B4-BE49-F238E27FC236}">
                    <a16:creationId xmlns:a16="http://schemas.microsoft.com/office/drawing/2014/main" id="{31FDE830-7734-4B73-B88B-0FFE1D34D496}"/>
                  </a:ext>
                </a:extLst>
              </p:cNvPr>
              <p:cNvSpPr txBox="1">
                <a:spLocks noChangeArrowheads="1"/>
              </p:cNvSpPr>
              <p:nvPr/>
            </p:nvSpPr>
            <p:spPr bwMode="auto">
              <a:xfrm>
                <a:off x="4372" y="1905"/>
                <a:ext cx="63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nchor="ctr">
                <a:spAutoFit/>
              </a:bodyPr>
              <a:lstStyle>
                <a:lvl1pPr marL="407988" indent="-407988" defTabSz="958850">
                  <a:defRPr>
                    <a:solidFill>
                      <a:schemeClr val="tx1"/>
                    </a:solidFill>
                    <a:latin typeface="Gill Sans MT" panose="020B0502020104020203" pitchFamily="34" charset="0"/>
                  </a:defRPr>
                </a:lvl1pPr>
                <a:lvl2pPr marL="742950" indent="-285750" defTabSz="958850">
                  <a:defRPr>
                    <a:solidFill>
                      <a:schemeClr val="tx1"/>
                    </a:solidFill>
                    <a:latin typeface="Gill Sans MT" panose="020B0502020104020203" pitchFamily="34" charset="0"/>
                  </a:defRPr>
                </a:lvl2pPr>
                <a:lvl3pPr marL="1143000" indent="-228600" defTabSz="958850">
                  <a:defRPr>
                    <a:solidFill>
                      <a:schemeClr val="tx1"/>
                    </a:solidFill>
                    <a:latin typeface="Gill Sans MT" panose="020B0502020104020203" pitchFamily="34" charset="0"/>
                  </a:defRPr>
                </a:lvl3pPr>
                <a:lvl4pPr marL="1600200" indent="-228600" defTabSz="958850">
                  <a:defRPr>
                    <a:solidFill>
                      <a:schemeClr val="tx1"/>
                    </a:solidFill>
                    <a:latin typeface="Gill Sans MT" panose="020B0502020104020203" pitchFamily="34" charset="0"/>
                  </a:defRPr>
                </a:lvl4pPr>
                <a:lvl5pPr marL="2057400" indent="-228600" defTabSz="958850">
                  <a:defRPr>
                    <a:solidFill>
                      <a:schemeClr val="tx1"/>
                    </a:solidFill>
                    <a:latin typeface="Gill Sans MT" panose="020B0502020104020203" pitchFamily="34" charset="0"/>
                  </a:defRPr>
                </a:lvl5pPr>
                <a:lvl6pPr marL="2514600" indent="-228600" defTabSz="95885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95885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95885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95885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lnSpc>
                    <a:spcPct val="58000"/>
                  </a:lnSpc>
                  <a:spcBef>
                    <a:spcPct val="50000"/>
                  </a:spcBef>
                  <a:buClr>
                    <a:schemeClr val="tx1"/>
                  </a:buClr>
                  <a:buFont typeface="Monotype Sorts" pitchFamily="2" charset="2"/>
                  <a:buNone/>
                </a:pPr>
                <a:r>
                  <a:rPr lang="en-US" altLang="vi-VN" sz="1600" b="1">
                    <a:latin typeface="Arial Narrow" panose="020B0606020202030204" pitchFamily="34" charset="0"/>
                    <a:cs typeface="Arial" panose="020B0604020202020204" pitchFamily="34" charset="0"/>
                  </a:rPr>
                  <a:t>Release</a:t>
                </a:r>
              </a:p>
              <a:p>
                <a:pPr eaLnBrk="1" hangingPunct="1">
                  <a:lnSpc>
                    <a:spcPct val="58000"/>
                  </a:lnSpc>
                  <a:spcBef>
                    <a:spcPct val="50000"/>
                  </a:spcBef>
                  <a:buClr>
                    <a:schemeClr val="tx1"/>
                  </a:buClr>
                  <a:buFont typeface="Monotype Sorts" pitchFamily="2" charset="2"/>
                  <a:buNone/>
                </a:pPr>
                <a:r>
                  <a:rPr lang="en-US" altLang="vi-VN" sz="1600" b="1">
                    <a:latin typeface="Arial Narrow" panose="020B0606020202030204" pitchFamily="34" charset="0"/>
                    <a:cs typeface="Arial" panose="020B0604020202020204" pitchFamily="34" charset="0"/>
                  </a:rPr>
                  <a:t> Engineer</a:t>
                </a:r>
              </a:p>
            </p:txBody>
          </p:sp>
        </p:grpSp>
        <p:grpSp>
          <p:nvGrpSpPr>
            <p:cNvPr id="25612" name="Group 136">
              <a:extLst>
                <a:ext uri="{FF2B5EF4-FFF2-40B4-BE49-F238E27FC236}">
                  <a16:creationId xmlns:a16="http://schemas.microsoft.com/office/drawing/2014/main" id="{0CDFA4AE-2829-466A-927F-B492384CC572}"/>
                </a:ext>
              </a:extLst>
            </p:cNvPr>
            <p:cNvGrpSpPr>
              <a:grpSpLocks/>
            </p:cNvGrpSpPr>
            <p:nvPr/>
          </p:nvGrpSpPr>
          <p:grpSpPr bwMode="auto">
            <a:xfrm>
              <a:off x="920" y="2862"/>
              <a:ext cx="835" cy="372"/>
              <a:chOff x="453" y="2256"/>
              <a:chExt cx="887" cy="406"/>
            </a:xfrm>
          </p:grpSpPr>
          <p:grpSp>
            <p:nvGrpSpPr>
              <p:cNvPr id="25623" name="Group 137">
                <a:extLst>
                  <a:ext uri="{FF2B5EF4-FFF2-40B4-BE49-F238E27FC236}">
                    <a16:creationId xmlns:a16="http://schemas.microsoft.com/office/drawing/2014/main" id="{ED4E42B3-7529-4E30-A544-138F93877A86}"/>
                  </a:ext>
                </a:extLst>
              </p:cNvPr>
              <p:cNvGrpSpPr>
                <a:grpSpLocks noChangeAspect="1"/>
              </p:cNvGrpSpPr>
              <p:nvPr/>
            </p:nvGrpSpPr>
            <p:grpSpPr bwMode="auto">
              <a:xfrm>
                <a:off x="1150" y="2256"/>
                <a:ext cx="190" cy="392"/>
                <a:chOff x="-736" y="1508"/>
                <a:chExt cx="186" cy="418"/>
              </a:xfrm>
            </p:grpSpPr>
            <p:sp>
              <p:nvSpPr>
                <p:cNvPr id="25625" name="Oval 138">
                  <a:extLst>
                    <a:ext uri="{FF2B5EF4-FFF2-40B4-BE49-F238E27FC236}">
                      <a16:creationId xmlns:a16="http://schemas.microsoft.com/office/drawing/2014/main" id="{74E8BCCB-1BDF-49F8-A960-504EC416B286}"/>
                    </a:ext>
                  </a:extLst>
                </p:cNvPr>
                <p:cNvSpPr>
                  <a:spLocks noChangeAspect="1" noChangeArrowheads="1"/>
                </p:cNvSpPr>
                <p:nvPr/>
              </p:nvSpPr>
              <p:spPr bwMode="auto">
                <a:xfrm>
                  <a:off x="-691" y="1508"/>
                  <a:ext cx="87" cy="85"/>
                </a:xfrm>
                <a:prstGeom prst="ellipse">
                  <a:avLst/>
                </a:prstGeom>
                <a:solidFill>
                  <a:srgbClr val="B2B2B2"/>
                </a:solidFill>
                <a:ln w="12700">
                  <a:solidFill>
                    <a:schemeClr val="bg2"/>
                  </a:solidFill>
                  <a:round/>
                  <a:headEnd/>
                  <a:tailEnd/>
                </a:ln>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5626" name="Freeform 139">
                  <a:extLst>
                    <a:ext uri="{FF2B5EF4-FFF2-40B4-BE49-F238E27FC236}">
                      <a16:creationId xmlns:a16="http://schemas.microsoft.com/office/drawing/2014/main" id="{1152909A-15D4-4358-8875-1A387BBCC5D6}"/>
                    </a:ext>
                  </a:extLst>
                </p:cNvPr>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2"/>
                    <a:gd name="T106" fmla="*/ 0 h 324"/>
                    <a:gd name="T107" fmla="*/ 182 w 182"/>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B2B2B2"/>
                </a:solidFill>
                <a:ln w="12700" cap="rnd">
                  <a:solidFill>
                    <a:schemeClr val="bg2"/>
                  </a:solidFill>
                  <a:round/>
                  <a:headEnd/>
                  <a:tailEnd/>
                </a:ln>
              </p:spPr>
              <p:txBody>
                <a:bodyPr/>
                <a:lstStyle/>
                <a:p>
                  <a:endParaRPr lang="en-US"/>
                </a:p>
              </p:txBody>
            </p:sp>
            <p:sp>
              <p:nvSpPr>
                <p:cNvPr id="25627" name="Arc 140">
                  <a:extLst>
                    <a:ext uri="{FF2B5EF4-FFF2-40B4-BE49-F238E27FC236}">
                      <a16:creationId xmlns:a16="http://schemas.microsoft.com/office/drawing/2014/main" id="{2E3D6F45-9DCA-47FE-9C7D-9CF0BFF77AD6}"/>
                    </a:ext>
                  </a:extLst>
                </p:cNvPr>
                <p:cNvSpPr>
                  <a:spLocks noChangeAspect="1"/>
                </p:cNvSpPr>
                <p:nvPr/>
              </p:nvSpPr>
              <p:spPr bwMode="auto">
                <a:xfrm>
                  <a:off x="-595" y="1604"/>
                  <a:ext cx="16" cy="14"/>
                </a:xfrm>
                <a:custGeom>
                  <a:avLst/>
                  <a:gdLst>
                    <a:gd name="T0" fmla="*/ 0 w 23037"/>
                    <a:gd name="T1" fmla="*/ 0 h 21600"/>
                    <a:gd name="T2" fmla="*/ 0 w 23037"/>
                    <a:gd name="T3" fmla="*/ 0 h 21600"/>
                    <a:gd name="T4" fmla="*/ 0 w 23037"/>
                    <a:gd name="T5" fmla="*/ 0 h 21600"/>
                    <a:gd name="T6" fmla="*/ 0 60000 65536"/>
                    <a:gd name="T7" fmla="*/ 0 60000 65536"/>
                    <a:gd name="T8" fmla="*/ 0 60000 65536"/>
                    <a:gd name="T9" fmla="*/ 0 w 23037"/>
                    <a:gd name="T10" fmla="*/ 0 h 21600"/>
                    <a:gd name="T11" fmla="*/ 23037 w 23037"/>
                    <a:gd name="T12" fmla="*/ 21600 h 21600"/>
                  </a:gdLst>
                  <a:ahLst/>
                  <a:cxnLst>
                    <a:cxn ang="T6">
                      <a:pos x="T0" y="T1"/>
                    </a:cxn>
                    <a:cxn ang="T7">
                      <a:pos x="T2" y="T3"/>
                    </a:cxn>
                    <a:cxn ang="T8">
                      <a:pos x="T4" y="T5"/>
                    </a:cxn>
                  </a:cxnLst>
                  <a:rect l="T9" t="T10" r="T11" b="T12"/>
                  <a:pathLst>
                    <a:path w="23037" h="21600" fill="none" extrusionOk="0">
                      <a:moveTo>
                        <a:pt x="-1" y="47"/>
                      </a:moveTo>
                      <a:cubicBezTo>
                        <a:pt x="478" y="15"/>
                        <a:pt x="957" y="-1"/>
                        <a:pt x="1437" y="0"/>
                      </a:cubicBezTo>
                      <a:cubicBezTo>
                        <a:pt x="13366" y="0"/>
                        <a:pt x="23037" y="9670"/>
                        <a:pt x="23037" y="21600"/>
                      </a:cubicBezTo>
                    </a:path>
                    <a:path w="23037" h="21600" stroke="0" extrusionOk="0">
                      <a:moveTo>
                        <a:pt x="-1" y="47"/>
                      </a:moveTo>
                      <a:cubicBezTo>
                        <a:pt x="478" y="15"/>
                        <a:pt x="957" y="-1"/>
                        <a:pt x="1437" y="0"/>
                      </a:cubicBezTo>
                      <a:cubicBezTo>
                        <a:pt x="13366" y="0"/>
                        <a:pt x="23037" y="9670"/>
                        <a:pt x="23037" y="21600"/>
                      </a:cubicBezTo>
                      <a:lnTo>
                        <a:pt x="1437" y="21600"/>
                      </a:lnTo>
                      <a:lnTo>
                        <a:pt x="-1" y="47"/>
                      </a:lnTo>
                      <a:close/>
                    </a:path>
                  </a:pathLst>
                </a:custGeom>
                <a:solidFill>
                  <a:srgbClr val="B2B2B2"/>
                </a:solidFill>
                <a:ln w="12700" cap="rnd">
                  <a:solidFill>
                    <a:schemeClr val="bg2"/>
                  </a:solidFill>
                  <a:round/>
                  <a:headEnd/>
                  <a:tailEnd/>
                </a:ln>
              </p:spPr>
              <p:txBody>
                <a:bodyPr wrap="none" anchor="ctr"/>
                <a:lstStyle/>
                <a:p>
                  <a:endParaRPr lang="en-US"/>
                </a:p>
              </p:txBody>
            </p:sp>
            <p:sp>
              <p:nvSpPr>
                <p:cNvPr id="25628" name="Arc 141">
                  <a:extLst>
                    <a:ext uri="{FF2B5EF4-FFF2-40B4-BE49-F238E27FC236}">
                      <a16:creationId xmlns:a16="http://schemas.microsoft.com/office/drawing/2014/main" id="{2F77B77E-6D10-4A5A-86BB-C8871D27E717}"/>
                    </a:ext>
                  </a:extLst>
                </p:cNvPr>
                <p:cNvSpPr>
                  <a:spLocks noChangeAspect="1"/>
                </p:cNvSpPr>
                <p:nvPr/>
              </p:nvSpPr>
              <p:spPr bwMode="auto">
                <a:xfrm>
                  <a:off x="-714" y="1603"/>
                  <a:ext cx="33" cy="23"/>
                </a:xfrm>
                <a:custGeom>
                  <a:avLst/>
                  <a:gdLst>
                    <a:gd name="T0" fmla="*/ 0 w 26179"/>
                    <a:gd name="T1" fmla="*/ 0 h 24728"/>
                    <a:gd name="T2" fmla="*/ 0 w 26179"/>
                    <a:gd name="T3" fmla="*/ 0 h 24728"/>
                    <a:gd name="T4" fmla="*/ 0 w 26179"/>
                    <a:gd name="T5" fmla="*/ 0 h 24728"/>
                    <a:gd name="T6" fmla="*/ 0 60000 65536"/>
                    <a:gd name="T7" fmla="*/ 0 60000 65536"/>
                    <a:gd name="T8" fmla="*/ 0 60000 65536"/>
                    <a:gd name="T9" fmla="*/ 0 w 26179"/>
                    <a:gd name="T10" fmla="*/ 0 h 24728"/>
                    <a:gd name="T11" fmla="*/ 26179 w 26179"/>
                    <a:gd name="T12" fmla="*/ 24728 h 24728"/>
                  </a:gdLst>
                  <a:ahLst/>
                  <a:cxnLst>
                    <a:cxn ang="T6">
                      <a:pos x="T0" y="T1"/>
                    </a:cxn>
                    <a:cxn ang="T7">
                      <a:pos x="T2" y="T3"/>
                    </a:cxn>
                    <a:cxn ang="T8">
                      <a:pos x="T4" y="T5"/>
                    </a:cxn>
                  </a:cxnLst>
                  <a:rect l="T9" t="T10" r="T11" b="T12"/>
                  <a:pathLst>
                    <a:path w="26179" h="24728" fill="none" extrusionOk="0">
                      <a:moveTo>
                        <a:pt x="227" y="24728"/>
                      </a:moveTo>
                      <a:cubicBezTo>
                        <a:pt x="76" y="23692"/>
                        <a:pt x="0" y="22646"/>
                        <a:pt x="0" y="21600"/>
                      </a:cubicBezTo>
                      <a:cubicBezTo>
                        <a:pt x="0" y="9670"/>
                        <a:pt x="9670" y="0"/>
                        <a:pt x="21600" y="0"/>
                      </a:cubicBezTo>
                      <a:cubicBezTo>
                        <a:pt x="23139" y="-1"/>
                        <a:pt x="24674" y="164"/>
                        <a:pt x="26179" y="490"/>
                      </a:cubicBezTo>
                    </a:path>
                    <a:path w="26179" h="24728" stroke="0" extrusionOk="0">
                      <a:moveTo>
                        <a:pt x="227" y="24728"/>
                      </a:moveTo>
                      <a:cubicBezTo>
                        <a:pt x="76" y="23692"/>
                        <a:pt x="0" y="22646"/>
                        <a:pt x="0" y="21600"/>
                      </a:cubicBezTo>
                      <a:cubicBezTo>
                        <a:pt x="0" y="9670"/>
                        <a:pt x="9670" y="0"/>
                        <a:pt x="21600" y="0"/>
                      </a:cubicBezTo>
                      <a:cubicBezTo>
                        <a:pt x="23139" y="-1"/>
                        <a:pt x="24674" y="164"/>
                        <a:pt x="26179" y="490"/>
                      </a:cubicBezTo>
                      <a:lnTo>
                        <a:pt x="21600" y="21600"/>
                      </a:lnTo>
                      <a:lnTo>
                        <a:pt x="227" y="24728"/>
                      </a:lnTo>
                      <a:close/>
                    </a:path>
                  </a:pathLst>
                </a:custGeom>
                <a:solidFill>
                  <a:srgbClr val="B2B2B2"/>
                </a:solidFill>
                <a:ln w="12700" cap="rnd">
                  <a:solidFill>
                    <a:schemeClr val="bg2"/>
                  </a:solidFill>
                  <a:round/>
                  <a:headEnd/>
                  <a:tailEnd/>
                </a:ln>
              </p:spPr>
              <p:txBody>
                <a:bodyPr wrap="none" anchor="ctr"/>
                <a:lstStyle/>
                <a:p>
                  <a:endParaRPr lang="en-US"/>
                </a:p>
              </p:txBody>
            </p:sp>
            <p:sp>
              <p:nvSpPr>
                <p:cNvPr id="25629" name="Arc 142">
                  <a:extLst>
                    <a:ext uri="{FF2B5EF4-FFF2-40B4-BE49-F238E27FC236}">
                      <a16:creationId xmlns:a16="http://schemas.microsoft.com/office/drawing/2014/main" id="{5CFB1ADF-229B-4E33-877D-90DA19D19A2A}"/>
                    </a:ext>
                  </a:extLst>
                </p:cNvPr>
                <p:cNvSpPr>
                  <a:spLocks noChangeAspect="1"/>
                </p:cNvSpPr>
                <p:nvPr/>
              </p:nvSpPr>
              <p:spPr bwMode="auto">
                <a:xfrm>
                  <a:off x="-736" y="1689"/>
                  <a:ext cx="55" cy="43"/>
                </a:xfrm>
                <a:custGeom>
                  <a:avLst/>
                  <a:gdLst>
                    <a:gd name="T0" fmla="*/ 0 w 37787"/>
                    <a:gd name="T1" fmla="*/ 0 h 30304"/>
                    <a:gd name="T2" fmla="*/ 0 w 37787"/>
                    <a:gd name="T3" fmla="*/ 0 h 30304"/>
                    <a:gd name="T4" fmla="*/ 0 w 37787"/>
                    <a:gd name="T5" fmla="*/ 0 h 30304"/>
                    <a:gd name="T6" fmla="*/ 0 60000 65536"/>
                    <a:gd name="T7" fmla="*/ 0 60000 65536"/>
                    <a:gd name="T8" fmla="*/ 0 60000 65536"/>
                    <a:gd name="T9" fmla="*/ 0 w 37787"/>
                    <a:gd name="T10" fmla="*/ 0 h 30304"/>
                    <a:gd name="T11" fmla="*/ 37787 w 37787"/>
                    <a:gd name="T12" fmla="*/ 30304 h 30304"/>
                  </a:gdLst>
                  <a:ahLst/>
                  <a:cxnLst>
                    <a:cxn ang="T6">
                      <a:pos x="T0" y="T1"/>
                    </a:cxn>
                    <a:cxn ang="T7">
                      <a:pos x="T2" y="T3"/>
                    </a:cxn>
                    <a:cxn ang="T8">
                      <a:pos x="T4" y="T5"/>
                    </a:cxn>
                  </a:cxnLst>
                  <a:rect l="T9" t="T10" r="T11" b="T12"/>
                  <a:pathLst>
                    <a:path w="37787" h="30304" fill="none" extrusionOk="0">
                      <a:moveTo>
                        <a:pt x="37786" y="23005"/>
                      </a:moveTo>
                      <a:cubicBezTo>
                        <a:pt x="33686" y="27646"/>
                        <a:pt x="27792" y="30303"/>
                        <a:pt x="21600" y="30304"/>
                      </a:cubicBezTo>
                      <a:cubicBezTo>
                        <a:pt x="9670" y="30304"/>
                        <a:pt x="0" y="20633"/>
                        <a:pt x="0" y="8704"/>
                      </a:cubicBezTo>
                      <a:cubicBezTo>
                        <a:pt x="-1" y="5706"/>
                        <a:pt x="623" y="2742"/>
                        <a:pt x="1831" y="-1"/>
                      </a:cubicBezTo>
                    </a:path>
                    <a:path w="37787" h="30304" stroke="0" extrusionOk="0">
                      <a:moveTo>
                        <a:pt x="37786" y="23005"/>
                      </a:moveTo>
                      <a:cubicBezTo>
                        <a:pt x="33686" y="27646"/>
                        <a:pt x="27792" y="30303"/>
                        <a:pt x="21600" y="30304"/>
                      </a:cubicBezTo>
                      <a:cubicBezTo>
                        <a:pt x="9670" y="30304"/>
                        <a:pt x="0" y="20633"/>
                        <a:pt x="0" y="8704"/>
                      </a:cubicBezTo>
                      <a:cubicBezTo>
                        <a:pt x="-1" y="5706"/>
                        <a:pt x="623" y="2742"/>
                        <a:pt x="1831" y="-1"/>
                      </a:cubicBezTo>
                      <a:lnTo>
                        <a:pt x="21600" y="8704"/>
                      </a:lnTo>
                      <a:lnTo>
                        <a:pt x="37786" y="23005"/>
                      </a:lnTo>
                      <a:close/>
                    </a:path>
                  </a:pathLst>
                </a:custGeom>
                <a:solidFill>
                  <a:srgbClr val="B2B2B2"/>
                </a:solidFill>
                <a:ln w="12700" cap="rnd">
                  <a:solidFill>
                    <a:schemeClr val="bg2"/>
                  </a:solidFill>
                  <a:round/>
                  <a:headEnd/>
                  <a:tailEnd/>
                </a:ln>
              </p:spPr>
              <p:txBody>
                <a:bodyPr wrap="none" anchor="ctr"/>
                <a:lstStyle/>
                <a:p>
                  <a:endParaRPr lang="en-US"/>
                </a:p>
              </p:txBody>
            </p:sp>
            <p:sp>
              <p:nvSpPr>
                <p:cNvPr id="25630" name="Arc 143">
                  <a:extLst>
                    <a:ext uri="{FF2B5EF4-FFF2-40B4-BE49-F238E27FC236}">
                      <a16:creationId xmlns:a16="http://schemas.microsoft.com/office/drawing/2014/main" id="{A820BF43-DC96-40DB-8C43-C1E080E8A3ED}"/>
                    </a:ext>
                  </a:extLst>
                </p:cNvPr>
                <p:cNvSpPr>
                  <a:spLocks noChangeAspect="1"/>
                </p:cNvSpPr>
                <p:nvPr/>
              </p:nvSpPr>
              <p:spPr bwMode="auto">
                <a:xfrm>
                  <a:off x="-595" y="1672"/>
                  <a:ext cx="45" cy="60"/>
                </a:xfrm>
                <a:custGeom>
                  <a:avLst/>
                  <a:gdLst>
                    <a:gd name="T0" fmla="*/ 0 w 32221"/>
                    <a:gd name="T1" fmla="*/ 0 h 41511"/>
                    <a:gd name="T2" fmla="*/ 0 w 32221"/>
                    <a:gd name="T3" fmla="*/ 0 h 41511"/>
                    <a:gd name="T4" fmla="*/ 0 w 32221"/>
                    <a:gd name="T5" fmla="*/ 0 h 41511"/>
                    <a:gd name="T6" fmla="*/ 0 60000 65536"/>
                    <a:gd name="T7" fmla="*/ 0 60000 65536"/>
                    <a:gd name="T8" fmla="*/ 0 60000 65536"/>
                    <a:gd name="T9" fmla="*/ 0 w 32221"/>
                    <a:gd name="T10" fmla="*/ 0 h 41511"/>
                    <a:gd name="T11" fmla="*/ 32221 w 32221"/>
                    <a:gd name="T12" fmla="*/ 41511 h 41511"/>
                  </a:gdLst>
                  <a:ahLst/>
                  <a:cxnLst>
                    <a:cxn ang="T6">
                      <a:pos x="T0" y="T1"/>
                    </a:cxn>
                    <a:cxn ang="T7">
                      <a:pos x="T2" y="T3"/>
                    </a:cxn>
                    <a:cxn ang="T8">
                      <a:pos x="T4" y="T5"/>
                    </a:cxn>
                  </a:cxnLst>
                  <a:rect l="T9" t="T10" r="T11" b="T12"/>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lnTo>
                        <a:pt x="18994" y="0"/>
                      </a:lnTo>
                      <a:close/>
                    </a:path>
                  </a:pathLst>
                </a:custGeom>
                <a:solidFill>
                  <a:srgbClr val="B2B2B2"/>
                </a:solidFill>
                <a:ln w="12700" cap="rnd">
                  <a:solidFill>
                    <a:schemeClr val="bg2"/>
                  </a:solidFill>
                  <a:round/>
                  <a:headEnd/>
                  <a:tailEnd/>
                </a:ln>
              </p:spPr>
              <p:txBody>
                <a:bodyPr wrap="none" anchor="ctr"/>
                <a:lstStyle/>
                <a:p>
                  <a:endParaRPr lang="en-US"/>
                </a:p>
              </p:txBody>
            </p:sp>
          </p:grpSp>
          <p:sp>
            <p:nvSpPr>
              <p:cNvPr id="25624" name="Rectangle 144">
                <a:extLst>
                  <a:ext uri="{FF2B5EF4-FFF2-40B4-BE49-F238E27FC236}">
                    <a16:creationId xmlns:a16="http://schemas.microsoft.com/office/drawing/2014/main" id="{66BD8E2A-688A-446B-BDEE-C46989106950}"/>
                  </a:ext>
                </a:extLst>
              </p:cNvPr>
              <p:cNvSpPr>
                <a:spLocks noChangeArrowheads="1"/>
              </p:cNvSpPr>
              <p:nvPr/>
            </p:nvSpPr>
            <p:spPr bwMode="auto">
              <a:xfrm>
                <a:off x="453" y="2320"/>
                <a:ext cx="833"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marL="407988" indent="-407988" defTabSz="958850">
                  <a:defRPr>
                    <a:solidFill>
                      <a:schemeClr val="tx1"/>
                    </a:solidFill>
                    <a:latin typeface="Gill Sans MT" panose="020B0502020104020203" pitchFamily="34" charset="0"/>
                  </a:defRPr>
                </a:lvl1pPr>
                <a:lvl2pPr marL="742950" indent="-285750" defTabSz="958850">
                  <a:defRPr>
                    <a:solidFill>
                      <a:schemeClr val="tx1"/>
                    </a:solidFill>
                    <a:latin typeface="Gill Sans MT" panose="020B0502020104020203" pitchFamily="34" charset="0"/>
                  </a:defRPr>
                </a:lvl2pPr>
                <a:lvl3pPr marL="1143000" indent="-228600" defTabSz="958850">
                  <a:defRPr>
                    <a:solidFill>
                      <a:schemeClr val="tx1"/>
                    </a:solidFill>
                    <a:latin typeface="Gill Sans MT" panose="020B0502020104020203" pitchFamily="34" charset="0"/>
                  </a:defRPr>
                </a:lvl3pPr>
                <a:lvl4pPr marL="1600200" indent="-228600" defTabSz="958850">
                  <a:defRPr>
                    <a:solidFill>
                      <a:schemeClr val="tx1"/>
                    </a:solidFill>
                    <a:latin typeface="Gill Sans MT" panose="020B0502020104020203" pitchFamily="34" charset="0"/>
                  </a:defRPr>
                </a:lvl4pPr>
                <a:lvl5pPr marL="2057400" indent="-228600" defTabSz="958850">
                  <a:defRPr>
                    <a:solidFill>
                      <a:schemeClr val="tx1"/>
                    </a:solidFill>
                    <a:latin typeface="Gill Sans MT" panose="020B0502020104020203" pitchFamily="34" charset="0"/>
                  </a:defRPr>
                </a:lvl5pPr>
                <a:lvl6pPr marL="2514600" indent="-228600" defTabSz="95885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95885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95885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95885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lnSpc>
                    <a:spcPct val="58000"/>
                  </a:lnSpc>
                  <a:spcBef>
                    <a:spcPct val="50000"/>
                  </a:spcBef>
                  <a:buClr>
                    <a:schemeClr val="tx1"/>
                  </a:buClr>
                  <a:buFont typeface="Monotype Sorts" pitchFamily="2" charset="2"/>
                  <a:buNone/>
                </a:pPr>
                <a:r>
                  <a:rPr lang="en-US" altLang="vi-VN" sz="1600" b="1">
                    <a:latin typeface="Arial Narrow" panose="020B0606020202030204" pitchFamily="34" charset="0"/>
                    <a:cs typeface="Arial" panose="020B0604020202020204" pitchFamily="34" charset="0"/>
                  </a:rPr>
                  <a:t>Project</a:t>
                </a:r>
              </a:p>
              <a:p>
                <a:pPr eaLnBrk="1" hangingPunct="1">
                  <a:lnSpc>
                    <a:spcPct val="58000"/>
                  </a:lnSpc>
                  <a:spcBef>
                    <a:spcPct val="50000"/>
                  </a:spcBef>
                  <a:buClr>
                    <a:schemeClr val="tx1"/>
                  </a:buClr>
                  <a:buFont typeface="Monotype Sorts" pitchFamily="2" charset="2"/>
                  <a:buNone/>
                </a:pPr>
                <a:r>
                  <a:rPr lang="en-US" altLang="vi-VN" sz="1600" b="1">
                    <a:latin typeface="Arial Narrow" panose="020B0606020202030204" pitchFamily="34" charset="0"/>
                    <a:cs typeface="Arial" panose="020B0604020202020204" pitchFamily="34" charset="0"/>
                  </a:rPr>
                  <a:t> Management</a:t>
                </a:r>
              </a:p>
            </p:txBody>
          </p:sp>
        </p:grpSp>
        <p:grpSp>
          <p:nvGrpSpPr>
            <p:cNvPr id="25613" name="Group 145">
              <a:extLst>
                <a:ext uri="{FF2B5EF4-FFF2-40B4-BE49-F238E27FC236}">
                  <a16:creationId xmlns:a16="http://schemas.microsoft.com/office/drawing/2014/main" id="{4E70BC9B-F48B-4D22-872B-B6B2A62884FA}"/>
                </a:ext>
              </a:extLst>
            </p:cNvPr>
            <p:cNvGrpSpPr>
              <a:grpSpLocks/>
            </p:cNvGrpSpPr>
            <p:nvPr/>
          </p:nvGrpSpPr>
          <p:grpSpPr bwMode="auto">
            <a:xfrm>
              <a:off x="2863" y="2445"/>
              <a:ext cx="1014" cy="844"/>
              <a:chOff x="2863" y="2623"/>
              <a:chExt cx="1014" cy="844"/>
            </a:xfrm>
          </p:grpSpPr>
          <p:sp>
            <p:nvSpPr>
              <p:cNvPr id="25621" name="Rectangle 146">
                <a:extLst>
                  <a:ext uri="{FF2B5EF4-FFF2-40B4-BE49-F238E27FC236}">
                    <a16:creationId xmlns:a16="http://schemas.microsoft.com/office/drawing/2014/main" id="{7AA31E0F-6F9A-43A7-807D-22B00789B8B0}"/>
                  </a:ext>
                </a:extLst>
              </p:cNvPr>
              <p:cNvSpPr>
                <a:spLocks noChangeArrowheads="1"/>
              </p:cNvSpPr>
              <p:nvPr/>
            </p:nvSpPr>
            <p:spPr bwMode="auto">
              <a:xfrm>
                <a:off x="2863" y="2625"/>
                <a:ext cx="1014" cy="840"/>
              </a:xfrm>
              <a:prstGeom prst="rect">
                <a:avLst/>
              </a:prstGeom>
              <a:solidFill>
                <a:schemeClr val="tx1"/>
              </a:solidFill>
              <a:ln>
                <a:noFill/>
              </a:ln>
              <a:effectLst>
                <a:outerShdw dist="71842" dir="2700000" algn="ctr" rotWithShape="0">
                  <a:srgbClr val="000000"/>
                </a:outer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en-US">
                  <a:cs typeface="Arial" panose="020B0604020202020204" pitchFamily="34" charset="0"/>
                </a:endParaRPr>
              </a:p>
            </p:txBody>
          </p:sp>
          <p:pic>
            <p:nvPicPr>
              <p:cNvPr id="25622" name="Picture 147" descr="RUP_PS">
                <a:extLst>
                  <a:ext uri="{FF2B5EF4-FFF2-40B4-BE49-F238E27FC236}">
                    <a16:creationId xmlns:a16="http://schemas.microsoft.com/office/drawing/2014/main" id="{A41F7EEA-816A-43C6-A2B0-842273EAC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 y="2683"/>
                <a:ext cx="830"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14" name="Line 148">
              <a:extLst>
                <a:ext uri="{FF2B5EF4-FFF2-40B4-BE49-F238E27FC236}">
                  <a16:creationId xmlns:a16="http://schemas.microsoft.com/office/drawing/2014/main" id="{1843CECC-D89C-484D-B218-0B9F0096B010}"/>
                </a:ext>
              </a:extLst>
            </p:cNvPr>
            <p:cNvSpPr>
              <a:spLocks noChangeShapeType="1"/>
            </p:cNvSpPr>
            <p:nvPr/>
          </p:nvSpPr>
          <p:spPr bwMode="auto">
            <a:xfrm flipV="1">
              <a:off x="1897" y="2944"/>
              <a:ext cx="838" cy="11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5615" name="Line 149">
              <a:extLst>
                <a:ext uri="{FF2B5EF4-FFF2-40B4-BE49-F238E27FC236}">
                  <a16:creationId xmlns:a16="http://schemas.microsoft.com/office/drawing/2014/main" id="{FA543C9E-F61A-40AD-A746-13FFCB6F3334}"/>
                </a:ext>
              </a:extLst>
            </p:cNvPr>
            <p:cNvSpPr>
              <a:spLocks noChangeShapeType="1"/>
            </p:cNvSpPr>
            <p:nvPr/>
          </p:nvSpPr>
          <p:spPr bwMode="auto">
            <a:xfrm>
              <a:off x="2230" y="2484"/>
              <a:ext cx="505" cy="167"/>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5616" name="Line 150">
              <a:extLst>
                <a:ext uri="{FF2B5EF4-FFF2-40B4-BE49-F238E27FC236}">
                  <a16:creationId xmlns:a16="http://schemas.microsoft.com/office/drawing/2014/main" id="{2D31AA83-98D7-47A4-8CB0-5D4938985B63}"/>
                </a:ext>
              </a:extLst>
            </p:cNvPr>
            <p:cNvSpPr>
              <a:spLocks noChangeShapeType="1"/>
            </p:cNvSpPr>
            <p:nvPr/>
          </p:nvSpPr>
          <p:spPr bwMode="auto">
            <a:xfrm flipV="1">
              <a:off x="1942" y="3221"/>
              <a:ext cx="793" cy="382"/>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5617" name="Line 151">
              <a:extLst>
                <a:ext uri="{FF2B5EF4-FFF2-40B4-BE49-F238E27FC236}">
                  <a16:creationId xmlns:a16="http://schemas.microsoft.com/office/drawing/2014/main" id="{81FC0177-CC65-4BED-8FAA-8678D45AD34C}"/>
                </a:ext>
              </a:extLst>
            </p:cNvPr>
            <p:cNvSpPr>
              <a:spLocks noChangeShapeType="1"/>
            </p:cNvSpPr>
            <p:nvPr/>
          </p:nvSpPr>
          <p:spPr bwMode="auto">
            <a:xfrm flipV="1">
              <a:off x="2863" y="3340"/>
              <a:ext cx="317" cy="292"/>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5618" name="Line 152">
              <a:extLst>
                <a:ext uri="{FF2B5EF4-FFF2-40B4-BE49-F238E27FC236}">
                  <a16:creationId xmlns:a16="http://schemas.microsoft.com/office/drawing/2014/main" id="{279E8F53-8526-4526-A54A-F38F6E0C5EB6}"/>
                </a:ext>
              </a:extLst>
            </p:cNvPr>
            <p:cNvSpPr>
              <a:spLocks noChangeShapeType="1"/>
            </p:cNvSpPr>
            <p:nvPr/>
          </p:nvSpPr>
          <p:spPr bwMode="auto">
            <a:xfrm>
              <a:off x="3994" y="3289"/>
              <a:ext cx="451" cy="229"/>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5619" name="Line 153">
              <a:extLst>
                <a:ext uri="{FF2B5EF4-FFF2-40B4-BE49-F238E27FC236}">
                  <a16:creationId xmlns:a16="http://schemas.microsoft.com/office/drawing/2014/main" id="{AB6469E0-6139-403C-A5C9-B6CC0EFAD8DF}"/>
                </a:ext>
              </a:extLst>
            </p:cNvPr>
            <p:cNvSpPr>
              <a:spLocks noChangeShapeType="1"/>
            </p:cNvSpPr>
            <p:nvPr/>
          </p:nvSpPr>
          <p:spPr bwMode="auto">
            <a:xfrm>
              <a:off x="3994" y="2964"/>
              <a:ext cx="676" cy="39"/>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5620" name="Line 154">
              <a:extLst>
                <a:ext uri="{FF2B5EF4-FFF2-40B4-BE49-F238E27FC236}">
                  <a16:creationId xmlns:a16="http://schemas.microsoft.com/office/drawing/2014/main" id="{19FA25BC-82E3-4AF8-9B0C-005889159DA2}"/>
                </a:ext>
              </a:extLst>
            </p:cNvPr>
            <p:cNvSpPr>
              <a:spLocks noChangeShapeType="1"/>
            </p:cNvSpPr>
            <p:nvPr/>
          </p:nvSpPr>
          <p:spPr bwMode="auto">
            <a:xfrm flipH="1">
              <a:off x="3994" y="2208"/>
              <a:ext cx="394" cy="276"/>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0A-576B-42E7-88A7-F0D486FEE90C}"/>
              </a:ext>
            </a:extLst>
          </p:cNvPr>
          <p:cNvSpPr>
            <a:spLocks noGrp="1"/>
          </p:cNvSpPr>
          <p:nvPr>
            <p:ph type="title"/>
          </p:nvPr>
        </p:nvSpPr>
        <p:spPr/>
        <p:txBody>
          <a:bodyPr/>
          <a:lstStyle/>
          <a:p>
            <a:r>
              <a:rPr lang="en-US" sz="3400" dirty="0">
                <a:cs typeface="Calibri" panose="020F0502020204030204" pitchFamily="34" charset="0"/>
              </a:rPr>
              <a:t>A Modern Approach to Systems Analysis and Design </a:t>
            </a:r>
            <a:r>
              <a:rPr lang="en-US" sz="2000" b="0" dirty="0">
                <a:cs typeface="Calibri" panose="020F0502020204030204" pitchFamily="34" charset="0"/>
              </a:rPr>
              <a:t>(1 of 3)</a:t>
            </a:r>
            <a:endParaRPr lang="en-IN" sz="2000" b="0" dirty="0"/>
          </a:p>
        </p:txBody>
      </p:sp>
      <p:sp>
        <p:nvSpPr>
          <p:cNvPr id="3" name="Content Placeholder 2">
            <a:extLst>
              <a:ext uri="{FF2B5EF4-FFF2-40B4-BE49-F238E27FC236}">
                <a16:creationId xmlns:a16="http://schemas.microsoft.com/office/drawing/2014/main" id="{58B0BB0C-9542-4B97-8546-6DD1AC570823}"/>
              </a:ext>
            </a:extLst>
          </p:cNvPr>
          <p:cNvSpPr>
            <a:spLocks noGrp="1"/>
          </p:cNvSpPr>
          <p:nvPr>
            <p:ph sz="quarter" idx="13"/>
          </p:nvPr>
        </p:nvSpPr>
        <p:spPr>
          <a:xfrm>
            <a:off x="457200" y="1556327"/>
            <a:ext cx="8229600" cy="367364"/>
          </a:xfrm>
        </p:spPr>
        <p:txBody>
          <a:bodyPr/>
          <a:lstStyle/>
          <a:p>
            <a:pPr marL="432" indent="0">
              <a:buNone/>
            </a:pPr>
            <a:r>
              <a:rPr lang="en-IN" sz="2000" b="1" dirty="0"/>
              <a:t>1.1 </a:t>
            </a:r>
            <a:r>
              <a:rPr lang="en-IN" sz="2000" dirty="0"/>
              <a:t>Define information systems analysis and design</a:t>
            </a:r>
          </a:p>
        </p:txBody>
      </p:sp>
      <p:sp>
        <p:nvSpPr>
          <p:cNvPr id="4" name="Content Placeholder 3">
            <a:extLst>
              <a:ext uri="{FF2B5EF4-FFF2-40B4-BE49-F238E27FC236}">
                <a16:creationId xmlns:a16="http://schemas.microsoft.com/office/drawing/2014/main" id="{CB7CABF9-5D23-402A-A875-DBEB7B396238}"/>
              </a:ext>
            </a:extLst>
          </p:cNvPr>
          <p:cNvSpPr>
            <a:spLocks noGrp="1"/>
          </p:cNvSpPr>
          <p:nvPr>
            <p:ph sz="quarter" idx="14"/>
          </p:nvPr>
        </p:nvSpPr>
        <p:spPr>
          <a:xfrm>
            <a:off x="457200" y="1966826"/>
            <a:ext cx="8488392" cy="4313208"/>
          </a:xfrm>
        </p:spPr>
        <p:txBody>
          <a:bodyPr/>
          <a:lstStyle/>
          <a:p>
            <a:r>
              <a:rPr lang="en-IN" sz="2000" dirty="0"/>
              <a:t>1950s</a:t>
            </a:r>
          </a:p>
          <a:p>
            <a:pPr lvl="1"/>
            <a:r>
              <a:rPr lang="en-IN" sz="2000" dirty="0"/>
              <a:t>Goal was efficiency of processing</a:t>
            </a:r>
          </a:p>
          <a:p>
            <a:pPr lvl="1"/>
            <a:r>
              <a:rPr lang="en-IN" sz="2000" dirty="0"/>
              <a:t>Emphasis was on automating existing processes</a:t>
            </a:r>
          </a:p>
          <a:p>
            <a:pPr lvl="1"/>
            <a:r>
              <a:rPr lang="en-IN" sz="2000" dirty="0"/>
              <a:t>All applications developed in machine or assembly language</a:t>
            </a:r>
          </a:p>
          <a:p>
            <a:r>
              <a:rPr lang="en-IN" sz="2000" dirty="0"/>
              <a:t>1960s</a:t>
            </a:r>
          </a:p>
          <a:p>
            <a:pPr lvl="1"/>
            <a:r>
              <a:rPr lang="en-IN" sz="2000" dirty="0"/>
              <a:t>Advent of procedural (third-generation) languages</a:t>
            </a:r>
          </a:p>
          <a:p>
            <a:pPr lvl="1"/>
            <a:r>
              <a:rPr lang="en-IN" sz="2000" dirty="0"/>
              <a:t>Enabled development of smaller, faster, less expensive computers</a:t>
            </a:r>
          </a:p>
          <a:p>
            <a:r>
              <a:rPr lang="en-IN" sz="2000" dirty="0"/>
              <a:t>1970s</a:t>
            </a:r>
          </a:p>
          <a:p>
            <a:pPr lvl="1"/>
            <a:r>
              <a:rPr lang="en-IN" sz="2000" dirty="0"/>
              <a:t>System development came to be more disciplined</a:t>
            </a:r>
          </a:p>
          <a:p>
            <a:pPr lvl="1"/>
            <a:r>
              <a:rPr lang="en-IN" sz="2000" dirty="0"/>
              <a:t>Became more like engineering as focus shifted from process first to data first</a:t>
            </a:r>
          </a:p>
        </p:txBody>
      </p:sp>
    </p:spTree>
    <p:extLst>
      <p:ext uri="{BB962C8B-B14F-4D97-AF65-F5344CB8AC3E}">
        <p14:creationId xmlns:p14="http://schemas.microsoft.com/office/powerpoint/2010/main" val="1551797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a:extLst>
              <a:ext uri="{FF2B5EF4-FFF2-40B4-BE49-F238E27FC236}">
                <a16:creationId xmlns:a16="http://schemas.microsoft.com/office/drawing/2014/main" id="{40592EA4-3CED-408B-A488-2B095B5710CC}"/>
              </a:ext>
            </a:extLst>
          </p:cNvPr>
          <p:cNvSpPr>
            <a:spLocks noChangeArrowheads="1"/>
          </p:cNvSpPr>
          <p:nvPr/>
        </p:nvSpPr>
        <p:spPr bwMode="auto">
          <a:xfrm>
            <a:off x="361950" y="3519488"/>
            <a:ext cx="8489950" cy="2373312"/>
          </a:xfrm>
          <a:prstGeom prst="rect">
            <a:avLst/>
          </a:prstGeom>
          <a:noFill/>
          <a:ln w="9525">
            <a:noFill/>
            <a:miter lim="800000"/>
            <a:headEnd/>
            <a:tailEnd/>
          </a:ln>
          <a:effectLst/>
        </p:spPr>
        <p:txBody>
          <a:bodyPr/>
          <a:lstStyle/>
          <a:p>
            <a:pPr marL="457200" indent="-457200" eaLnBrk="1" fontAlgn="auto" hangingPunct="1">
              <a:lnSpc>
                <a:spcPct val="77000"/>
              </a:lnSpc>
              <a:spcBef>
                <a:spcPct val="20000"/>
              </a:spcBef>
              <a:spcAft>
                <a:spcPts val="0"/>
              </a:spcAft>
              <a:buClr>
                <a:schemeClr val="hlink"/>
              </a:buClr>
              <a:buSzPct val="65000"/>
              <a:buFont typeface="Wingdings" pitchFamily="2" charset="2"/>
              <a:buNone/>
              <a:defRPr/>
            </a:pPr>
            <a:endParaRPr lang="en-US" sz="2800">
              <a:effectLst>
                <a:outerShdw blurRad="38100" dist="38100" dir="2700000" algn="tl">
                  <a:srgbClr val="000000"/>
                </a:outerShdw>
              </a:effectLst>
              <a:latin typeface="+mn-lt"/>
              <a:cs typeface="Arial" charset="0"/>
            </a:endParaRPr>
          </a:p>
        </p:txBody>
      </p:sp>
      <p:sp>
        <p:nvSpPr>
          <p:cNvPr id="20483" name="Title 80">
            <a:extLst>
              <a:ext uri="{FF2B5EF4-FFF2-40B4-BE49-F238E27FC236}">
                <a16:creationId xmlns:a16="http://schemas.microsoft.com/office/drawing/2014/main" id="{B32BFD28-EF39-46D6-8675-02EC43120170}"/>
              </a:ext>
            </a:extLst>
          </p:cNvPr>
          <p:cNvSpPr>
            <a:spLocks noGrp="1"/>
          </p:cNvSpPr>
          <p:nvPr>
            <p:ph type="title"/>
          </p:nvPr>
        </p:nvSpPr>
        <p:spPr>
          <a:xfrm>
            <a:off x="525463" y="107950"/>
            <a:ext cx="8229600" cy="1160810"/>
          </a:xfrm>
        </p:spPr>
        <p:txBody>
          <a:bodyPr/>
          <a:lstStyle/>
          <a:p>
            <a:pPr eaLnBrk="1" fontAlgn="auto" hangingPunct="1">
              <a:spcAft>
                <a:spcPts val="0"/>
              </a:spcAft>
              <a:defRPr/>
            </a:pPr>
            <a:r>
              <a:rPr lang="en-IN" altLang="vi-VN" b="1" dirty="0">
                <a:latin typeface="Calibri" panose="020F0502020204030204" pitchFamily="34" charset="0"/>
                <a:cs typeface="Calibri" panose="020F0502020204030204" pitchFamily="34" charset="0"/>
              </a:rPr>
              <a:t>Key Aspects of RUP</a:t>
            </a:r>
            <a:br>
              <a:rPr lang="en-IN" altLang="vi-VN" b="1" dirty="0">
                <a:latin typeface="Calibri" panose="020F0502020204030204" pitchFamily="34" charset="0"/>
                <a:cs typeface="Calibri" panose="020F0502020204030204" pitchFamily="34" charset="0"/>
              </a:rPr>
            </a:br>
            <a:r>
              <a:rPr lang="en-IN" sz="2200" b="1" dirty="0">
                <a:solidFill>
                  <a:srgbClr val="007FA3"/>
                </a:solidFill>
                <a:latin typeface="+mj-lt"/>
              </a:rPr>
              <a:t>1.2</a:t>
            </a:r>
            <a:r>
              <a:rPr lang="en-IN" sz="2200" dirty="0">
                <a:latin typeface="+mj-lt"/>
              </a:rPr>
              <a:t> Describe the RUP methodologies</a:t>
            </a:r>
            <a:endParaRPr lang="en-IN" altLang="vi-VN" sz="2200" b="1" dirty="0">
              <a:latin typeface="Calibri" panose="020F0502020204030204" pitchFamily="34" charset="0"/>
              <a:cs typeface="Calibri" panose="020F0502020204030204" pitchFamily="34" charset="0"/>
            </a:endParaRPr>
          </a:p>
        </p:txBody>
      </p:sp>
      <p:sp>
        <p:nvSpPr>
          <p:cNvPr id="27652" name="Content Placeholder 81">
            <a:extLst>
              <a:ext uri="{FF2B5EF4-FFF2-40B4-BE49-F238E27FC236}">
                <a16:creationId xmlns:a16="http://schemas.microsoft.com/office/drawing/2014/main" id="{EA6211B9-FE25-4F3F-A1F7-75B2C4A04B26}"/>
              </a:ext>
            </a:extLst>
          </p:cNvPr>
          <p:cNvSpPr>
            <a:spLocks noGrp="1"/>
          </p:cNvSpPr>
          <p:nvPr>
            <p:ph idx="1"/>
          </p:nvPr>
        </p:nvSpPr>
        <p:spPr>
          <a:xfrm>
            <a:off x="396875" y="1340769"/>
            <a:ext cx="8229600" cy="4824535"/>
          </a:xfrm>
        </p:spPr>
        <p:txBody>
          <a:bodyPr/>
          <a:lstStyle/>
          <a:p>
            <a:pPr eaLnBrk="1" hangingPunct="1">
              <a:buFont typeface="Wingdings" panose="05000000000000000000" pitchFamily="2" charset="2"/>
              <a:buNone/>
            </a:pPr>
            <a:r>
              <a:rPr lang="en-IN" altLang="vi-VN" dirty="0">
                <a:latin typeface="Calibri" panose="020F0502020204030204" pitchFamily="34" charset="0"/>
                <a:cs typeface="Calibri" panose="020F0502020204030204" pitchFamily="34" charset="0"/>
              </a:rPr>
              <a:t>Risk-driven process</a:t>
            </a:r>
          </a:p>
          <a:p>
            <a:pPr lvl="1" eaLnBrk="1" hangingPunct="1">
              <a:buFont typeface="Wingdings" panose="05000000000000000000" pitchFamily="2" charset="2"/>
              <a:buChar char="Ø"/>
            </a:pPr>
            <a:r>
              <a:rPr lang="en-IN" altLang="vi-VN" sz="1800" dirty="0">
                <a:latin typeface="Calibri" panose="020F0502020204030204" pitchFamily="34" charset="0"/>
                <a:cs typeface="Calibri" panose="020F0502020204030204" pitchFamily="34" charset="0"/>
              </a:rPr>
              <a:t>Risk management integrated into the development process </a:t>
            </a:r>
          </a:p>
          <a:p>
            <a:pPr lvl="1" eaLnBrk="1" hangingPunct="1">
              <a:buFont typeface="Wingdings" panose="05000000000000000000" pitchFamily="2" charset="2"/>
              <a:buChar char="Ø"/>
            </a:pPr>
            <a:r>
              <a:rPr lang="en-IN" altLang="vi-VN" sz="1800" dirty="0">
                <a:latin typeface="Calibri" panose="020F0502020204030204" pitchFamily="34" charset="0"/>
                <a:cs typeface="Calibri" panose="020F0502020204030204" pitchFamily="34" charset="0"/>
              </a:rPr>
              <a:t>Iterations are planned  based  on high priority risks</a:t>
            </a:r>
          </a:p>
          <a:p>
            <a:pPr eaLnBrk="1" hangingPunct="1">
              <a:buFont typeface="Wingdings" panose="05000000000000000000" pitchFamily="2" charset="2"/>
              <a:buNone/>
            </a:pPr>
            <a:r>
              <a:rPr lang="en-IN" altLang="vi-VN" dirty="0">
                <a:latin typeface="Calibri" panose="020F0502020204030204" pitchFamily="34" charset="0"/>
                <a:cs typeface="Calibri" panose="020F0502020204030204" pitchFamily="34" charset="0"/>
              </a:rPr>
              <a:t>Use-Case  driven development</a:t>
            </a:r>
          </a:p>
          <a:p>
            <a:pPr lvl="1" eaLnBrk="1" hangingPunct="1">
              <a:buFont typeface="Wingdings" panose="05000000000000000000" pitchFamily="2" charset="2"/>
              <a:buChar char="Ø"/>
            </a:pPr>
            <a:r>
              <a:rPr lang="en-IN" altLang="vi-VN" sz="1800" dirty="0">
                <a:latin typeface="Calibri" panose="020F0502020204030204" pitchFamily="34" charset="0"/>
                <a:cs typeface="Calibri" panose="020F0502020204030204" pitchFamily="34" charset="0"/>
              </a:rPr>
              <a:t>Use cases express requirements  on the system’s functionality and model  the business  as context for the system </a:t>
            </a:r>
          </a:p>
          <a:p>
            <a:pPr lvl="1" eaLnBrk="1" hangingPunct="1">
              <a:buFont typeface="Wingdings" panose="05000000000000000000" pitchFamily="2" charset="2"/>
              <a:buChar char="Ø"/>
            </a:pPr>
            <a:r>
              <a:rPr lang="en-IN" altLang="vi-VN" sz="1800" dirty="0">
                <a:latin typeface="Calibri" panose="020F0502020204030204" pitchFamily="34" charset="0"/>
                <a:cs typeface="Calibri" panose="020F0502020204030204" pitchFamily="34" charset="0"/>
              </a:rPr>
              <a:t>Use cases  are defined for the intended system  and are  used  as the basis of the entire development process</a:t>
            </a:r>
          </a:p>
          <a:p>
            <a:pPr eaLnBrk="1" hangingPunct="1">
              <a:buFont typeface="Wingdings" panose="05000000000000000000" pitchFamily="2" charset="2"/>
              <a:buNone/>
            </a:pPr>
            <a:r>
              <a:rPr lang="en-IN" altLang="vi-VN" dirty="0">
                <a:latin typeface="Calibri" panose="020F0502020204030204" pitchFamily="34" charset="0"/>
                <a:cs typeface="Calibri" panose="020F0502020204030204" pitchFamily="34" charset="0"/>
              </a:rPr>
              <a:t>Architecture-centric  design</a:t>
            </a:r>
          </a:p>
          <a:p>
            <a:pPr lvl="1" eaLnBrk="1" hangingPunct="1">
              <a:buFont typeface="Wingdings" panose="05000000000000000000" pitchFamily="2" charset="2"/>
              <a:buChar char="Ø"/>
            </a:pPr>
            <a:r>
              <a:rPr lang="en-IN" altLang="vi-VN" sz="1800" dirty="0">
                <a:latin typeface="Calibri" panose="020F0502020204030204" pitchFamily="34" charset="0"/>
                <a:cs typeface="Calibri" panose="020F0502020204030204" pitchFamily="34" charset="0"/>
              </a:rPr>
              <a:t>Architecture  is the  primary artefact to conceptualize, construct, manage, and  evolve the system</a:t>
            </a:r>
          </a:p>
          <a:p>
            <a:pPr lvl="1" eaLnBrk="1" hangingPunct="1">
              <a:buFont typeface="Wingdings" panose="05000000000000000000" pitchFamily="2" charset="2"/>
              <a:buChar char="Ø"/>
            </a:pPr>
            <a:r>
              <a:rPr lang="en-IN" altLang="vi-VN" sz="1800" dirty="0">
                <a:latin typeface="Calibri" panose="020F0502020204030204" pitchFamily="34" charset="0"/>
                <a:cs typeface="Calibri" panose="020F0502020204030204" pitchFamily="34" charset="0"/>
              </a:rPr>
              <a:t>Consists of multiple, coordinated views (or models) of the architecture</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F402D0D-7BA8-4B5E-8EAD-A6743647995D}"/>
              </a:ext>
            </a:extLst>
          </p:cNvPr>
          <p:cNvSpPr>
            <a:spLocks noGrp="1" noChangeArrowheads="1"/>
          </p:cNvSpPr>
          <p:nvPr>
            <p:ph type="title" idx="4294967295"/>
          </p:nvPr>
        </p:nvSpPr>
        <p:spPr>
          <a:xfrm>
            <a:off x="227013" y="7914"/>
            <a:ext cx="8229600" cy="1143000"/>
          </a:xfrm>
        </p:spPr>
        <p:txBody>
          <a:bodyPr>
            <a:normAutofit/>
          </a:bodyPr>
          <a:lstStyle/>
          <a:p>
            <a:pPr eaLnBrk="1" fontAlgn="auto" hangingPunct="1">
              <a:spcAft>
                <a:spcPts val="0"/>
              </a:spcAft>
              <a:defRPr/>
            </a:pPr>
            <a:r>
              <a:rPr lang="en-US" altLang="vi-VN" sz="3600" dirty="0">
                <a:latin typeface="+mj-lt"/>
              </a:rPr>
              <a:t>Rational Unified Process – Snapshot</a:t>
            </a:r>
            <a:br>
              <a:rPr lang="en-US" altLang="vi-VN" b="1" dirty="0">
                <a:solidFill>
                  <a:schemeClr val="tx1"/>
                </a:solidFill>
                <a:latin typeface="Calibri" panose="020F0502020204030204" pitchFamily="34" charset="0"/>
                <a:cs typeface="Calibri" panose="020F0502020204030204" pitchFamily="34" charset="0"/>
              </a:rPr>
            </a:br>
            <a:r>
              <a:rPr lang="en-IN" sz="2400" b="1" dirty="0">
                <a:solidFill>
                  <a:srgbClr val="007FA3"/>
                </a:solidFill>
                <a:latin typeface="+mj-lt"/>
              </a:rPr>
              <a:t>1.2</a:t>
            </a:r>
            <a:r>
              <a:rPr lang="en-IN" sz="2400" dirty="0">
                <a:latin typeface="+mj-lt"/>
              </a:rPr>
              <a:t> Describe the RUP methodologies</a:t>
            </a:r>
            <a:endParaRPr lang="en-US" altLang="vi-VN" sz="2400" b="1" dirty="0">
              <a:solidFill>
                <a:schemeClr val="tx1"/>
              </a:solidFill>
              <a:latin typeface="Calibri" panose="020F0502020204030204" pitchFamily="34" charset="0"/>
              <a:cs typeface="Calibri" panose="020F0502020204030204" pitchFamily="34" charset="0"/>
            </a:endParaRPr>
          </a:p>
        </p:txBody>
      </p:sp>
      <p:sp>
        <p:nvSpPr>
          <p:cNvPr id="320515" name="Rectangle 3">
            <a:extLst>
              <a:ext uri="{FF2B5EF4-FFF2-40B4-BE49-F238E27FC236}">
                <a16:creationId xmlns:a16="http://schemas.microsoft.com/office/drawing/2014/main" id="{FEF9C35B-E2AC-4A42-8962-CF95FA94BF43}"/>
              </a:ext>
            </a:extLst>
          </p:cNvPr>
          <p:cNvSpPr>
            <a:spLocks noChangeArrowheads="1"/>
          </p:cNvSpPr>
          <p:nvPr/>
        </p:nvSpPr>
        <p:spPr bwMode="auto">
          <a:xfrm>
            <a:off x="971550" y="4995863"/>
            <a:ext cx="3113088" cy="898525"/>
          </a:xfrm>
          <a:prstGeom prst="rect">
            <a:avLst/>
          </a:prstGeom>
          <a:solidFill>
            <a:srgbClr val="FEBF6A"/>
          </a:soli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320527" name="Rectangle 15">
            <a:extLst>
              <a:ext uri="{FF2B5EF4-FFF2-40B4-BE49-F238E27FC236}">
                <a16:creationId xmlns:a16="http://schemas.microsoft.com/office/drawing/2014/main" id="{2F29C36F-9042-4288-8085-DDEAF12D97C0}"/>
              </a:ext>
            </a:extLst>
          </p:cNvPr>
          <p:cNvSpPr>
            <a:spLocks noChangeArrowheads="1"/>
          </p:cNvSpPr>
          <p:nvPr/>
        </p:nvSpPr>
        <p:spPr bwMode="auto">
          <a:xfrm>
            <a:off x="1922463" y="5359400"/>
            <a:ext cx="21145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Project Management</a:t>
            </a:r>
            <a:endParaRPr lang="en-US" altLang="vi-VN" sz="2200" b="1">
              <a:solidFill>
                <a:srgbClr val="000000"/>
              </a:solidFill>
              <a:latin typeface="Arial" panose="020B0604020202020204" pitchFamily="34" charset="0"/>
              <a:cs typeface="Arial" panose="020B0604020202020204" pitchFamily="34" charset="0"/>
            </a:endParaRPr>
          </a:p>
        </p:txBody>
      </p:sp>
      <p:sp>
        <p:nvSpPr>
          <p:cNvPr id="320528" name="Rectangle 16">
            <a:extLst>
              <a:ext uri="{FF2B5EF4-FFF2-40B4-BE49-F238E27FC236}">
                <a16:creationId xmlns:a16="http://schemas.microsoft.com/office/drawing/2014/main" id="{46FEA831-26A6-43C7-8B45-553AFFC18966}"/>
              </a:ext>
            </a:extLst>
          </p:cNvPr>
          <p:cNvSpPr>
            <a:spLocks noChangeArrowheads="1"/>
          </p:cNvSpPr>
          <p:nvPr/>
        </p:nvSpPr>
        <p:spPr bwMode="auto">
          <a:xfrm>
            <a:off x="2690813" y="5648325"/>
            <a:ext cx="13208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Environment</a:t>
            </a:r>
            <a:endParaRPr lang="en-US" altLang="vi-VN" sz="2200" b="1">
              <a:solidFill>
                <a:srgbClr val="000000"/>
              </a:solidFill>
              <a:latin typeface="Arial" panose="020B0604020202020204" pitchFamily="34" charset="0"/>
              <a:cs typeface="Arial" panose="020B0604020202020204" pitchFamily="34" charset="0"/>
            </a:endParaRPr>
          </a:p>
        </p:txBody>
      </p:sp>
      <p:sp>
        <p:nvSpPr>
          <p:cNvPr id="320544" name="Rectangle 32">
            <a:extLst>
              <a:ext uri="{FF2B5EF4-FFF2-40B4-BE49-F238E27FC236}">
                <a16:creationId xmlns:a16="http://schemas.microsoft.com/office/drawing/2014/main" id="{6B00EAF4-3195-4CA1-9D7A-94F8D4A14546}"/>
              </a:ext>
            </a:extLst>
          </p:cNvPr>
          <p:cNvSpPr>
            <a:spLocks noChangeArrowheads="1"/>
          </p:cNvSpPr>
          <p:nvPr/>
        </p:nvSpPr>
        <p:spPr bwMode="auto">
          <a:xfrm>
            <a:off x="990600" y="4645025"/>
            <a:ext cx="27082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FF9900"/>
                </a:solidFill>
                <a:latin typeface="Arial" panose="020B0604020202020204" pitchFamily="34" charset="0"/>
                <a:cs typeface="Arial" panose="020B0604020202020204" pitchFamily="34" charset="0"/>
              </a:rPr>
              <a:t>Supporting Workflows</a:t>
            </a:r>
            <a:endParaRPr lang="en-US" altLang="vi-VN" sz="2200" b="1">
              <a:solidFill>
                <a:srgbClr val="FF9900"/>
              </a:solidFill>
              <a:latin typeface="Arial" panose="020B0604020202020204" pitchFamily="34" charset="0"/>
              <a:cs typeface="Arial" panose="020B0604020202020204" pitchFamily="34" charset="0"/>
            </a:endParaRPr>
          </a:p>
        </p:txBody>
      </p:sp>
      <p:sp>
        <p:nvSpPr>
          <p:cNvPr id="320555" name="Rectangle 43">
            <a:extLst>
              <a:ext uri="{FF2B5EF4-FFF2-40B4-BE49-F238E27FC236}">
                <a16:creationId xmlns:a16="http://schemas.microsoft.com/office/drawing/2014/main" id="{7652C98E-AC34-4C15-89FF-94838B88F00B}"/>
              </a:ext>
            </a:extLst>
          </p:cNvPr>
          <p:cNvSpPr>
            <a:spLocks noChangeArrowheads="1"/>
          </p:cNvSpPr>
          <p:nvPr/>
        </p:nvSpPr>
        <p:spPr bwMode="auto">
          <a:xfrm>
            <a:off x="958850" y="5013325"/>
            <a:ext cx="31178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Configuration &amp; Change Mgmt</a:t>
            </a:r>
          </a:p>
        </p:txBody>
      </p:sp>
      <p:grpSp>
        <p:nvGrpSpPr>
          <p:cNvPr id="2" name="Group 71">
            <a:extLst>
              <a:ext uri="{FF2B5EF4-FFF2-40B4-BE49-F238E27FC236}">
                <a16:creationId xmlns:a16="http://schemas.microsoft.com/office/drawing/2014/main" id="{B4403FFE-E00C-4AB9-A3AA-1223FDBA2196}"/>
              </a:ext>
            </a:extLst>
          </p:cNvPr>
          <p:cNvGrpSpPr>
            <a:grpSpLocks/>
          </p:cNvGrpSpPr>
          <p:nvPr/>
        </p:nvGrpSpPr>
        <p:grpSpPr bwMode="auto">
          <a:xfrm>
            <a:off x="971550" y="2057400"/>
            <a:ext cx="3111500" cy="2513013"/>
            <a:chOff x="612" y="1296"/>
            <a:chExt cx="1960" cy="1583"/>
          </a:xfrm>
        </p:grpSpPr>
        <p:sp>
          <p:nvSpPr>
            <p:cNvPr id="29762" name="Rectangle 4">
              <a:extLst>
                <a:ext uri="{FF2B5EF4-FFF2-40B4-BE49-F238E27FC236}">
                  <a16:creationId xmlns:a16="http://schemas.microsoft.com/office/drawing/2014/main" id="{122ABD5A-8299-4014-ACE1-29D44C1324E0}"/>
                </a:ext>
              </a:extLst>
            </p:cNvPr>
            <p:cNvSpPr>
              <a:spLocks noChangeArrowheads="1"/>
            </p:cNvSpPr>
            <p:nvPr/>
          </p:nvSpPr>
          <p:spPr bwMode="auto">
            <a:xfrm>
              <a:off x="612" y="1508"/>
              <a:ext cx="1960" cy="1371"/>
            </a:xfrm>
            <a:prstGeom prst="rect">
              <a:avLst/>
            </a:prstGeom>
            <a:solidFill>
              <a:srgbClr val="FF9B9B"/>
            </a:soli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9763" name="Rectangle 17">
              <a:extLst>
                <a:ext uri="{FF2B5EF4-FFF2-40B4-BE49-F238E27FC236}">
                  <a16:creationId xmlns:a16="http://schemas.microsoft.com/office/drawing/2014/main" id="{BB101EC7-0C51-45F3-BA28-B18B4206B500}"/>
                </a:ext>
              </a:extLst>
            </p:cNvPr>
            <p:cNvSpPr>
              <a:spLocks noChangeArrowheads="1"/>
            </p:cNvSpPr>
            <p:nvPr/>
          </p:nvSpPr>
          <p:spPr bwMode="auto">
            <a:xfrm>
              <a:off x="1230" y="1577"/>
              <a:ext cx="124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Business Modeling</a:t>
              </a:r>
              <a:endParaRPr lang="en-US" altLang="vi-VN" sz="2200" b="1">
                <a:solidFill>
                  <a:srgbClr val="000000"/>
                </a:solidFill>
                <a:latin typeface="Arial" panose="020B0604020202020204" pitchFamily="34" charset="0"/>
                <a:cs typeface="Arial" panose="020B0604020202020204" pitchFamily="34" charset="0"/>
              </a:endParaRPr>
            </a:p>
          </p:txBody>
        </p:sp>
        <p:sp>
          <p:nvSpPr>
            <p:cNvPr id="29764" name="Rectangle 18">
              <a:extLst>
                <a:ext uri="{FF2B5EF4-FFF2-40B4-BE49-F238E27FC236}">
                  <a16:creationId xmlns:a16="http://schemas.microsoft.com/office/drawing/2014/main" id="{0BFC0AD8-F986-4954-942F-2D712ED8A8DD}"/>
                </a:ext>
              </a:extLst>
            </p:cNvPr>
            <p:cNvSpPr>
              <a:spLocks noChangeArrowheads="1"/>
            </p:cNvSpPr>
            <p:nvPr/>
          </p:nvSpPr>
          <p:spPr bwMode="auto">
            <a:xfrm>
              <a:off x="1465" y="2279"/>
              <a:ext cx="100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Implementation</a:t>
              </a:r>
              <a:endParaRPr lang="en-US" altLang="vi-VN" sz="2200" b="1">
                <a:solidFill>
                  <a:srgbClr val="000000"/>
                </a:solidFill>
                <a:latin typeface="Arial" panose="020B0604020202020204" pitchFamily="34" charset="0"/>
                <a:cs typeface="Arial" panose="020B0604020202020204" pitchFamily="34" charset="0"/>
              </a:endParaRPr>
            </a:p>
          </p:txBody>
        </p:sp>
        <p:sp>
          <p:nvSpPr>
            <p:cNvPr id="29765" name="Rectangle 19">
              <a:extLst>
                <a:ext uri="{FF2B5EF4-FFF2-40B4-BE49-F238E27FC236}">
                  <a16:creationId xmlns:a16="http://schemas.microsoft.com/office/drawing/2014/main" id="{7C283DCD-CA1E-464F-8637-8F26A6C89047}"/>
                </a:ext>
              </a:extLst>
            </p:cNvPr>
            <p:cNvSpPr>
              <a:spLocks noChangeArrowheads="1"/>
            </p:cNvSpPr>
            <p:nvPr/>
          </p:nvSpPr>
          <p:spPr bwMode="auto">
            <a:xfrm>
              <a:off x="2176" y="2489"/>
              <a:ext cx="28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Test</a:t>
              </a:r>
              <a:endParaRPr lang="en-US" altLang="vi-VN" sz="2200" b="1">
                <a:solidFill>
                  <a:srgbClr val="000000"/>
                </a:solidFill>
                <a:latin typeface="Arial" panose="020B0604020202020204" pitchFamily="34" charset="0"/>
                <a:cs typeface="Arial" panose="020B0604020202020204" pitchFamily="34" charset="0"/>
              </a:endParaRPr>
            </a:p>
          </p:txBody>
        </p:sp>
        <p:sp>
          <p:nvSpPr>
            <p:cNvPr id="29766" name="Rectangle 20">
              <a:extLst>
                <a:ext uri="{FF2B5EF4-FFF2-40B4-BE49-F238E27FC236}">
                  <a16:creationId xmlns:a16="http://schemas.microsoft.com/office/drawing/2014/main" id="{6463F57C-BD68-4D34-BE7C-F53F723E51A8}"/>
                </a:ext>
              </a:extLst>
            </p:cNvPr>
            <p:cNvSpPr>
              <a:spLocks noChangeArrowheads="1"/>
            </p:cNvSpPr>
            <p:nvPr/>
          </p:nvSpPr>
          <p:spPr bwMode="auto">
            <a:xfrm>
              <a:off x="1282" y="2031"/>
              <a:ext cx="118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Analysis &amp; Design</a:t>
              </a:r>
              <a:endParaRPr lang="en-US" altLang="vi-VN" sz="2200" b="1">
                <a:solidFill>
                  <a:srgbClr val="000000"/>
                </a:solidFill>
                <a:latin typeface="Arial" panose="020B0604020202020204" pitchFamily="34" charset="0"/>
                <a:cs typeface="Arial" panose="020B0604020202020204" pitchFamily="34" charset="0"/>
              </a:endParaRPr>
            </a:p>
          </p:txBody>
        </p:sp>
        <p:sp>
          <p:nvSpPr>
            <p:cNvPr id="29767" name="Rectangle 30">
              <a:extLst>
                <a:ext uri="{FF2B5EF4-FFF2-40B4-BE49-F238E27FC236}">
                  <a16:creationId xmlns:a16="http://schemas.microsoft.com/office/drawing/2014/main" id="{2AD896ED-BE0A-4352-A15B-4583DBD507ED}"/>
                </a:ext>
              </a:extLst>
            </p:cNvPr>
            <p:cNvSpPr>
              <a:spLocks noChangeArrowheads="1"/>
            </p:cNvSpPr>
            <p:nvPr/>
          </p:nvSpPr>
          <p:spPr bwMode="auto">
            <a:xfrm>
              <a:off x="624" y="1296"/>
              <a:ext cx="14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FF9900"/>
                  </a:solidFill>
                  <a:latin typeface="Arial" panose="020B0604020202020204" pitchFamily="34" charset="0"/>
                  <a:cs typeface="Arial" panose="020B0604020202020204" pitchFamily="34" charset="0"/>
                </a:rPr>
                <a:t>Process Workflows</a:t>
              </a:r>
            </a:p>
          </p:txBody>
        </p:sp>
        <p:sp>
          <p:nvSpPr>
            <p:cNvPr id="29768" name="Rectangle 39">
              <a:extLst>
                <a:ext uri="{FF2B5EF4-FFF2-40B4-BE49-F238E27FC236}">
                  <a16:creationId xmlns:a16="http://schemas.microsoft.com/office/drawing/2014/main" id="{0D40A543-605E-43C3-8639-DD987C796359}"/>
                </a:ext>
              </a:extLst>
            </p:cNvPr>
            <p:cNvSpPr>
              <a:spLocks noChangeArrowheads="1"/>
            </p:cNvSpPr>
            <p:nvPr/>
          </p:nvSpPr>
          <p:spPr bwMode="auto">
            <a:xfrm>
              <a:off x="1692" y="2701"/>
              <a:ext cx="77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Deployment</a:t>
              </a:r>
              <a:endParaRPr lang="en-US" altLang="vi-VN" sz="2200" b="1">
                <a:solidFill>
                  <a:srgbClr val="000000"/>
                </a:solidFill>
                <a:latin typeface="Arial" panose="020B0604020202020204" pitchFamily="34" charset="0"/>
                <a:cs typeface="Arial" panose="020B0604020202020204" pitchFamily="34" charset="0"/>
              </a:endParaRPr>
            </a:p>
          </p:txBody>
        </p:sp>
        <p:sp>
          <p:nvSpPr>
            <p:cNvPr id="29769" name="Rectangle 44">
              <a:extLst>
                <a:ext uri="{FF2B5EF4-FFF2-40B4-BE49-F238E27FC236}">
                  <a16:creationId xmlns:a16="http://schemas.microsoft.com/office/drawing/2014/main" id="{39621F72-CA26-4D7F-9B13-98FF77B50597}"/>
                </a:ext>
              </a:extLst>
            </p:cNvPr>
            <p:cNvSpPr>
              <a:spLocks noChangeArrowheads="1"/>
            </p:cNvSpPr>
            <p:nvPr/>
          </p:nvSpPr>
          <p:spPr bwMode="auto">
            <a:xfrm>
              <a:off x="1563" y="1808"/>
              <a:ext cx="90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Requirements</a:t>
              </a:r>
              <a:endParaRPr lang="en-US" altLang="vi-VN" sz="2200" b="1">
                <a:solidFill>
                  <a:srgbClr val="000000"/>
                </a:solidFill>
                <a:latin typeface="Arial" panose="020B0604020202020204" pitchFamily="34" charset="0"/>
                <a:cs typeface="Arial" panose="020B0604020202020204" pitchFamily="34" charset="0"/>
              </a:endParaRPr>
            </a:p>
          </p:txBody>
        </p:sp>
      </p:grpSp>
      <p:grpSp>
        <p:nvGrpSpPr>
          <p:cNvPr id="3" name="Group 70">
            <a:extLst>
              <a:ext uri="{FF2B5EF4-FFF2-40B4-BE49-F238E27FC236}">
                <a16:creationId xmlns:a16="http://schemas.microsoft.com/office/drawing/2014/main" id="{6636EBC3-639A-485A-98C2-4E2262F7C7B6}"/>
              </a:ext>
            </a:extLst>
          </p:cNvPr>
          <p:cNvGrpSpPr>
            <a:grpSpLocks/>
          </p:cNvGrpSpPr>
          <p:nvPr/>
        </p:nvGrpSpPr>
        <p:grpSpPr bwMode="auto">
          <a:xfrm>
            <a:off x="4083050" y="1725613"/>
            <a:ext cx="4422775" cy="4903787"/>
            <a:chOff x="2572" y="1087"/>
            <a:chExt cx="2786" cy="3089"/>
          </a:xfrm>
        </p:grpSpPr>
        <p:sp>
          <p:nvSpPr>
            <p:cNvPr id="29712" name="Rectangle 5">
              <a:extLst>
                <a:ext uri="{FF2B5EF4-FFF2-40B4-BE49-F238E27FC236}">
                  <a16:creationId xmlns:a16="http://schemas.microsoft.com/office/drawing/2014/main" id="{ABF2DD7E-196B-4FCA-B768-EEF5DF61F42C}"/>
                </a:ext>
              </a:extLst>
            </p:cNvPr>
            <p:cNvSpPr>
              <a:spLocks noChangeArrowheads="1"/>
            </p:cNvSpPr>
            <p:nvPr/>
          </p:nvSpPr>
          <p:spPr bwMode="auto">
            <a:xfrm>
              <a:off x="2573" y="1306"/>
              <a:ext cx="2781" cy="2510"/>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9713" name="Rectangle 6">
              <a:extLst>
                <a:ext uri="{FF2B5EF4-FFF2-40B4-BE49-F238E27FC236}">
                  <a16:creationId xmlns:a16="http://schemas.microsoft.com/office/drawing/2014/main" id="{282F0616-5AB0-4752-80AA-C63D03B3DBD3}"/>
                </a:ext>
              </a:extLst>
            </p:cNvPr>
            <p:cNvSpPr>
              <a:spLocks noChangeArrowheads="1"/>
            </p:cNvSpPr>
            <p:nvPr/>
          </p:nvSpPr>
          <p:spPr bwMode="auto">
            <a:xfrm>
              <a:off x="2572" y="3720"/>
              <a:ext cx="2786" cy="229"/>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grpSp>
          <p:nvGrpSpPr>
            <p:cNvPr id="29714" name="Group 7">
              <a:extLst>
                <a:ext uri="{FF2B5EF4-FFF2-40B4-BE49-F238E27FC236}">
                  <a16:creationId xmlns:a16="http://schemas.microsoft.com/office/drawing/2014/main" id="{BDC1029B-1569-46B7-972F-58740FD788BB}"/>
                </a:ext>
              </a:extLst>
            </p:cNvPr>
            <p:cNvGrpSpPr>
              <a:grpSpLocks/>
            </p:cNvGrpSpPr>
            <p:nvPr/>
          </p:nvGrpSpPr>
          <p:grpSpPr bwMode="auto">
            <a:xfrm>
              <a:off x="3126" y="1505"/>
              <a:ext cx="1862" cy="2208"/>
              <a:chOff x="3001" y="1221"/>
              <a:chExt cx="1862" cy="2208"/>
            </a:xfrm>
          </p:grpSpPr>
          <p:sp>
            <p:nvSpPr>
              <p:cNvPr id="29755" name="Line 8">
                <a:extLst>
                  <a:ext uri="{FF2B5EF4-FFF2-40B4-BE49-F238E27FC236}">
                    <a16:creationId xmlns:a16="http://schemas.microsoft.com/office/drawing/2014/main" id="{568C5C29-248E-4737-98F2-5075AC601FA3}"/>
                  </a:ext>
                </a:extLst>
              </p:cNvPr>
              <p:cNvSpPr>
                <a:spLocks noChangeShapeType="1"/>
              </p:cNvSpPr>
              <p:nvPr/>
            </p:nvSpPr>
            <p:spPr bwMode="auto">
              <a:xfrm flipH="1" flipV="1">
                <a:off x="3291" y="1223"/>
                <a:ext cx="3" cy="2198"/>
              </a:xfrm>
              <a:prstGeom prst="line">
                <a:avLst/>
              </a:prstGeom>
              <a:noFill/>
              <a:ln w="3175">
                <a:solidFill>
                  <a:srgbClr val="0000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9756" name="Line 9">
                <a:extLst>
                  <a:ext uri="{FF2B5EF4-FFF2-40B4-BE49-F238E27FC236}">
                    <a16:creationId xmlns:a16="http://schemas.microsoft.com/office/drawing/2014/main" id="{3C4E55DF-FF19-4A53-9AD7-F1DA50FBCF43}"/>
                  </a:ext>
                </a:extLst>
              </p:cNvPr>
              <p:cNvSpPr>
                <a:spLocks noChangeShapeType="1"/>
              </p:cNvSpPr>
              <p:nvPr/>
            </p:nvSpPr>
            <p:spPr bwMode="auto">
              <a:xfrm flipH="1" flipV="1">
                <a:off x="3926" y="1224"/>
                <a:ext cx="0" cy="2199"/>
              </a:xfrm>
              <a:prstGeom prst="line">
                <a:avLst/>
              </a:prstGeom>
              <a:noFill/>
              <a:ln w="3175">
                <a:solidFill>
                  <a:srgbClr val="0000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9757" name="Line 10">
                <a:extLst>
                  <a:ext uri="{FF2B5EF4-FFF2-40B4-BE49-F238E27FC236}">
                    <a16:creationId xmlns:a16="http://schemas.microsoft.com/office/drawing/2014/main" id="{196AC86A-630D-4425-830D-41754AED8D35}"/>
                  </a:ext>
                </a:extLst>
              </p:cNvPr>
              <p:cNvSpPr>
                <a:spLocks noChangeShapeType="1"/>
              </p:cNvSpPr>
              <p:nvPr/>
            </p:nvSpPr>
            <p:spPr bwMode="auto">
              <a:xfrm flipH="1" flipV="1">
                <a:off x="4233" y="1222"/>
                <a:ext cx="1" cy="2178"/>
              </a:xfrm>
              <a:prstGeom prst="line">
                <a:avLst/>
              </a:prstGeom>
              <a:noFill/>
              <a:ln w="3175">
                <a:solidFill>
                  <a:srgbClr val="0000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9758" name="Line 11">
                <a:extLst>
                  <a:ext uri="{FF2B5EF4-FFF2-40B4-BE49-F238E27FC236}">
                    <a16:creationId xmlns:a16="http://schemas.microsoft.com/office/drawing/2014/main" id="{F7B6A6D2-5EFB-428E-96AA-76DD3D2A39B2}"/>
                  </a:ext>
                </a:extLst>
              </p:cNvPr>
              <p:cNvSpPr>
                <a:spLocks noChangeShapeType="1"/>
              </p:cNvSpPr>
              <p:nvPr/>
            </p:nvSpPr>
            <p:spPr bwMode="auto">
              <a:xfrm flipH="1" flipV="1">
                <a:off x="4863" y="1224"/>
                <a:ext cx="0" cy="2191"/>
              </a:xfrm>
              <a:prstGeom prst="line">
                <a:avLst/>
              </a:prstGeom>
              <a:noFill/>
              <a:ln w="3175">
                <a:solidFill>
                  <a:srgbClr val="0000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9759" name="Line 12">
                <a:extLst>
                  <a:ext uri="{FF2B5EF4-FFF2-40B4-BE49-F238E27FC236}">
                    <a16:creationId xmlns:a16="http://schemas.microsoft.com/office/drawing/2014/main" id="{52185144-21AC-4B8A-8FB8-1BA09FAC630B}"/>
                  </a:ext>
                </a:extLst>
              </p:cNvPr>
              <p:cNvSpPr>
                <a:spLocks noChangeShapeType="1"/>
              </p:cNvSpPr>
              <p:nvPr/>
            </p:nvSpPr>
            <p:spPr bwMode="auto">
              <a:xfrm flipH="1" flipV="1">
                <a:off x="3001" y="1221"/>
                <a:ext cx="2" cy="2208"/>
              </a:xfrm>
              <a:prstGeom prst="line">
                <a:avLst/>
              </a:prstGeom>
              <a:noFill/>
              <a:ln w="25400">
                <a:solidFill>
                  <a:srgbClr val="000000"/>
                </a:solidFill>
                <a:prstDash val="sysDot"/>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9760" name="Line 13">
                <a:extLst>
                  <a:ext uri="{FF2B5EF4-FFF2-40B4-BE49-F238E27FC236}">
                    <a16:creationId xmlns:a16="http://schemas.microsoft.com/office/drawing/2014/main" id="{ECF8A44A-13E2-4EF1-BA91-7F47EF7F6B31}"/>
                  </a:ext>
                </a:extLst>
              </p:cNvPr>
              <p:cNvSpPr>
                <a:spLocks noChangeShapeType="1"/>
              </p:cNvSpPr>
              <p:nvPr/>
            </p:nvSpPr>
            <p:spPr bwMode="auto">
              <a:xfrm flipH="1" flipV="1">
                <a:off x="3605" y="1221"/>
                <a:ext cx="0" cy="2208"/>
              </a:xfrm>
              <a:prstGeom prst="line">
                <a:avLst/>
              </a:prstGeom>
              <a:noFill/>
              <a:ln w="25400">
                <a:solidFill>
                  <a:srgbClr val="000000"/>
                </a:solidFill>
                <a:prstDash val="sysDot"/>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9761" name="Line 14">
                <a:extLst>
                  <a:ext uri="{FF2B5EF4-FFF2-40B4-BE49-F238E27FC236}">
                    <a16:creationId xmlns:a16="http://schemas.microsoft.com/office/drawing/2014/main" id="{1856CA81-9487-4E76-97D0-9FC044BB15B0}"/>
                  </a:ext>
                </a:extLst>
              </p:cNvPr>
              <p:cNvSpPr>
                <a:spLocks noChangeShapeType="1"/>
              </p:cNvSpPr>
              <p:nvPr/>
            </p:nvSpPr>
            <p:spPr bwMode="auto">
              <a:xfrm flipV="1">
                <a:off x="4512" y="1223"/>
                <a:ext cx="0" cy="2198"/>
              </a:xfrm>
              <a:prstGeom prst="line">
                <a:avLst/>
              </a:prstGeom>
              <a:noFill/>
              <a:ln w="25400">
                <a:solidFill>
                  <a:srgbClr val="000000"/>
                </a:solidFill>
                <a:prstDash val="sysDot"/>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grpSp>
        <p:sp>
          <p:nvSpPr>
            <p:cNvPr id="29715" name="Rectangle 21">
              <a:extLst>
                <a:ext uri="{FF2B5EF4-FFF2-40B4-BE49-F238E27FC236}">
                  <a16:creationId xmlns:a16="http://schemas.microsoft.com/office/drawing/2014/main" id="{4B51CFB4-B7EC-451B-8E4F-4AD9F8E845B9}"/>
                </a:ext>
              </a:extLst>
            </p:cNvPr>
            <p:cNvSpPr>
              <a:spLocks noChangeArrowheads="1"/>
            </p:cNvSpPr>
            <p:nvPr/>
          </p:nvSpPr>
          <p:spPr bwMode="auto">
            <a:xfrm>
              <a:off x="2608" y="3734"/>
              <a:ext cx="50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Preliminary </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Iteration(s)</a:t>
              </a:r>
            </a:p>
          </p:txBody>
        </p:sp>
        <p:sp>
          <p:nvSpPr>
            <p:cNvPr id="29716" name="Rectangle 22">
              <a:extLst>
                <a:ext uri="{FF2B5EF4-FFF2-40B4-BE49-F238E27FC236}">
                  <a16:creationId xmlns:a16="http://schemas.microsoft.com/office/drawing/2014/main" id="{562EF633-8F88-4867-8501-13BABE3FAF66}"/>
                </a:ext>
              </a:extLst>
            </p:cNvPr>
            <p:cNvSpPr>
              <a:spLocks noChangeArrowheads="1"/>
            </p:cNvSpPr>
            <p:nvPr/>
          </p:nvSpPr>
          <p:spPr bwMode="auto">
            <a:xfrm>
              <a:off x="3191" y="3734"/>
              <a:ext cx="19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#1</a:t>
              </a:r>
            </a:p>
          </p:txBody>
        </p:sp>
        <p:sp>
          <p:nvSpPr>
            <p:cNvPr id="29717" name="Freeform 23">
              <a:extLst>
                <a:ext uri="{FF2B5EF4-FFF2-40B4-BE49-F238E27FC236}">
                  <a16:creationId xmlns:a16="http://schemas.microsoft.com/office/drawing/2014/main" id="{1FE3DF42-C7B4-49DD-81C0-EE0747C1E39C}"/>
                </a:ext>
              </a:extLst>
            </p:cNvPr>
            <p:cNvSpPr>
              <a:spLocks/>
            </p:cNvSpPr>
            <p:nvPr/>
          </p:nvSpPr>
          <p:spPr bwMode="auto">
            <a:xfrm>
              <a:off x="2602" y="3418"/>
              <a:ext cx="2700" cy="67"/>
            </a:xfrm>
            <a:custGeom>
              <a:avLst/>
              <a:gdLst>
                <a:gd name="T0" fmla="*/ 60 w 3169"/>
                <a:gd name="T1" fmla="*/ 3 h 79"/>
                <a:gd name="T2" fmla="*/ 107 w 3169"/>
                <a:gd name="T3" fmla="*/ 12 h 79"/>
                <a:gd name="T4" fmla="*/ 124 w 3169"/>
                <a:gd name="T5" fmla="*/ 8 h 79"/>
                <a:gd name="T6" fmla="*/ 140 w 3169"/>
                <a:gd name="T7" fmla="*/ 6 h 79"/>
                <a:gd name="T8" fmla="*/ 156 w 3169"/>
                <a:gd name="T9" fmla="*/ 3 h 79"/>
                <a:gd name="T10" fmla="*/ 172 w 3169"/>
                <a:gd name="T11" fmla="*/ 3 h 79"/>
                <a:gd name="T12" fmla="*/ 181 w 3169"/>
                <a:gd name="T13" fmla="*/ 3 h 79"/>
                <a:gd name="T14" fmla="*/ 190 w 3169"/>
                <a:gd name="T15" fmla="*/ 0 h 79"/>
                <a:gd name="T16" fmla="*/ 199 w 3169"/>
                <a:gd name="T17" fmla="*/ 0 h 79"/>
                <a:gd name="T18" fmla="*/ 208 w 3169"/>
                <a:gd name="T19" fmla="*/ 3 h 79"/>
                <a:gd name="T20" fmla="*/ 211 w 3169"/>
                <a:gd name="T21" fmla="*/ 3 h 79"/>
                <a:gd name="T22" fmla="*/ 213 w 3169"/>
                <a:gd name="T23" fmla="*/ 4 h 79"/>
                <a:gd name="T24" fmla="*/ 215 w 3169"/>
                <a:gd name="T25" fmla="*/ 6 h 79"/>
                <a:gd name="T26" fmla="*/ 217 w 3169"/>
                <a:gd name="T27" fmla="*/ 8 h 79"/>
                <a:gd name="T28" fmla="*/ 252 w 3169"/>
                <a:gd name="T29" fmla="*/ 7 h 79"/>
                <a:gd name="T30" fmla="*/ 291 w 3169"/>
                <a:gd name="T31" fmla="*/ 13 h 79"/>
                <a:gd name="T32" fmla="*/ 326 w 3169"/>
                <a:gd name="T33" fmla="*/ 5 h 79"/>
                <a:gd name="T34" fmla="*/ 353 w 3169"/>
                <a:gd name="T35" fmla="*/ 12 h 79"/>
                <a:gd name="T36" fmla="*/ 360 w 3169"/>
                <a:gd name="T37" fmla="*/ 10 h 79"/>
                <a:gd name="T38" fmla="*/ 366 w 3169"/>
                <a:gd name="T39" fmla="*/ 8 h 79"/>
                <a:gd name="T40" fmla="*/ 371 w 3169"/>
                <a:gd name="T41" fmla="*/ 6 h 79"/>
                <a:gd name="T42" fmla="*/ 376 w 3169"/>
                <a:gd name="T43" fmla="*/ 4 h 79"/>
                <a:gd name="T44" fmla="*/ 383 w 3169"/>
                <a:gd name="T45" fmla="*/ 3 h 79"/>
                <a:gd name="T46" fmla="*/ 385 w 3169"/>
                <a:gd name="T47" fmla="*/ 3 h 79"/>
                <a:gd name="T48" fmla="*/ 389 w 3169"/>
                <a:gd name="T49" fmla="*/ 3 h 79"/>
                <a:gd name="T50" fmla="*/ 390 w 3169"/>
                <a:gd name="T51" fmla="*/ 3 h 79"/>
                <a:gd name="T52" fmla="*/ 394 w 3169"/>
                <a:gd name="T53" fmla="*/ 3 h 79"/>
                <a:gd name="T54" fmla="*/ 397 w 3169"/>
                <a:gd name="T55" fmla="*/ 5 h 79"/>
                <a:gd name="T56" fmla="*/ 400 w 3169"/>
                <a:gd name="T57" fmla="*/ 6 h 79"/>
                <a:gd name="T58" fmla="*/ 402 w 3169"/>
                <a:gd name="T59" fmla="*/ 7 h 79"/>
                <a:gd name="T60" fmla="*/ 482 w 3169"/>
                <a:gd name="T61" fmla="*/ 4 h 79"/>
                <a:gd name="T62" fmla="*/ 490 w 3169"/>
                <a:gd name="T63" fmla="*/ 3 h 79"/>
                <a:gd name="T64" fmla="*/ 499 w 3169"/>
                <a:gd name="T65" fmla="*/ 3 h 79"/>
                <a:gd name="T66" fmla="*/ 508 w 3169"/>
                <a:gd name="T67" fmla="*/ 3 h 79"/>
                <a:gd name="T68" fmla="*/ 515 w 3169"/>
                <a:gd name="T69" fmla="*/ 3 h 79"/>
                <a:gd name="T70" fmla="*/ 520 w 3169"/>
                <a:gd name="T71" fmla="*/ 4 h 79"/>
                <a:gd name="T72" fmla="*/ 523 w 3169"/>
                <a:gd name="T73" fmla="*/ 5 h 79"/>
                <a:gd name="T74" fmla="*/ 527 w 3169"/>
                <a:gd name="T75" fmla="*/ 7 h 79"/>
                <a:gd name="T76" fmla="*/ 529 w 3169"/>
                <a:gd name="T77" fmla="*/ 8 h 79"/>
                <a:gd name="T78" fmla="*/ 487 w 3169"/>
                <a:gd name="T79" fmla="*/ 13 h 79"/>
                <a:gd name="T80" fmla="*/ 0 w 3169"/>
                <a:gd name="T81" fmla="*/ 13 h 7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69"/>
                <a:gd name="T124" fmla="*/ 0 h 79"/>
                <a:gd name="T125" fmla="*/ 3169 w 3169"/>
                <a:gd name="T126" fmla="*/ 79 h 7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69" h="79">
                  <a:moveTo>
                    <a:pt x="0" y="79"/>
                  </a:moveTo>
                  <a:lnTo>
                    <a:pt x="356" y="5"/>
                  </a:lnTo>
                  <a:lnTo>
                    <a:pt x="538" y="20"/>
                  </a:lnTo>
                  <a:lnTo>
                    <a:pt x="620" y="72"/>
                  </a:lnTo>
                  <a:lnTo>
                    <a:pt x="666" y="61"/>
                  </a:lnTo>
                  <a:lnTo>
                    <a:pt x="715" y="54"/>
                  </a:lnTo>
                  <a:lnTo>
                    <a:pt x="764" y="46"/>
                  </a:lnTo>
                  <a:lnTo>
                    <a:pt x="810" y="38"/>
                  </a:lnTo>
                  <a:lnTo>
                    <a:pt x="859" y="31"/>
                  </a:lnTo>
                  <a:lnTo>
                    <a:pt x="907" y="23"/>
                  </a:lnTo>
                  <a:lnTo>
                    <a:pt x="954" y="15"/>
                  </a:lnTo>
                  <a:lnTo>
                    <a:pt x="1002" y="5"/>
                  </a:lnTo>
                  <a:lnTo>
                    <a:pt x="1028" y="5"/>
                  </a:lnTo>
                  <a:lnTo>
                    <a:pt x="1053" y="5"/>
                  </a:lnTo>
                  <a:lnTo>
                    <a:pt x="1079" y="2"/>
                  </a:lnTo>
                  <a:lnTo>
                    <a:pt x="1105" y="0"/>
                  </a:lnTo>
                  <a:lnTo>
                    <a:pt x="1130" y="0"/>
                  </a:lnTo>
                  <a:lnTo>
                    <a:pt x="1156" y="0"/>
                  </a:lnTo>
                  <a:lnTo>
                    <a:pt x="1182" y="2"/>
                  </a:lnTo>
                  <a:lnTo>
                    <a:pt x="1207" y="5"/>
                  </a:lnTo>
                  <a:lnTo>
                    <a:pt x="1218" y="10"/>
                  </a:lnTo>
                  <a:lnTo>
                    <a:pt x="1225" y="13"/>
                  </a:lnTo>
                  <a:lnTo>
                    <a:pt x="1233" y="20"/>
                  </a:lnTo>
                  <a:lnTo>
                    <a:pt x="1238" y="25"/>
                  </a:lnTo>
                  <a:lnTo>
                    <a:pt x="1243" y="33"/>
                  </a:lnTo>
                  <a:lnTo>
                    <a:pt x="1248" y="38"/>
                  </a:lnTo>
                  <a:lnTo>
                    <a:pt x="1253" y="46"/>
                  </a:lnTo>
                  <a:lnTo>
                    <a:pt x="1261" y="51"/>
                  </a:lnTo>
                  <a:lnTo>
                    <a:pt x="1300" y="79"/>
                  </a:lnTo>
                  <a:lnTo>
                    <a:pt x="1471" y="46"/>
                  </a:lnTo>
                  <a:lnTo>
                    <a:pt x="1564" y="38"/>
                  </a:lnTo>
                  <a:lnTo>
                    <a:pt x="1687" y="79"/>
                  </a:lnTo>
                  <a:lnTo>
                    <a:pt x="1807" y="51"/>
                  </a:lnTo>
                  <a:lnTo>
                    <a:pt x="1894" y="33"/>
                  </a:lnTo>
                  <a:lnTo>
                    <a:pt x="1964" y="43"/>
                  </a:lnTo>
                  <a:lnTo>
                    <a:pt x="2053" y="74"/>
                  </a:lnTo>
                  <a:lnTo>
                    <a:pt x="2074" y="69"/>
                  </a:lnTo>
                  <a:lnTo>
                    <a:pt x="2092" y="61"/>
                  </a:lnTo>
                  <a:lnTo>
                    <a:pt x="2112" y="54"/>
                  </a:lnTo>
                  <a:lnTo>
                    <a:pt x="2128" y="49"/>
                  </a:lnTo>
                  <a:lnTo>
                    <a:pt x="2146" y="41"/>
                  </a:lnTo>
                  <a:lnTo>
                    <a:pt x="2161" y="36"/>
                  </a:lnTo>
                  <a:lnTo>
                    <a:pt x="2179" y="31"/>
                  </a:lnTo>
                  <a:lnTo>
                    <a:pt x="2194" y="25"/>
                  </a:lnTo>
                  <a:lnTo>
                    <a:pt x="2210" y="23"/>
                  </a:lnTo>
                  <a:lnTo>
                    <a:pt x="2223" y="20"/>
                  </a:lnTo>
                  <a:lnTo>
                    <a:pt x="2233" y="18"/>
                  </a:lnTo>
                  <a:lnTo>
                    <a:pt x="2243" y="18"/>
                  </a:lnTo>
                  <a:lnTo>
                    <a:pt x="2253" y="18"/>
                  </a:lnTo>
                  <a:lnTo>
                    <a:pt x="2261" y="18"/>
                  </a:lnTo>
                  <a:lnTo>
                    <a:pt x="2269" y="18"/>
                  </a:lnTo>
                  <a:lnTo>
                    <a:pt x="2276" y="20"/>
                  </a:lnTo>
                  <a:lnTo>
                    <a:pt x="2284" y="20"/>
                  </a:lnTo>
                  <a:lnTo>
                    <a:pt x="2294" y="23"/>
                  </a:lnTo>
                  <a:lnTo>
                    <a:pt x="2302" y="25"/>
                  </a:lnTo>
                  <a:lnTo>
                    <a:pt x="2310" y="31"/>
                  </a:lnTo>
                  <a:lnTo>
                    <a:pt x="2320" y="33"/>
                  </a:lnTo>
                  <a:lnTo>
                    <a:pt x="2328" y="38"/>
                  </a:lnTo>
                  <a:lnTo>
                    <a:pt x="2333" y="41"/>
                  </a:lnTo>
                  <a:lnTo>
                    <a:pt x="2340" y="46"/>
                  </a:lnTo>
                  <a:lnTo>
                    <a:pt x="2392" y="77"/>
                  </a:lnTo>
                  <a:lnTo>
                    <a:pt x="2805" y="25"/>
                  </a:lnTo>
                  <a:lnTo>
                    <a:pt x="2830" y="25"/>
                  </a:lnTo>
                  <a:lnTo>
                    <a:pt x="2856" y="23"/>
                  </a:lnTo>
                  <a:lnTo>
                    <a:pt x="2881" y="20"/>
                  </a:lnTo>
                  <a:lnTo>
                    <a:pt x="2907" y="20"/>
                  </a:lnTo>
                  <a:lnTo>
                    <a:pt x="2933" y="18"/>
                  </a:lnTo>
                  <a:lnTo>
                    <a:pt x="2956" y="18"/>
                  </a:lnTo>
                  <a:lnTo>
                    <a:pt x="2976" y="18"/>
                  </a:lnTo>
                  <a:lnTo>
                    <a:pt x="2997" y="20"/>
                  </a:lnTo>
                  <a:lnTo>
                    <a:pt x="3012" y="20"/>
                  </a:lnTo>
                  <a:lnTo>
                    <a:pt x="3025" y="25"/>
                  </a:lnTo>
                  <a:lnTo>
                    <a:pt x="3035" y="28"/>
                  </a:lnTo>
                  <a:lnTo>
                    <a:pt x="3046" y="33"/>
                  </a:lnTo>
                  <a:lnTo>
                    <a:pt x="3056" y="38"/>
                  </a:lnTo>
                  <a:lnTo>
                    <a:pt x="3063" y="43"/>
                  </a:lnTo>
                  <a:lnTo>
                    <a:pt x="3071" y="49"/>
                  </a:lnTo>
                  <a:lnTo>
                    <a:pt x="3081" y="51"/>
                  </a:lnTo>
                  <a:lnTo>
                    <a:pt x="3169" y="79"/>
                  </a:lnTo>
                  <a:lnTo>
                    <a:pt x="2840" y="77"/>
                  </a:lnTo>
                  <a:lnTo>
                    <a:pt x="1546" y="79"/>
                  </a:lnTo>
                  <a:lnTo>
                    <a:pt x="0" y="79"/>
                  </a:lnTo>
                  <a:close/>
                </a:path>
              </a:pathLst>
            </a:custGeom>
            <a:solidFill>
              <a:srgbClr val="DE8002"/>
            </a:solidFill>
            <a:ln w="0">
              <a:solidFill>
                <a:srgbClr val="000000"/>
              </a:solidFill>
              <a:round/>
              <a:headEnd/>
              <a:tailEnd/>
            </a:ln>
          </p:spPr>
          <p:txBody>
            <a:bodyPr wrap="none" lIns="0" tIns="0" rIns="0" bIns="0">
              <a:spAutoFit/>
            </a:bodyPr>
            <a:lstStyle/>
            <a:p>
              <a:endParaRPr lang="en-US"/>
            </a:p>
          </p:txBody>
        </p:sp>
        <p:sp>
          <p:nvSpPr>
            <p:cNvPr id="29718" name="Freeform 24">
              <a:extLst>
                <a:ext uri="{FF2B5EF4-FFF2-40B4-BE49-F238E27FC236}">
                  <a16:creationId xmlns:a16="http://schemas.microsoft.com/office/drawing/2014/main" id="{9FDB4480-BAD9-4C01-9275-6E9D628A01D1}"/>
                </a:ext>
              </a:extLst>
            </p:cNvPr>
            <p:cNvSpPr>
              <a:spLocks/>
            </p:cNvSpPr>
            <p:nvPr/>
          </p:nvSpPr>
          <p:spPr bwMode="auto">
            <a:xfrm>
              <a:off x="2621" y="3596"/>
              <a:ext cx="2672" cy="68"/>
            </a:xfrm>
            <a:custGeom>
              <a:avLst/>
              <a:gdLst>
                <a:gd name="T0" fmla="*/ 32 w 3136"/>
                <a:gd name="T1" fmla="*/ 3 h 79"/>
                <a:gd name="T2" fmla="*/ 41 w 3136"/>
                <a:gd name="T3" fmla="*/ 0 h 79"/>
                <a:gd name="T4" fmla="*/ 48 w 3136"/>
                <a:gd name="T5" fmla="*/ 3 h 79"/>
                <a:gd name="T6" fmla="*/ 56 w 3136"/>
                <a:gd name="T7" fmla="*/ 3 h 79"/>
                <a:gd name="T8" fmla="*/ 66 w 3136"/>
                <a:gd name="T9" fmla="*/ 5 h 79"/>
                <a:gd name="T10" fmla="*/ 73 w 3136"/>
                <a:gd name="T11" fmla="*/ 6 h 79"/>
                <a:gd name="T12" fmla="*/ 101 w 3136"/>
                <a:gd name="T13" fmla="*/ 10 h 79"/>
                <a:gd name="T14" fmla="*/ 108 w 3136"/>
                <a:gd name="T15" fmla="*/ 10 h 79"/>
                <a:gd name="T16" fmla="*/ 117 w 3136"/>
                <a:gd name="T17" fmla="*/ 10 h 79"/>
                <a:gd name="T18" fmla="*/ 125 w 3136"/>
                <a:gd name="T19" fmla="*/ 12 h 79"/>
                <a:gd name="T20" fmla="*/ 131 w 3136"/>
                <a:gd name="T21" fmla="*/ 12 h 79"/>
                <a:gd name="T22" fmla="*/ 135 w 3136"/>
                <a:gd name="T23" fmla="*/ 13 h 79"/>
                <a:gd name="T24" fmla="*/ 144 w 3136"/>
                <a:gd name="T25" fmla="*/ 13 h 79"/>
                <a:gd name="T26" fmla="*/ 155 w 3136"/>
                <a:gd name="T27" fmla="*/ 13 h 79"/>
                <a:gd name="T28" fmla="*/ 162 w 3136"/>
                <a:gd name="T29" fmla="*/ 13 h 79"/>
                <a:gd name="T30" fmla="*/ 167 w 3136"/>
                <a:gd name="T31" fmla="*/ 13 h 79"/>
                <a:gd name="T32" fmla="*/ 178 w 3136"/>
                <a:gd name="T33" fmla="*/ 14 h 79"/>
                <a:gd name="T34" fmla="*/ 189 w 3136"/>
                <a:gd name="T35" fmla="*/ 14 h 79"/>
                <a:gd name="T36" fmla="*/ 195 w 3136"/>
                <a:gd name="T37" fmla="*/ 14 h 79"/>
                <a:gd name="T38" fmla="*/ 205 w 3136"/>
                <a:gd name="T39" fmla="*/ 14 h 79"/>
                <a:gd name="T40" fmla="*/ 213 w 3136"/>
                <a:gd name="T41" fmla="*/ 14 h 79"/>
                <a:gd name="T42" fmla="*/ 215 w 3136"/>
                <a:gd name="T43" fmla="*/ 15 h 79"/>
                <a:gd name="T44" fmla="*/ 223 w 3136"/>
                <a:gd name="T45" fmla="*/ 14 h 79"/>
                <a:gd name="T46" fmla="*/ 234 w 3136"/>
                <a:gd name="T47" fmla="*/ 14 h 79"/>
                <a:gd name="T48" fmla="*/ 241 w 3136"/>
                <a:gd name="T49" fmla="*/ 14 h 79"/>
                <a:gd name="T50" fmla="*/ 256 w 3136"/>
                <a:gd name="T51" fmla="*/ 15 h 79"/>
                <a:gd name="T52" fmla="*/ 284 w 3136"/>
                <a:gd name="T53" fmla="*/ 15 h 79"/>
                <a:gd name="T54" fmla="*/ 292 w 3136"/>
                <a:gd name="T55" fmla="*/ 14 h 79"/>
                <a:gd name="T56" fmla="*/ 297 w 3136"/>
                <a:gd name="T57" fmla="*/ 14 h 79"/>
                <a:gd name="T58" fmla="*/ 302 w 3136"/>
                <a:gd name="T59" fmla="*/ 14 h 79"/>
                <a:gd name="T60" fmla="*/ 312 w 3136"/>
                <a:gd name="T61" fmla="*/ 15 h 79"/>
                <a:gd name="T62" fmla="*/ 326 w 3136"/>
                <a:gd name="T63" fmla="*/ 15 h 79"/>
                <a:gd name="T64" fmla="*/ 336 w 3136"/>
                <a:gd name="T65" fmla="*/ 15 h 79"/>
                <a:gd name="T66" fmla="*/ 348 w 3136"/>
                <a:gd name="T67" fmla="*/ 15 h 79"/>
                <a:gd name="T68" fmla="*/ 361 w 3136"/>
                <a:gd name="T69" fmla="*/ 14 h 79"/>
                <a:gd name="T70" fmla="*/ 371 w 3136"/>
                <a:gd name="T71" fmla="*/ 14 h 79"/>
                <a:gd name="T72" fmla="*/ 379 w 3136"/>
                <a:gd name="T73" fmla="*/ 15 h 79"/>
                <a:gd name="T74" fmla="*/ 387 w 3136"/>
                <a:gd name="T75" fmla="*/ 15 h 79"/>
                <a:gd name="T76" fmla="*/ 390 w 3136"/>
                <a:gd name="T77" fmla="*/ 14 h 79"/>
                <a:gd name="T78" fmla="*/ 422 w 3136"/>
                <a:gd name="T79" fmla="*/ 15 h 79"/>
                <a:gd name="T80" fmla="*/ 475 w 3136"/>
                <a:gd name="T81" fmla="*/ 15 h 79"/>
                <a:gd name="T82" fmla="*/ 499 w 3136"/>
                <a:gd name="T83" fmla="*/ 15 h 79"/>
                <a:gd name="T84" fmla="*/ 516 w 3136"/>
                <a:gd name="T85" fmla="*/ 15 h 79"/>
                <a:gd name="T86" fmla="*/ 527 w 3136"/>
                <a:gd name="T87" fmla="*/ 15 h 79"/>
                <a:gd name="T88" fmla="*/ 529 w 3136"/>
                <a:gd name="T89" fmla="*/ 15 h 79"/>
                <a:gd name="T90" fmla="*/ 533 w 3136"/>
                <a:gd name="T91" fmla="*/ 14 h 79"/>
                <a:gd name="T92" fmla="*/ 538 w 3136"/>
                <a:gd name="T93" fmla="*/ 15 h 79"/>
                <a:gd name="T94" fmla="*/ 511 w 3136"/>
                <a:gd name="T95" fmla="*/ 15 h 79"/>
                <a:gd name="T96" fmla="*/ 495 w 3136"/>
                <a:gd name="T97" fmla="*/ 15 h 79"/>
                <a:gd name="T98" fmla="*/ 482 w 3136"/>
                <a:gd name="T99" fmla="*/ 15 h 79"/>
                <a:gd name="T100" fmla="*/ 452 w 3136"/>
                <a:gd name="T101" fmla="*/ 15 h 79"/>
                <a:gd name="T102" fmla="*/ 383 w 3136"/>
                <a:gd name="T103" fmla="*/ 15 h 79"/>
                <a:gd name="T104" fmla="*/ 295 w 3136"/>
                <a:gd name="T105" fmla="*/ 15 h 79"/>
                <a:gd name="T106" fmla="*/ 223 w 3136"/>
                <a:gd name="T107" fmla="*/ 15 h 79"/>
                <a:gd name="T108" fmla="*/ 193 w 3136"/>
                <a:gd name="T109" fmla="*/ 15 h 79"/>
                <a:gd name="T110" fmla="*/ 166 w 3136"/>
                <a:gd name="T111" fmla="*/ 15 h 79"/>
                <a:gd name="T112" fmla="*/ 155 w 3136"/>
                <a:gd name="T113" fmla="*/ 15 h 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136"/>
                <a:gd name="T172" fmla="*/ 0 h 79"/>
                <a:gd name="T173" fmla="*/ 3136 w 3136"/>
                <a:gd name="T174" fmla="*/ 79 h 7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136" h="79">
                  <a:moveTo>
                    <a:pt x="0" y="77"/>
                  </a:moveTo>
                  <a:lnTo>
                    <a:pt x="151" y="15"/>
                  </a:lnTo>
                  <a:lnTo>
                    <a:pt x="162" y="13"/>
                  </a:lnTo>
                  <a:lnTo>
                    <a:pt x="172" y="10"/>
                  </a:lnTo>
                  <a:lnTo>
                    <a:pt x="185" y="10"/>
                  </a:lnTo>
                  <a:lnTo>
                    <a:pt x="195" y="7"/>
                  </a:lnTo>
                  <a:lnTo>
                    <a:pt x="208" y="5"/>
                  </a:lnTo>
                  <a:lnTo>
                    <a:pt x="218" y="2"/>
                  </a:lnTo>
                  <a:lnTo>
                    <a:pt x="228" y="2"/>
                  </a:lnTo>
                  <a:lnTo>
                    <a:pt x="239" y="0"/>
                  </a:lnTo>
                  <a:lnTo>
                    <a:pt x="249" y="0"/>
                  </a:lnTo>
                  <a:lnTo>
                    <a:pt x="257" y="2"/>
                  </a:lnTo>
                  <a:lnTo>
                    <a:pt x="267" y="2"/>
                  </a:lnTo>
                  <a:lnTo>
                    <a:pt x="275" y="5"/>
                  </a:lnTo>
                  <a:lnTo>
                    <a:pt x="282" y="7"/>
                  </a:lnTo>
                  <a:lnTo>
                    <a:pt x="292" y="10"/>
                  </a:lnTo>
                  <a:lnTo>
                    <a:pt x="300" y="10"/>
                  </a:lnTo>
                  <a:lnTo>
                    <a:pt x="310" y="10"/>
                  </a:lnTo>
                  <a:lnTo>
                    <a:pt x="321" y="10"/>
                  </a:lnTo>
                  <a:lnTo>
                    <a:pt x="328" y="13"/>
                  </a:lnTo>
                  <a:lnTo>
                    <a:pt x="341" y="15"/>
                  </a:lnTo>
                  <a:lnTo>
                    <a:pt x="351" y="18"/>
                  </a:lnTo>
                  <a:lnTo>
                    <a:pt x="362" y="20"/>
                  </a:lnTo>
                  <a:lnTo>
                    <a:pt x="372" y="23"/>
                  </a:lnTo>
                  <a:lnTo>
                    <a:pt x="382" y="25"/>
                  </a:lnTo>
                  <a:lnTo>
                    <a:pt x="392" y="25"/>
                  </a:lnTo>
                  <a:lnTo>
                    <a:pt x="403" y="28"/>
                  </a:lnTo>
                  <a:lnTo>
                    <a:pt x="413" y="28"/>
                  </a:lnTo>
                  <a:lnTo>
                    <a:pt x="421" y="31"/>
                  </a:lnTo>
                  <a:lnTo>
                    <a:pt x="431" y="33"/>
                  </a:lnTo>
                  <a:lnTo>
                    <a:pt x="441" y="36"/>
                  </a:lnTo>
                  <a:lnTo>
                    <a:pt x="451" y="38"/>
                  </a:lnTo>
                  <a:lnTo>
                    <a:pt x="462" y="38"/>
                  </a:lnTo>
                  <a:lnTo>
                    <a:pt x="474" y="41"/>
                  </a:lnTo>
                  <a:lnTo>
                    <a:pt x="587" y="56"/>
                  </a:lnTo>
                  <a:lnTo>
                    <a:pt x="605" y="56"/>
                  </a:lnTo>
                  <a:lnTo>
                    <a:pt x="615" y="56"/>
                  </a:lnTo>
                  <a:lnTo>
                    <a:pt x="621" y="56"/>
                  </a:lnTo>
                  <a:lnTo>
                    <a:pt x="623" y="56"/>
                  </a:lnTo>
                  <a:lnTo>
                    <a:pt x="631" y="56"/>
                  </a:lnTo>
                  <a:lnTo>
                    <a:pt x="639" y="56"/>
                  </a:lnTo>
                  <a:lnTo>
                    <a:pt x="649" y="56"/>
                  </a:lnTo>
                  <a:lnTo>
                    <a:pt x="659" y="56"/>
                  </a:lnTo>
                  <a:lnTo>
                    <a:pt x="669" y="56"/>
                  </a:lnTo>
                  <a:lnTo>
                    <a:pt x="680" y="56"/>
                  </a:lnTo>
                  <a:lnTo>
                    <a:pt x="690" y="56"/>
                  </a:lnTo>
                  <a:lnTo>
                    <a:pt x="700" y="59"/>
                  </a:lnTo>
                  <a:lnTo>
                    <a:pt x="708" y="59"/>
                  </a:lnTo>
                  <a:lnTo>
                    <a:pt x="718" y="59"/>
                  </a:lnTo>
                  <a:lnTo>
                    <a:pt x="726" y="61"/>
                  </a:lnTo>
                  <a:lnTo>
                    <a:pt x="733" y="61"/>
                  </a:lnTo>
                  <a:lnTo>
                    <a:pt x="741" y="61"/>
                  </a:lnTo>
                  <a:lnTo>
                    <a:pt x="749" y="61"/>
                  </a:lnTo>
                  <a:lnTo>
                    <a:pt x="756" y="61"/>
                  </a:lnTo>
                  <a:lnTo>
                    <a:pt x="764" y="61"/>
                  </a:lnTo>
                  <a:lnTo>
                    <a:pt x="772" y="61"/>
                  </a:lnTo>
                  <a:lnTo>
                    <a:pt x="774" y="64"/>
                  </a:lnTo>
                  <a:lnTo>
                    <a:pt x="780" y="64"/>
                  </a:lnTo>
                  <a:lnTo>
                    <a:pt x="785" y="66"/>
                  </a:lnTo>
                  <a:lnTo>
                    <a:pt x="790" y="66"/>
                  </a:lnTo>
                  <a:lnTo>
                    <a:pt x="795" y="66"/>
                  </a:lnTo>
                  <a:lnTo>
                    <a:pt x="803" y="66"/>
                  </a:lnTo>
                  <a:lnTo>
                    <a:pt x="810" y="66"/>
                  </a:lnTo>
                  <a:lnTo>
                    <a:pt x="821" y="66"/>
                  </a:lnTo>
                  <a:lnTo>
                    <a:pt x="833" y="66"/>
                  </a:lnTo>
                  <a:lnTo>
                    <a:pt x="846" y="66"/>
                  </a:lnTo>
                  <a:lnTo>
                    <a:pt x="862" y="66"/>
                  </a:lnTo>
                  <a:lnTo>
                    <a:pt x="874" y="64"/>
                  </a:lnTo>
                  <a:lnTo>
                    <a:pt x="890" y="64"/>
                  </a:lnTo>
                  <a:lnTo>
                    <a:pt x="903" y="66"/>
                  </a:lnTo>
                  <a:lnTo>
                    <a:pt x="913" y="66"/>
                  </a:lnTo>
                  <a:lnTo>
                    <a:pt x="923" y="66"/>
                  </a:lnTo>
                  <a:lnTo>
                    <a:pt x="931" y="66"/>
                  </a:lnTo>
                  <a:lnTo>
                    <a:pt x="936" y="66"/>
                  </a:lnTo>
                  <a:lnTo>
                    <a:pt x="941" y="66"/>
                  </a:lnTo>
                  <a:lnTo>
                    <a:pt x="946" y="66"/>
                  </a:lnTo>
                  <a:lnTo>
                    <a:pt x="951" y="66"/>
                  </a:lnTo>
                  <a:lnTo>
                    <a:pt x="959" y="66"/>
                  </a:lnTo>
                  <a:lnTo>
                    <a:pt x="967" y="66"/>
                  </a:lnTo>
                  <a:lnTo>
                    <a:pt x="974" y="69"/>
                  </a:lnTo>
                  <a:lnTo>
                    <a:pt x="987" y="69"/>
                  </a:lnTo>
                  <a:lnTo>
                    <a:pt x="1000" y="72"/>
                  </a:lnTo>
                  <a:lnTo>
                    <a:pt x="1010" y="72"/>
                  </a:lnTo>
                  <a:lnTo>
                    <a:pt x="1023" y="72"/>
                  </a:lnTo>
                  <a:lnTo>
                    <a:pt x="1033" y="72"/>
                  </a:lnTo>
                  <a:lnTo>
                    <a:pt x="1046" y="72"/>
                  </a:lnTo>
                  <a:lnTo>
                    <a:pt x="1056" y="72"/>
                  </a:lnTo>
                  <a:lnTo>
                    <a:pt x="1067" y="72"/>
                  </a:lnTo>
                  <a:lnTo>
                    <a:pt x="1085" y="72"/>
                  </a:lnTo>
                  <a:lnTo>
                    <a:pt x="1097" y="72"/>
                  </a:lnTo>
                  <a:lnTo>
                    <a:pt x="1108" y="72"/>
                  </a:lnTo>
                  <a:lnTo>
                    <a:pt x="1118" y="72"/>
                  </a:lnTo>
                  <a:lnTo>
                    <a:pt x="1123" y="72"/>
                  </a:lnTo>
                  <a:lnTo>
                    <a:pt x="1131" y="72"/>
                  </a:lnTo>
                  <a:lnTo>
                    <a:pt x="1138" y="72"/>
                  </a:lnTo>
                  <a:lnTo>
                    <a:pt x="1149" y="72"/>
                  </a:lnTo>
                  <a:lnTo>
                    <a:pt x="1162" y="72"/>
                  </a:lnTo>
                  <a:lnTo>
                    <a:pt x="1172" y="72"/>
                  </a:lnTo>
                  <a:lnTo>
                    <a:pt x="1185" y="72"/>
                  </a:lnTo>
                  <a:lnTo>
                    <a:pt x="1197" y="72"/>
                  </a:lnTo>
                  <a:lnTo>
                    <a:pt x="1210" y="72"/>
                  </a:lnTo>
                  <a:lnTo>
                    <a:pt x="1221" y="72"/>
                  </a:lnTo>
                  <a:lnTo>
                    <a:pt x="1228" y="72"/>
                  </a:lnTo>
                  <a:lnTo>
                    <a:pt x="1236" y="72"/>
                  </a:lnTo>
                  <a:lnTo>
                    <a:pt x="1238" y="74"/>
                  </a:lnTo>
                  <a:lnTo>
                    <a:pt x="1241" y="74"/>
                  </a:lnTo>
                  <a:lnTo>
                    <a:pt x="1244" y="77"/>
                  </a:lnTo>
                  <a:lnTo>
                    <a:pt x="1246" y="77"/>
                  </a:lnTo>
                  <a:lnTo>
                    <a:pt x="1249" y="79"/>
                  </a:lnTo>
                  <a:lnTo>
                    <a:pt x="1251" y="79"/>
                  </a:lnTo>
                  <a:lnTo>
                    <a:pt x="1256" y="79"/>
                  </a:lnTo>
                  <a:lnTo>
                    <a:pt x="1264" y="77"/>
                  </a:lnTo>
                  <a:lnTo>
                    <a:pt x="1274" y="74"/>
                  </a:lnTo>
                  <a:lnTo>
                    <a:pt x="1285" y="74"/>
                  </a:lnTo>
                  <a:lnTo>
                    <a:pt x="1297" y="74"/>
                  </a:lnTo>
                  <a:lnTo>
                    <a:pt x="1310" y="74"/>
                  </a:lnTo>
                  <a:lnTo>
                    <a:pt x="1326" y="77"/>
                  </a:lnTo>
                  <a:lnTo>
                    <a:pt x="1338" y="77"/>
                  </a:lnTo>
                  <a:lnTo>
                    <a:pt x="1354" y="77"/>
                  </a:lnTo>
                  <a:lnTo>
                    <a:pt x="1364" y="74"/>
                  </a:lnTo>
                  <a:lnTo>
                    <a:pt x="1374" y="74"/>
                  </a:lnTo>
                  <a:lnTo>
                    <a:pt x="1385" y="72"/>
                  </a:lnTo>
                  <a:lnTo>
                    <a:pt x="1390" y="72"/>
                  </a:lnTo>
                  <a:lnTo>
                    <a:pt x="1397" y="72"/>
                  </a:lnTo>
                  <a:lnTo>
                    <a:pt x="1405" y="72"/>
                  </a:lnTo>
                  <a:lnTo>
                    <a:pt x="1413" y="74"/>
                  </a:lnTo>
                  <a:lnTo>
                    <a:pt x="1426" y="74"/>
                  </a:lnTo>
                  <a:lnTo>
                    <a:pt x="1438" y="77"/>
                  </a:lnTo>
                  <a:lnTo>
                    <a:pt x="1459" y="77"/>
                  </a:lnTo>
                  <a:lnTo>
                    <a:pt x="1487" y="79"/>
                  </a:lnTo>
                  <a:lnTo>
                    <a:pt x="1520" y="79"/>
                  </a:lnTo>
                  <a:lnTo>
                    <a:pt x="1556" y="79"/>
                  </a:lnTo>
                  <a:lnTo>
                    <a:pt x="1592" y="79"/>
                  </a:lnTo>
                  <a:lnTo>
                    <a:pt x="1626" y="77"/>
                  </a:lnTo>
                  <a:lnTo>
                    <a:pt x="1654" y="77"/>
                  </a:lnTo>
                  <a:lnTo>
                    <a:pt x="1674" y="74"/>
                  </a:lnTo>
                  <a:lnTo>
                    <a:pt x="1687" y="74"/>
                  </a:lnTo>
                  <a:lnTo>
                    <a:pt x="1695" y="74"/>
                  </a:lnTo>
                  <a:lnTo>
                    <a:pt x="1697" y="74"/>
                  </a:lnTo>
                  <a:lnTo>
                    <a:pt x="1700" y="74"/>
                  </a:lnTo>
                  <a:lnTo>
                    <a:pt x="1700" y="77"/>
                  </a:lnTo>
                  <a:lnTo>
                    <a:pt x="1705" y="77"/>
                  </a:lnTo>
                  <a:lnTo>
                    <a:pt x="1713" y="77"/>
                  </a:lnTo>
                  <a:lnTo>
                    <a:pt x="1720" y="74"/>
                  </a:lnTo>
                  <a:lnTo>
                    <a:pt x="1726" y="74"/>
                  </a:lnTo>
                  <a:lnTo>
                    <a:pt x="1731" y="74"/>
                  </a:lnTo>
                  <a:lnTo>
                    <a:pt x="1736" y="74"/>
                  </a:lnTo>
                  <a:lnTo>
                    <a:pt x="1738" y="74"/>
                  </a:lnTo>
                  <a:lnTo>
                    <a:pt x="1746" y="74"/>
                  </a:lnTo>
                  <a:lnTo>
                    <a:pt x="1754" y="74"/>
                  </a:lnTo>
                  <a:lnTo>
                    <a:pt x="1764" y="74"/>
                  </a:lnTo>
                  <a:lnTo>
                    <a:pt x="1777" y="74"/>
                  </a:lnTo>
                  <a:lnTo>
                    <a:pt x="1790" y="77"/>
                  </a:lnTo>
                  <a:lnTo>
                    <a:pt x="1805" y="77"/>
                  </a:lnTo>
                  <a:lnTo>
                    <a:pt x="1820" y="77"/>
                  </a:lnTo>
                  <a:lnTo>
                    <a:pt x="1836" y="74"/>
                  </a:lnTo>
                  <a:lnTo>
                    <a:pt x="1851" y="74"/>
                  </a:lnTo>
                  <a:lnTo>
                    <a:pt x="1867" y="77"/>
                  </a:lnTo>
                  <a:lnTo>
                    <a:pt x="1882" y="77"/>
                  </a:lnTo>
                  <a:lnTo>
                    <a:pt x="1895" y="77"/>
                  </a:lnTo>
                  <a:lnTo>
                    <a:pt x="1908" y="77"/>
                  </a:lnTo>
                  <a:lnTo>
                    <a:pt x="1918" y="77"/>
                  </a:lnTo>
                  <a:lnTo>
                    <a:pt x="1931" y="77"/>
                  </a:lnTo>
                  <a:lnTo>
                    <a:pt x="1941" y="77"/>
                  </a:lnTo>
                  <a:lnTo>
                    <a:pt x="1954" y="77"/>
                  </a:lnTo>
                  <a:lnTo>
                    <a:pt x="1967" y="77"/>
                  </a:lnTo>
                  <a:lnTo>
                    <a:pt x="1979" y="77"/>
                  </a:lnTo>
                  <a:lnTo>
                    <a:pt x="1995" y="77"/>
                  </a:lnTo>
                  <a:lnTo>
                    <a:pt x="2010" y="77"/>
                  </a:lnTo>
                  <a:lnTo>
                    <a:pt x="2026" y="77"/>
                  </a:lnTo>
                  <a:lnTo>
                    <a:pt x="2043" y="77"/>
                  </a:lnTo>
                  <a:lnTo>
                    <a:pt x="2059" y="77"/>
                  </a:lnTo>
                  <a:lnTo>
                    <a:pt x="2074" y="77"/>
                  </a:lnTo>
                  <a:lnTo>
                    <a:pt x="2090" y="77"/>
                  </a:lnTo>
                  <a:lnTo>
                    <a:pt x="2102" y="74"/>
                  </a:lnTo>
                  <a:lnTo>
                    <a:pt x="2115" y="74"/>
                  </a:lnTo>
                  <a:lnTo>
                    <a:pt x="2126" y="74"/>
                  </a:lnTo>
                  <a:lnTo>
                    <a:pt x="2136" y="74"/>
                  </a:lnTo>
                  <a:lnTo>
                    <a:pt x="2146" y="74"/>
                  </a:lnTo>
                  <a:lnTo>
                    <a:pt x="2156" y="74"/>
                  </a:lnTo>
                  <a:lnTo>
                    <a:pt x="2164" y="77"/>
                  </a:lnTo>
                  <a:lnTo>
                    <a:pt x="2174" y="77"/>
                  </a:lnTo>
                  <a:lnTo>
                    <a:pt x="2184" y="77"/>
                  </a:lnTo>
                  <a:lnTo>
                    <a:pt x="2195" y="77"/>
                  </a:lnTo>
                  <a:lnTo>
                    <a:pt x="2205" y="77"/>
                  </a:lnTo>
                  <a:lnTo>
                    <a:pt x="2215" y="77"/>
                  </a:lnTo>
                  <a:lnTo>
                    <a:pt x="2225" y="77"/>
                  </a:lnTo>
                  <a:lnTo>
                    <a:pt x="2236" y="77"/>
                  </a:lnTo>
                  <a:lnTo>
                    <a:pt x="2246" y="77"/>
                  </a:lnTo>
                  <a:lnTo>
                    <a:pt x="2254" y="77"/>
                  </a:lnTo>
                  <a:lnTo>
                    <a:pt x="2264" y="77"/>
                  </a:lnTo>
                  <a:lnTo>
                    <a:pt x="2267" y="77"/>
                  </a:lnTo>
                  <a:lnTo>
                    <a:pt x="2261" y="77"/>
                  </a:lnTo>
                  <a:lnTo>
                    <a:pt x="2259" y="77"/>
                  </a:lnTo>
                  <a:lnTo>
                    <a:pt x="2264" y="74"/>
                  </a:lnTo>
                  <a:lnTo>
                    <a:pt x="2277" y="74"/>
                  </a:lnTo>
                  <a:lnTo>
                    <a:pt x="2300" y="74"/>
                  </a:lnTo>
                  <a:lnTo>
                    <a:pt x="2341" y="74"/>
                  </a:lnTo>
                  <a:lnTo>
                    <a:pt x="2392" y="77"/>
                  </a:lnTo>
                  <a:lnTo>
                    <a:pt x="2454" y="77"/>
                  </a:lnTo>
                  <a:lnTo>
                    <a:pt x="2520" y="77"/>
                  </a:lnTo>
                  <a:lnTo>
                    <a:pt x="2587" y="77"/>
                  </a:lnTo>
                  <a:lnTo>
                    <a:pt x="2654" y="77"/>
                  </a:lnTo>
                  <a:lnTo>
                    <a:pt x="2713" y="77"/>
                  </a:lnTo>
                  <a:lnTo>
                    <a:pt x="2759" y="77"/>
                  </a:lnTo>
                  <a:lnTo>
                    <a:pt x="2797" y="77"/>
                  </a:lnTo>
                  <a:lnTo>
                    <a:pt x="2831" y="77"/>
                  </a:lnTo>
                  <a:lnTo>
                    <a:pt x="2859" y="77"/>
                  </a:lnTo>
                  <a:lnTo>
                    <a:pt x="2884" y="77"/>
                  </a:lnTo>
                  <a:lnTo>
                    <a:pt x="2907" y="77"/>
                  </a:lnTo>
                  <a:lnTo>
                    <a:pt x="2925" y="77"/>
                  </a:lnTo>
                  <a:lnTo>
                    <a:pt x="2943" y="77"/>
                  </a:lnTo>
                  <a:lnTo>
                    <a:pt x="2964" y="77"/>
                  </a:lnTo>
                  <a:lnTo>
                    <a:pt x="2982" y="77"/>
                  </a:lnTo>
                  <a:lnTo>
                    <a:pt x="3002" y="79"/>
                  </a:lnTo>
                  <a:lnTo>
                    <a:pt x="3018" y="79"/>
                  </a:lnTo>
                  <a:lnTo>
                    <a:pt x="3033" y="79"/>
                  </a:lnTo>
                  <a:lnTo>
                    <a:pt x="3046" y="79"/>
                  </a:lnTo>
                  <a:lnTo>
                    <a:pt x="3056" y="79"/>
                  </a:lnTo>
                  <a:lnTo>
                    <a:pt x="3064" y="77"/>
                  </a:lnTo>
                  <a:lnTo>
                    <a:pt x="3066" y="74"/>
                  </a:lnTo>
                  <a:lnTo>
                    <a:pt x="3072" y="74"/>
                  </a:lnTo>
                  <a:lnTo>
                    <a:pt x="3077" y="74"/>
                  </a:lnTo>
                  <a:lnTo>
                    <a:pt x="3079" y="74"/>
                  </a:lnTo>
                  <a:lnTo>
                    <a:pt x="3084" y="77"/>
                  </a:lnTo>
                  <a:lnTo>
                    <a:pt x="3089" y="77"/>
                  </a:lnTo>
                  <a:lnTo>
                    <a:pt x="3092" y="77"/>
                  </a:lnTo>
                  <a:lnTo>
                    <a:pt x="3097" y="77"/>
                  </a:lnTo>
                  <a:lnTo>
                    <a:pt x="3102" y="74"/>
                  </a:lnTo>
                  <a:lnTo>
                    <a:pt x="3107" y="74"/>
                  </a:lnTo>
                  <a:lnTo>
                    <a:pt x="3113" y="74"/>
                  </a:lnTo>
                  <a:lnTo>
                    <a:pt x="3120" y="74"/>
                  </a:lnTo>
                  <a:lnTo>
                    <a:pt x="3128" y="74"/>
                  </a:lnTo>
                  <a:lnTo>
                    <a:pt x="3133" y="77"/>
                  </a:lnTo>
                  <a:lnTo>
                    <a:pt x="3136" y="77"/>
                  </a:lnTo>
                  <a:lnTo>
                    <a:pt x="3130" y="77"/>
                  </a:lnTo>
                  <a:lnTo>
                    <a:pt x="3020" y="77"/>
                  </a:lnTo>
                  <a:lnTo>
                    <a:pt x="3007" y="77"/>
                  </a:lnTo>
                  <a:lnTo>
                    <a:pt x="2995" y="77"/>
                  </a:lnTo>
                  <a:lnTo>
                    <a:pt x="2979" y="77"/>
                  </a:lnTo>
                  <a:lnTo>
                    <a:pt x="2964" y="77"/>
                  </a:lnTo>
                  <a:lnTo>
                    <a:pt x="2946" y="77"/>
                  </a:lnTo>
                  <a:lnTo>
                    <a:pt x="2928" y="77"/>
                  </a:lnTo>
                  <a:lnTo>
                    <a:pt x="2907" y="77"/>
                  </a:lnTo>
                  <a:lnTo>
                    <a:pt x="2884" y="77"/>
                  </a:lnTo>
                  <a:lnTo>
                    <a:pt x="2869" y="77"/>
                  </a:lnTo>
                  <a:lnTo>
                    <a:pt x="2854" y="77"/>
                  </a:lnTo>
                  <a:lnTo>
                    <a:pt x="2838" y="77"/>
                  </a:lnTo>
                  <a:lnTo>
                    <a:pt x="2823" y="77"/>
                  </a:lnTo>
                  <a:lnTo>
                    <a:pt x="2805" y="77"/>
                  </a:lnTo>
                  <a:lnTo>
                    <a:pt x="2787" y="77"/>
                  </a:lnTo>
                  <a:lnTo>
                    <a:pt x="2766" y="77"/>
                  </a:lnTo>
                  <a:lnTo>
                    <a:pt x="2748" y="77"/>
                  </a:lnTo>
                  <a:lnTo>
                    <a:pt x="2692" y="77"/>
                  </a:lnTo>
                  <a:lnTo>
                    <a:pt x="2631" y="77"/>
                  </a:lnTo>
                  <a:lnTo>
                    <a:pt x="2559" y="77"/>
                  </a:lnTo>
                  <a:lnTo>
                    <a:pt x="2482" y="77"/>
                  </a:lnTo>
                  <a:lnTo>
                    <a:pt x="2400" y="77"/>
                  </a:lnTo>
                  <a:lnTo>
                    <a:pt x="2315" y="77"/>
                  </a:lnTo>
                  <a:lnTo>
                    <a:pt x="2225" y="77"/>
                  </a:lnTo>
                  <a:lnTo>
                    <a:pt x="2136" y="77"/>
                  </a:lnTo>
                  <a:lnTo>
                    <a:pt x="2028" y="77"/>
                  </a:lnTo>
                  <a:lnTo>
                    <a:pt x="1920" y="77"/>
                  </a:lnTo>
                  <a:lnTo>
                    <a:pt x="1818" y="77"/>
                  </a:lnTo>
                  <a:lnTo>
                    <a:pt x="1718" y="77"/>
                  </a:lnTo>
                  <a:lnTo>
                    <a:pt x="1623" y="77"/>
                  </a:lnTo>
                  <a:lnTo>
                    <a:pt x="1538" y="77"/>
                  </a:lnTo>
                  <a:lnTo>
                    <a:pt x="1462" y="77"/>
                  </a:lnTo>
                  <a:lnTo>
                    <a:pt x="1397" y="77"/>
                  </a:lnTo>
                  <a:lnTo>
                    <a:pt x="1305" y="77"/>
                  </a:lnTo>
                  <a:lnTo>
                    <a:pt x="1246" y="77"/>
                  </a:lnTo>
                  <a:lnTo>
                    <a:pt x="1208" y="77"/>
                  </a:lnTo>
                  <a:lnTo>
                    <a:pt x="1180" y="77"/>
                  </a:lnTo>
                  <a:lnTo>
                    <a:pt x="1156" y="77"/>
                  </a:lnTo>
                  <a:lnTo>
                    <a:pt x="1126" y="77"/>
                  </a:lnTo>
                  <a:lnTo>
                    <a:pt x="1077" y="77"/>
                  </a:lnTo>
                  <a:lnTo>
                    <a:pt x="1005" y="77"/>
                  </a:lnTo>
                  <a:lnTo>
                    <a:pt x="992" y="77"/>
                  </a:lnTo>
                  <a:lnTo>
                    <a:pt x="982" y="77"/>
                  </a:lnTo>
                  <a:lnTo>
                    <a:pt x="969" y="77"/>
                  </a:lnTo>
                  <a:lnTo>
                    <a:pt x="956" y="77"/>
                  </a:lnTo>
                  <a:lnTo>
                    <a:pt x="941" y="77"/>
                  </a:lnTo>
                  <a:lnTo>
                    <a:pt x="928" y="77"/>
                  </a:lnTo>
                  <a:lnTo>
                    <a:pt x="913" y="77"/>
                  </a:lnTo>
                  <a:lnTo>
                    <a:pt x="900" y="77"/>
                  </a:lnTo>
                  <a:lnTo>
                    <a:pt x="454" y="77"/>
                  </a:lnTo>
                  <a:lnTo>
                    <a:pt x="0" y="77"/>
                  </a:lnTo>
                </a:path>
              </a:pathLst>
            </a:custGeom>
            <a:solidFill>
              <a:srgbClr val="DE8002"/>
            </a:solidFill>
            <a:ln w="0">
              <a:solidFill>
                <a:srgbClr val="000000"/>
              </a:solidFill>
              <a:round/>
              <a:headEnd/>
              <a:tailEnd/>
            </a:ln>
          </p:spPr>
          <p:txBody>
            <a:bodyPr wrap="none" lIns="0" tIns="0" rIns="0" bIns="0">
              <a:spAutoFit/>
            </a:bodyPr>
            <a:lstStyle/>
            <a:p>
              <a:endParaRPr lang="en-US"/>
            </a:p>
          </p:txBody>
        </p:sp>
        <p:sp>
          <p:nvSpPr>
            <p:cNvPr id="29719" name="Freeform 25">
              <a:extLst>
                <a:ext uri="{FF2B5EF4-FFF2-40B4-BE49-F238E27FC236}">
                  <a16:creationId xmlns:a16="http://schemas.microsoft.com/office/drawing/2014/main" id="{567B94A8-9935-43D9-9A85-CCBA7629C41B}"/>
                </a:ext>
              </a:extLst>
            </p:cNvPr>
            <p:cNvSpPr>
              <a:spLocks/>
            </p:cNvSpPr>
            <p:nvPr/>
          </p:nvSpPr>
          <p:spPr bwMode="auto">
            <a:xfrm>
              <a:off x="2617" y="1795"/>
              <a:ext cx="2677" cy="116"/>
            </a:xfrm>
            <a:custGeom>
              <a:avLst/>
              <a:gdLst>
                <a:gd name="T0" fmla="*/ 0 w 2968"/>
                <a:gd name="T1" fmla="*/ 12 h 145"/>
                <a:gd name="T2" fmla="*/ 170 w 2968"/>
                <a:gd name="T3" fmla="*/ 3 h 145"/>
                <a:gd name="T4" fmla="*/ 184 w 2968"/>
                <a:gd name="T5" fmla="*/ 2 h 145"/>
                <a:gd name="T6" fmla="*/ 198 w 2968"/>
                <a:gd name="T7" fmla="*/ 2 h 145"/>
                <a:gd name="T8" fmla="*/ 212 w 2968"/>
                <a:gd name="T9" fmla="*/ 2 h 145"/>
                <a:gd name="T10" fmla="*/ 226 w 2968"/>
                <a:gd name="T11" fmla="*/ 2 h 145"/>
                <a:gd name="T12" fmla="*/ 240 w 2968"/>
                <a:gd name="T13" fmla="*/ 2 h 145"/>
                <a:gd name="T14" fmla="*/ 253 w 2968"/>
                <a:gd name="T15" fmla="*/ 2 h 145"/>
                <a:gd name="T16" fmla="*/ 266 w 2968"/>
                <a:gd name="T17" fmla="*/ 0 h 145"/>
                <a:gd name="T18" fmla="*/ 281 w 2968"/>
                <a:gd name="T19" fmla="*/ 2 h 145"/>
                <a:gd name="T20" fmla="*/ 364 w 2968"/>
                <a:gd name="T21" fmla="*/ 3 h 145"/>
                <a:gd name="T22" fmla="*/ 393 w 2968"/>
                <a:gd name="T23" fmla="*/ 5 h 145"/>
                <a:gd name="T24" fmla="*/ 419 w 2968"/>
                <a:gd name="T25" fmla="*/ 7 h 145"/>
                <a:gd name="T26" fmla="*/ 450 w 2968"/>
                <a:gd name="T27" fmla="*/ 9 h 145"/>
                <a:gd name="T28" fmla="*/ 469 w 2968"/>
                <a:gd name="T29" fmla="*/ 9 h 145"/>
                <a:gd name="T30" fmla="*/ 621 w 2968"/>
                <a:gd name="T31" fmla="*/ 9 h 145"/>
                <a:gd name="T32" fmla="*/ 693 w 2968"/>
                <a:gd name="T33" fmla="*/ 9 h 145"/>
                <a:gd name="T34" fmla="*/ 813 w 2968"/>
                <a:gd name="T35" fmla="*/ 10 h 145"/>
                <a:gd name="T36" fmla="*/ 953 w 2968"/>
                <a:gd name="T37" fmla="*/ 12 h 145"/>
                <a:gd name="T38" fmla="*/ 0 w 2968"/>
                <a:gd name="T39" fmla="*/ 12 h 1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68"/>
                <a:gd name="T61" fmla="*/ 0 h 145"/>
                <a:gd name="T62" fmla="*/ 2968 w 2968"/>
                <a:gd name="T63" fmla="*/ 145 h 14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68" h="145">
                  <a:moveTo>
                    <a:pt x="0" y="145"/>
                  </a:moveTo>
                  <a:lnTo>
                    <a:pt x="530" y="34"/>
                  </a:lnTo>
                  <a:lnTo>
                    <a:pt x="573" y="29"/>
                  </a:lnTo>
                  <a:lnTo>
                    <a:pt x="618" y="24"/>
                  </a:lnTo>
                  <a:lnTo>
                    <a:pt x="658" y="17"/>
                  </a:lnTo>
                  <a:lnTo>
                    <a:pt x="702" y="10"/>
                  </a:lnTo>
                  <a:lnTo>
                    <a:pt x="746" y="5"/>
                  </a:lnTo>
                  <a:lnTo>
                    <a:pt x="787" y="3"/>
                  </a:lnTo>
                  <a:lnTo>
                    <a:pt x="830" y="0"/>
                  </a:lnTo>
                  <a:lnTo>
                    <a:pt x="873" y="5"/>
                  </a:lnTo>
                  <a:lnTo>
                    <a:pt x="1135" y="34"/>
                  </a:lnTo>
                  <a:lnTo>
                    <a:pt x="1220" y="60"/>
                  </a:lnTo>
                  <a:lnTo>
                    <a:pt x="1302" y="85"/>
                  </a:lnTo>
                  <a:lnTo>
                    <a:pt x="1401" y="97"/>
                  </a:lnTo>
                  <a:lnTo>
                    <a:pt x="1461" y="105"/>
                  </a:lnTo>
                  <a:lnTo>
                    <a:pt x="1931" y="107"/>
                  </a:lnTo>
                  <a:lnTo>
                    <a:pt x="2153" y="109"/>
                  </a:lnTo>
                  <a:lnTo>
                    <a:pt x="2529" y="113"/>
                  </a:lnTo>
                  <a:lnTo>
                    <a:pt x="2968" y="145"/>
                  </a:lnTo>
                  <a:lnTo>
                    <a:pt x="0" y="145"/>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29720" name="Freeform 26">
              <a:extLst>
                <a:ext uri="{FF2B5EF4-FFF2-40B4-BE49-F238E27FC236}">
                  <a16:creationId xmlns:a16="http://schemas.microsoft.com/office/drawing/2014/main" id="{0DC7C751-9FE1-4FEE-9DE1-02197CDE19DA}"/>
                </a:ext>
              </a:extLst>
            </p:cNvPr>
            <p:cNvSpPr>
              <a:spLocks/>
            </p:cNvSpPr>
            <p:nvPr/>
          </p:nvSpPr>
          <p:spPr bwMode="auto">
            <a:xfrm>
              <a:off x="2701" y="2009"/>
              <a:ext cx="2603" cy="131"/>
            </a:xfrm>
            <a:custGeom>
              <a:avLst/>
              <a:gdLst>
                <a:gd name="T0" fmla="*/ 0 w 3056"/>
                <a:gd name="T1" fmla="*/ 26 h 154"/>
                <a:gd name="T2" fmla="*/ 65 w 3056"/>
                <a:gd name="T3" fmla="*/ 24 h 154"/>
                <a:gd name="T4" fmla="*/ 86 w 3056"/>
                <a:gd name="T5" fmla="*/ 19 h 154"/>
                <a:gd name="T6" fmla="*/ 102 w 3056"/>
                <a:gd name="T7" fmla="*/ 5 h 154"/>
                <a:gd name="T8" fmla="*/ 123 w 3056"/>
                <a:gd name="T9" fmla="*/ 0 h 154"/>
                <a:gd name="T10" fmla="*/ 210 w 3056"/>
                <a:gd name="T11" fmla="*/ 3 h 154"/>
                <a:gd name="T12" fmla="*/ 214 w 3056"/>
                <a:gd name="T13" fmla="*/ 3 h 154"/>
                <a:gd name="T14" fmla="*/ 218 w 3056"/>
                <a:gd name="T15" fmla="*/ 3 h 154"/>
                <a:gd name="T16" fmla="*/ 221 w 3056"/>
                <a:gd name="T17" fmla="*/ 5 h 154"/>
                <a:gd name="T18" fmla="*/ 226 w 3056"/>
                <a:gd name="T19" fmla="*/ 5 h 154"/>
                <a:gd name="T20" fmla="*/ 228 w 3056"/>
                <a:gd name="T21" fmla="*/ 6 h 154"/>
                <a:gd name="T22" fmla="*/ 232 w 3056"/>
                <a:gd name="T23" fmla="*/ 7 h 154"/>
                <a:gd name="T24" fmla="*/ 236 w 3056"/>
                <a:gd name="T25" fmla="*/ 8 h 154"/>
                <a:gd name="T26" fmla="*/ 238 w 3056"/>
                <a:gd name="T27" fmla="*/ 9 h 154"/>
                <a:gd name="T28" fmla="*/ 265 w 3056"/>
                <a:gd name="T29" fmla="*/ 16 h 154"/>
                <a:gd name="T30" fmla="*/ 291 w 3056"/>
                <a:gd name="T31" fmla="*/ 22 h 154"/>
                <a:gd name="T32" fmla="*/ 384 w 3056"/>
                <a:gd name="T33" fmla="*/ 24 h 154"/>
                <a:gd name="T34" fmla="*/ 494 w 3056"/>
                <a:gd name="T35" fmla="*/ 24 h 154"/>
                <a:gd name="T36" fmla="*/ 523 w 3056"/>
                <a:gd name="T37" fmla="*/ 26 h 154"/>
                <a:gd name="T38" fmla="*/ 0 w 3056"/>
                <a:gd name="T39" fmla="*/ 26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56"/>
                <a:gd name="T61" fmla="*/ 0 h 154"/>
                <a:gd name="T62" fmla="*/ 3056 w 3056"/>
                <a:gd name="T63" fmla="*/ 154 h 1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56" h="154">
                  <a:moveTo>
                    <a:pt x="0" y="154"/>
                  </a:moveTo>
                  <a:lnTo>
                    <a:pt x="374" y="141"/>
                  </a:lnTo>
                  <a:lnTo>
                    <a:pt x="500" y="113"/>
                  </a:lnTo>
                  <a:lnTo>
                    <a:pt x="600" y="28"/>
                  </a:lnTo>
                  <a:lnTo>
                    <a:pt x="718" y="0"/>
                  </a:lnTo>
                  <a:lnTo>
                    <a:pt x="1226" y="13"/>
                  </a:lnTo>
                  <a:lnTo>
                    <a:pt x="1249" y="18"/>
                  </a:lnTo>
                  <a:lnTo>
                    <a:pt x="1269" y="20"/>
                  </a:lnTo>
                  <a:lnTo>
                    <a:pt x="1290" y="26"/>
                  </a:lnTo>
                  <a:lnTo>
                    <a:pt x="1313" y="28"/>
                  </a:lnTo>
                  <a:lnTo>
                    <a:pt x="1333" y="33"/>
                  </a:lnTo>
                  <a:lnTo>
                    <a:pt x="1354" y="38"/>
                  </a:lnTo>
                  <a:lnTo>
                    <a:pt x="1374" y="43"/>
                  </a:lnTo>
                  <a:lnTo>
                    <a:pt x="1395" y="49"/>
                  </a:lnTo>
                  <a:lnTo>
                    <a:pt x="1544" y="92"/>
                  </a:lnTo>
                  <a:lnTo>
                    <a:pt x="1702" y="133"/>
                  </a:lnTo>
                  <a:lnTo>
                    <a:pt x="2243" y="143"/>
                  </a:lnTo>
                  <a:lnTo>
                    <a:pt x="2889" y="143"/>
                  </a:lnTo>
                  <a:lnTo>
                    <a:pt x="3056" y="154"/>
                  </a:lnTo>
                  <a:lnTo>
                    <a:pt x="0" y="154"/>
                  </a:lnTo>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29721" name="Freeform 27">
              <a:extLst>
                <a:ext uri="{FF2B5EF4-FFF2-40B4-BE49-F238E27FC236}">
                  <a16:creationId xmlns:a16="http://schemas.microsoft.com/office/drawing/2014/main" id="{D149D4D8-DFE9-4A97-A4A1-C3AC8C2DAE0B}"/>
                </a:ext>
              </a:extLst>
            </p:cNvPr>
            <p:cNvSpPr>
              <a:spLocks/>
            </p:cNvSpPr>
            <p:nvPr/>
          </p:nvSpPr>
          <p:spPr bwMode="auto">
            <a:xfrm>
              <a:off x="2681" y="2238"/>
              <a:ext cx="2621" cy="148"/>
            </a:xfrm>
            <a:custGeom>
              <a:avLst/>
              <a:gdLst>
                <a:gd name="T0" fmla="*/ 71 w 3077"/>
                <a:gd name="T1" fmla="*/ 1 h 239"/>
                <a:gd name="T2" fmla="*/ 179 w 3077"/>
                <a:gd name="T3" fmla="*/ 1 h 239"/>
                <a:gd name="T4" fmla="*/ 254 w 3077"/>
                <a:gd name="T5" fmla="*/ 0 h 239"/>
                <a:gd name="T6" fmla="*/ 353 w 3077"/>
                <a:gd name="T7" fmla="*/ 1 h 239"/>
                <a:gd name="T8" fmla="*/ 360 w 3077"/>
                <a:gd name="T9" fmla="*/ 1 h 239"/>
                <a:gd name="T10" fmla="*/ 370 w 3077"/>
                <a:gd name="T11" fmla="*/ 1 h 239"/>
                <a:gd name="T12" fmla="*/ 377 w 3077"/>
                <a:gd name="T13" fmla="*/ 1 h 239"/>
                <a:gd name="T14" fmla="*/ 385 w 3077"/>
                <a:gd name="T15" fmla="*/ 1 h 239"/>
                <a:gd name="T16" fmla="*/ 389 w 3077"/>
                <a:gd name="T17" fmla="*/ 1 h 239"/>
                <a:gd name="T18" fmla="*/ 396 w 3077"/>
                <a:gd name="T19" fmla="*/ 1 h 239"/>
                <a:gd name="T20" fmla="*/ 402 w 3077"/>
                <a:gd name="T21" fmla="*/ 1 h 239"/>
                <a:gd name="T22" fmla="*/ 406 w 3077"/>
                <a:gd name="T23" fmla="*/ 1 h 239"/>
                <a:gd name="T24" fmla="*/ 412 w 3077"/>
                <a:gd name="T25" fmla="*/ 1 h 239"/>
                <a:gd name="T26" fmla="*/ 418 w 3077"/>
                <a:gd name="T27" fmla="*/ 1 h 239"/>
                <a:gd name="T28" fmla="*/ 422 w 3077"/>
                <a:gd name="T29" fmla="*/ 1 h 239"/>
                <a:gd name="T30" fmla="*/ 428 w 3077"/>
                <a:gd name="T31" fmla="*/ 1 h 239"/>
                <a:gd name="T32" fmla="*/ 432 w 3077"/>
                <a:gd name="T33" fmla="*/ 1 h 239"/>
                <a:gd name="T34" fmla="*/ 434 w 3077"/>
                <a:gd name="T35" fmla="*/ 1 h 239"/>
                <a:gd name="T36" fmla="*/ 440 w 3077"/>
                <a:gd name="T37" fmla="*/ 1 h 239"/>
                <a:gd name="T38" fmla="*/ 448 w 3077"/>
                <a:gd name="T39" fmla="*/ 1 h 239"/>
                <a:gd name="T40" fmla="*/ 451 w 3077"/>
                <a:gd name="T41" fmla="*/ 1 h 239"/>
                <a:gd name="T42" fmla="*/ 453 w 3077"/>
                <a:gd name="T43" fmla="*/ 1 h 239"/>
                <a:gd name="T44" fmla="*/ 455 w 3077"/>
                <a:gd name="T45" fmla="*/ 1 h 239"/>
                <a:gd name="T46" fmla="*/ 457 w 3077"/>
                <a:gd name="T47" fmla="*/ 1 h 239"/>
                <a:gd name="T48" fmla="*/ 460 w 3077"/>
                <a:gd name="T49" fmla="*/ 1 h 239"/>
                <a:gd name="T50" fmla="*/ 461 w 3077"/>
                <a:gd name="T51" fmla="*/ 1 h 239"/>
                <a:gd name="T52" fmla="*/ 462 w 3077"/>
                <a:gd name="T53" fmla="*/ 1 h 239"/>
                <a:gd name="T54" fmla="*/ 467 w 3077"/>
                <a:gd name="T55" fmla="*/ 1 h 239"/>
                <a:gd name="T56" fmla="*/ 482 w 3077"/>
                <a:gd name="T57" fmla="*/ 1 h 239"/>
                <a:gd name="T58" fmla="*/ 502 w 3077"/>
                <a:gd name="T59" fmla="*/ 1 h 239"/>
                <a:gd name="T60" fmla="*/ 520 w 3077"/>
                <a:gd name="T61" fmla="*/ 1 h 239"/>
                <a:gd name="T62" fmla="*/ 444 w 3077"/>
                <a:gd name="T63" fmla="*/ 1 h 239"/>
                <a:gd name="T64" fmla="*/ 291 w 3077"/>
                <a:gd name="T65" fmla="*/ 1 h 239"/>
                <a:gd name="T66" fmla="*/ 56 w 3077"/>
                <a:gd name="T67" fmla="*/ 1 h 2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7"/>
                <a:gd name="T103" fmla="*/ 0 h 239"/>
                <a:gd name="T104" fmla="*/ 3077 w 3077"/>
                <a:gd name="T105" fmla="*/ 239 h 23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7" h="239">
                  <a:moveTo>
                    <a:pt x="0" y="239"/>
                  </a:moveTo>
                  <a:lnTo>
                    <a:pt x="410" y="226"/>
                  </a:lnTo>
                  <a:lnTo>
                    <a:pt x="738" y="193"/>
                  </a:lnTo>
                  <a:lnTo>
                    <a:pt x="1044" y="113"/>
                  </a:lnTo>
                  <a:lnTo>
                    <a:pt x="1338" y="21"/>
                  </a:lnTo>
                  <a:lnTo>
                    <a:pt x="1484" y="0"/>
                  </a:lnTo>
                  <a:lnTo>
                    <a:pt x="2038" y="0"/>
                  </a:lnTo>
                  <a:lnTo>
                    <a:pt x="2064" y="5"/>
                  </a:lnTo>
                  <a:lnTo>
                    <a:pt x="2084" y="8"/>
                  </a:lnTo>
                  <a:lnTo>
                    <a:pt x="2107" y="11"/>
                  </a:lnTo>
                  <a:lnTo>
                    <a:pt x="2131" y="16"/>
                  </a:lnTo>
                  <a:lnTo>
                    <a:pt x="2154" y="21"/>
                  </a:lnTo>
                  <a:lnTo>
                    <a:pt x="2179" y="31"/>
                  </a:lnTo>
                  <a:lnTo>
                    <a:pt x="2202" y="44"/>
                  </a:lnTo>
                  <a:lnTo>
                    <a:pt x="2231" y="64"/>
                  </a:lnTo>
                  <a:lnTo>
                    <a:pt x="2246" y="77"/>
                  </a:lnTo>
                  <a:lnTo>
                    <a:pt x="2264" y="93"/>
                  </a:lnTo>
                  <a:lnTo>
                    <a:pt x="2279" y="105"/>
                  </a:lnTo>
                  <a:lnTo>
                    <a:pt x="2297" y="121"/>
                  </a:lnTo>
                  <a:lnTo>
                    <a:pt x="2313" y="134"/>
                  </a:lnTo>
                  <a:lnTo>
                    <a:pt x="2331" y="146"/>
                  </a:lnTo>
                  <a:lnTo>
                    <a:pt x="2346" y="159"/>
                  </a:lnTo>
                  <a:lnTo>
                    <a:pt x="2364" y="169"/>
                  </a:lnTo>
                  <a:lnTo>
                    <a:pt x="2379" y="177"/>
                  </a:lnTo>
                  <a:lnTo>
                    <a:pt x="2392" y="182"/>
                  </a:lnTo>
                  <a:lnTo>
                    <a:pt x="2407" y="190"/>
                  </a:lnTo>
                  <a:lnTo>
                    <a:pt x="2423" y="193"/>
                  </a:lnTo>
                  <a:lnTo>
                    <a:pt x="2438" y="198"/>
                  </a:lnTo>
                  <a:lnTo>
                    <a:pt x="2454" y="203"/>
                  </a:lnTo>
                  <a:lnTo>
                    <a:pt x="2466" y="205"/>
                  </a:lnTo>
                  <a:lnTo>
                    <a:pt x="2482" y="208"/>
                  </a:lnTo>
                  <a:lnTo>
                    <a:pt x="2502" y="208"/>
                  </a:lnTo>
                  <a:lnTo>
                    <a:pt x="2515" y="210"/>
                  </a:lnTo>
                  <a:lnTo>
                    <a:pt x="2523" y="210"/>
                  </a:lnTo>
                  <a:lnTo>
                    <a:pt x="2528" y="210"/>
                  </a:lnTo>
                  <a:lnTo>
                    <a:pt x="2536" y="210"/>
                  </a:lnTo>
                  <a:lnTo>
                    <a:pt x="2548" y="210"/>
                  </a:lnTo>
                  <a:lnTo>
                    <a:pt x="2566" y="210"/>
                  </a:lnTo>
                  <a:lnTo>
                    <a:pt x="2595" y="210"/>
                  </a:lnTo>
                  <a:lnTo>
                    <a:pt x="2615" y="205"/>
                  </a:lnTo>
                  <a:lnTo>
                    <a:pt x="2625" y="200"/>
                  </a:lnTo>
                  <a:lnTo>
                    <a:pt x="2633" y="193"/>
                  </a:lnTo>
                  <a:lnTo>
                    <a:pt x="2638" y="182"/>
                  </a:lnTo>
                  <a:lnTo>
                    <a:pt x="2643" y="175"/>
                  </a:lnTo>
                  <a:lnTo>
                    <a:pt x="2646" y="167"/>
                  </a:lnTo>
                  <a:lnTo>
                    <a:pt x="2654" y="159"/>
                  </a:lnTo>
                  <a:lnTo>
                    <a:pt x="2664" y="157"/>
                  </a:lnTo>
                  <a:lnTo>
                    <a:pt x="2674" y="159"/>
                  </a:lnTo>
                  <a:lnTo>
                    <a:pt x="2682" y="164"/>
                  </a:lnTo>
                  <a:lnTo>
                    <a:pt x="2684" y="172"/>
                  </a:lnTo>
                  <a:lnTo>
                    <a:pt x="2687" y="180"/>
                  </a:lnTo>
                  <a:lnTo>
                    <a:pt x="2689" y="187"/>
                  </a:lnTo>
                  <a:lnTo>
                    <a:pt x="2689" y="195"/>
                  </a:lnTo>
                  <a:lnTo>
                    <a:pt x="2695" y="200"/>
                  </a:lnTo>
                  <a:lnTo>
                    <a:pt x="2702" y="208"/>
                  </a:lnTo>
                  <a:lnTo>
                    <a:pt x="2723" y="210"/>
                  </a:lnTo>
                  <a:lnTo>
                    <a:pt x="2761" y="216"/>
                  </a:lnTo>
                  <a:lnTo>
                    <a:pt x="2810" y="221"/>
                  </a:lnTo>
                  <a:lnTo>
                    <a:pt x="2866" y="223"/>
                  </a:lnTo>
                  <a:lnTo>
                    <a:pt x="2925" y="228"/>
                  </a:lnTo>
                  <a:lnTo>
                    <a:pt x="2982" y="231"/>
                  </a:lnTo>
                  <a:lnTo>
                    <a:pt x="3033" y="234"/>
                  </a:lnTo>
                  <a:lnTo>
                    <a:pt x="3077" y="239"/>
                  </a:lnTo>
                  <a:lnTo>
                    <a:pt x="2592" y="239"/>
                  </a:lnTo>
                  <a:lnTo>
                    <a:pt x="2295" y="239"/>
                  </a:lnTo>
                  <a:lnTo>
                    <a:pt x="1697" y="239"/>
                  </a:lnTo>
                  <a:lnTo>
                    <a:pt x="1044" y="239"/>
                  </a:lnTo>
                  <a:lnTo>
                    <a:pt x="328" y="239"/>
                  </a:lnTo>
                  <a:lnTo>
                    <a:pt x="0" y="239"/>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29722" name="Freeform 28">
              <a:extLst>
                <a:ext uri="{FF2B5EF4-FFF2-40B4-BE49-F238E27FC236}">
                  <a16:creationId xmlns:a16="http://schemas.microsoft.com/office/drawing/2014/main" id="{181A6734-F984-4190-B9FE-175CB7F75117}"/>
                </a:ext>
              </a:extLst>
            </p:cNvPr>
            <p:cNvSpPr>
              <a:spLocks/>
            </p:cNvSpPr>
            <p:nvPr/>
          </p:nvSpPr>
          <p:spPr bwMode="auto">
            <a:xfrm>
              <a:off x="2707" y="2485"/>
              <a:ext cx="2595" cy="99"/>
            </a:xfrm>
            <a:custGeom>
              <a:avLst/>
              <a:gdLst>
                <a:gd name="T0" fmla="*/ 0 w 3046"/>
                <a:gd name="T1" fmla="*/ 17 h 118"/>
                <a:gd name="T2" fmla="*/ 83 w 3046"/>
                <a:gd name="T3" fmla="*/ 17 h 118"/>
                <a:gd name="T4" fmla="*/ 107 w 3046"/>
                <a:gd name="T5" fmla="*/ 13 h 118"/>
                <a:gd name="T6" fmla="*/ 124 w 3046"/>
                <a:gd name="T7" fmla="*/ 13 h 118"/>
                <a:gd name="T8" fmla="*/ 140 w 3046"/>
                <a:gd name="T9" fmla="*/ 17 h 118"/>
                <a:gd name="T10" fmla="*/ 155 w 3046"/>
                <a:gd name="T11" fmla="*/ 14 h 118"/>
                <a:gd name="T12" fmla="*/ 170 w 3046"/>
                <a:gd name="T13" fmla="*/ 13 h 118"/>
                <a:gd name="T14" fmla="*/ 184 w 3046"/>
                <a:gd name="T15" fmla="*/ 13 h 118"/>
                <a:gd name="T16" fmla="*/ 198 w 3046"/>
                <a:gd name="T17" fmla="*/ 17 h 118"/>
                <a:gd name="T18" fmla="*/ 204 w 3046"/>
                <a:gd name="T19" fmla="*/ 17 h 118"/>
                <a:gd name="T20" fmla="*/ 216 w 3046"/>
                <a:gd name="T21" fmla="*/ 13 h 118"/>
                <a:gd name="T22" fmla="*/ 234 w 3046"/>
                <a:gd name="T23" fmla="*/ 9 h 118"/>
                <a:gd name="T24" fmla="*/ 252 w 3046"/>
                <a:gd name="T25" fmla="*/ 11 h 118"/>
                <a:gd name="T26" fmla="*/ 268 w 3046"/>
                <a:gd name="T27" fmla="*/ 17 h 118"/>
                <a:gd name="T28" fmla="*/ 307 w 3046"/>
                <a:gd name="T29" fmla="*/ 8 h 118"/>
                <a:gd name="T30" fmla="*/ 319 w 3046"/>
                <a:gd name="T31" fmla="*/ 8 h 118"/>
                <a:gd name="T32" fmla="*/ 328 w 3046"/>
                <a:gd name="T33" fmla="*/ 13 h 118"/>
                <a:gd name="T34" fmla="*/ 331 w 3046"/>
                <a:gd name="T35" fmla="*/ 17 h 118"/>
                <a:gd name="T36" fmla="*/ 357 w 3046"/>
                <a:gd name="T37" fmla="*/ 7 h 118"/>
                <a:gd name="T38" fmla="*/ 360 w 3046"/>
                <a:gd name="T39" fmla="*/ 6 h 118"/>
                <a:gd name="T40" fmla="*/ 361 w 3046"/>
                <a:gd name="T41" fmla="*/ 6 h 118"/>
                <a:gd name="T42" fmla="*/ 365 w 3046"/>
                <a:gd name="T43" fmla="*/ 5 h 118"/>
                <a:gd name="T44" fmla="*/ 365 w 3046"/>
                <a:gd name="T45" fmla="*/ 4 h 118"/>
                <a:gd name="T46" fmla="*/ 369 w 3046"/>
                <a:gd name="T47" fmla="*/ 3 h 118"/>
                <a:gd name="T48" fmla="*/ 371 w 3046"/>
                <a:gd name="T49" fmla="*/ 3 h 118"/>
                <a:gd name="T50" fmla="*/ 373 w 3046"/>
                <a:gd name="T51" fmla="*/ 3 h 118"/>
                <a:gd name="T52" fmla="*/ 375 w 3046"/>
                <a:gd name="T53" fmla="*/ 3 h 118"/>
                <a:gd name="T54" fmla="*/ 378 w 3046"/>
                <a:gd name="T55" fmla="*/ 3 h 118"/>
                <a:gd name="T56" fmla="*/ 380 w 3046"/>
                <a:gd name="T57" fmla="*/ 2 h 118"/>
                <a:gd name="T58" fmla="*/ 383 w 3046"/>
                <a:gd name="T59" fmla="*/ 0 h 118"/>
                <a:gd name="T60" fmla="*/ 384 w 3046"/>
                <a:gd name="T61" fmla="*/ 0 h 118"/>
                <a:gd name="T62" fmla="*/ 386 w 3046"/>
                <a:gd name="T63" fmla="*/ 0 h 118"/>
                <a:gd name="T64" fmla="*/ 389 w 3046"/>
                <a:gd name="T65" fmla="*/ 0 h 118"/>
                <a:gd name="T66" fmla="*/ 390 w 3046"/>
                <a:gd name="T67" fmla="*/ 2 h 118"/>
                <a:gd name="T68" fmla="*/ 394 w 3046"/>
                <a:gd name="T69" fmla="*/ 3 h 118"/>
                <a:gd name="T70" fmla="*/ 419 w 3046"/>
                <a:gd name="T71" fmla="*/ 8 h 118"/>
                <a:gd name="T72" fmla="*/ 422 w 3046"/>
                <a:gd name="T73" fmla="*/ 8 h 118"/>
                <a:gd name="T74" fmla="*/ 424 w 3046"/>
                <a:gd name="T75" fmla="*/ 9 h 118"/>
                <a:gd name="T76" fmla="*/ 429 w 3046"/>
                <a:gd name="T77" fmla="*/ 10 h 118"/>
                <a:gd name="T78" fmla="*/ 429 w 3046"/>
                <a:gd name="T79" fmla="*/ 11 h 118"/>
                <a:gd name="T80" fmla="*/ 433 w 3046"/>
                <a:gd name="T81" fmla="*/ 11 h 118"/>
                <a:gd name="T82" fmla="*/ 436 w 3046"/>
                <a:gd name="T83" fmla="*/ 12 h 118"/>
                <a:gd name="T84" fmla="*/ 440 w 3046"/>
                <a:gd name="T85" fmla="*/ 13 h 118"/>
                <a:gd name="T86" fmla="*/ 444 w 3046"/>
                <a:gd name="T87" fmla="*/ 13 h 118"/>
                <a:gd name="T88" fmla="*/ 480 w 3046"/>
                <a:gd name="T89" fmla="*/ 13 h 118"/>
                <a:gd name="T90" fmla="*/ 498 w 3046"/>
                <a:gd name="T91" fmla="*/ 14 h 118"/>
                <a:gd name="T92" fmla="*/ 523 w 3046"/>
                <a:gd name="T93" fmla="*/ 17 h 118"/>
                <a:gd name="T94" fmla="*/ 0 w 3046"/>
                <a:gd name="T95" fmla="*/ 17 h 1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46"/>
                <a:gd name="T145" fmla="*/ 0 h 118"/>
                <a:gd name="T146" fmla="*/ 3046 w 3046"/>
                <a:gd name="T147" fmla="*/ 118 h 11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46" h="118">
                  <a:moveTo>
                    <a:pt x="0" y="118"/>
                  </a:moveTo>
                  <a:lnTo>
                    <a:pt x="490" y="118"/>
                  </a:lnTo>
                  <a:lnTo>
                    <a:pt x="625" y="92"/>
                  </a:lnTo>
                  <a:lnTo>
                    <a:pt x="725" y="87"/>
                  </a:lnTo>
                  <a:lnTo>
                    <a:pt x="818" y="118"/>
                  </a:lnTo>
                  <a:lnTo>
                    <a:pt x="905" y="100"/>
                  </a:lnTo>
                  <a:lnTo>
                    <a:pt x="989" y="87"/>
                  </a:lnTo>
                  <a:lnTo>
                    <a:pt x="1074" y="87"/>
                  </a:lnTo>
                  <a:lnTo>
                    <a:pt x="1148" y="118"/>
                  </a:lnTo>
                  <a:lnTo>
                    <a:pt x="1187" y="118"/>
                  </a:lnTo>
                  <a:lnTo>
                    <a:pt x="1261" y="87"/>
                  </a:lnTo>
                  <a:lnTo>
                    <a:pt x="1366" y="66"/>
                  </a:lnTo>
                  <a:lnTo>
                    <a:pt x="1469" y="79"/>
                  </a:lnTo>
                  <a:lnTo>
                    <a:pt x="1564" y="118"/>
                  </a:lnTo>
                  <a:lnTo>
                    <a:pt x="1782" y="59"/>
                  </a:lnTo>
                  <a:lnTo>
                    <a:pt x="1866" y="54"/>
                  </a:lnTo>
                  <a:lnTo>
                    <a:pt x="1912" y="87"/>
                  </a:lnTo>
                  <a:lnTo>
                    <a:pt x="1933" y="118"/>
                  </a:lnTo>
                  <a:lnTo>
                    <a:pt x="2079" y="46"/>
                  </a:lnTo>
                  <a:lnTo>
                    <a:pt x="2092" y="41"/>
                  </a:lnTo>
                  <a:lnTo>
                    <a:pt x="2107" y="36"/>
                  </a:lnTo>
                  <a:lnTo>
                    <a:pt x="2120" y="31"/>
                  </a:lnTo>
                  <a:lnTo>
                    <a:pt x="2133" y="25"/>
                  </a:lnTo>
                  <a:lnTo>
                    <a:pt x="2146" y="20"/>
                  </a:lnTo>
                  <a:lnTo>
                    <a:pt x="2161" y="15"/>
                  </a:lnTo>
                  <a:lnTo>
                    <a:pt x="2176" y="10"/>
                  </a:lnTo>
                  <a:lnTo>
                    <a:pt x="2192" y="7"/>
                  </a:lnTo>
                  <a:lnTo>
                    <a:pt x="2205" y="5"/>
                  </a:lnTo>
                  <a:lnTo>
                    <a:pt x="2217" y="2"/>
                  </a:lnTo>
                  <a:lnTo>
                    <a:pt x="2230" y="0"/>
                  </a:lnTo>
                  <a:lnTo>
                    <a:pt x="2241" y="0"/>
                  </a:lnTo>
                  <a:lnTo>
                    <a:pt x="2253" y="0"/>
                  </a:lnTo>
                  <a:lnTo>
                    <a:pt x="2266" y="0"/>
                  </a:lnTo>
                  <a:lnTo>
                    <a:pt x="2279" y="2"/>
                  </a:lnTo>
                  <a:lnTo>
                    <a:pt x="2292" y="5"/>
                  </a:lnTo>
                  <a:lnTo>
                    <a:pt x="2441" y="54"/>
                  </a:lnTo>
                  <a:lnTo>
                    <a:pt x="2458" y="59"/>
                  </a:lnTo>
                  <a:lnTo>
                    <a:pt x="2474" y="64"/>
                  </a:lnTo>
                  <a:lnTo>
                    <a:pt x="2492" y="69"/>
                  </a:lnTo>
                  <a:lnTo>
                    <a:pt x="2507" y="74"/>
                  </a:lnTo>
                  <a:lnTo>
                    <a:pt x="2523" y="79"/>
                  </a:lnTo>
                  <a:lnTo>
                    <a:pt x="2543" y="82"/>
                  </a:lnTo>
                  <a:lnTo>
                    <a:pt x="2564" y="87"/>
                  </a:lnTo>
                  <a:lnTo>
                    <a:pt x="2589" y="89"/>
                  </a:lnTo>
                  <a:lnTo>
                    <a:pt x="2797" y="92"/>
                  </a:lnTo>
                  <a:lnTo>
                    <a:pt x="2902" y="100"/>
                  </a:lnTo>
                  <a:lnTo>
                    <a:pt x="3046" y="118"/>
                  </a:lnTo>
                  <a:lnTo>
                    <a:pt x="0" y="118"/>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29723" name="Rectangle 29">
              <a:extLst>
                <a:ext uri="{FF2B5EF4-FFF2-40B4-BE49-F238E27FC236}">
                  <a16:creationId xmlns:a16="http://schemas.microsoft.com/office/drawing/2014/main" id="{4856FE5C-F800-4AF0-838B-6C68AFB05964}"/>
                </a:ext>
              </a:extLst>
            </p:cNvPr>
            <p:cNvSpPr>
              <a:spLocks noChangeArrowheads="1"/>
            </p:cNvSpPr>
            <p:nvPr/>
          </p:nvSpPr>
          <p:spPr bwMode="auto">
            <a:xfrm>
              <a:off x="3681" y="1087"/>
              <a:ext cx="56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FF9900"/>
                  </a:solidFill>
                  <a:latin typeface="Arial" panose="020B0604020202020204" pitchFamily="34" charset="0"/>
                  <a:cs typeface="Arial" panose="020B0604020202020204" pitchFamily="34" charset="0"/>
                </a:rPr>
                <a:t>Phases</a:t>
              </a:r>
              <a:endParaRPr lang="en-US" altLang="vi-VN" sz="2200" b="1">
                <a:solidFill>
                  <a:srgbClr val="FF9900"/>
                </a:solidFill>
                <a:latin typeface="Arial" panose="020B0604020202020204" pitchFamily="34" charset="0"/>
                <a:cs typeface="Arial" panose="020B0604020202020204" pitchFamily="34" charset="0"/>
              </a:endParaRPr>
            </a:p>
          </p:txBody>
        </p:sp>
        <p:sp>
          <p:nvSpPr>
            <p:cNvPr id="29724" name="Rectangle 31">
              <a:extLst>
                <a:ext uri="{FF2B5EF4-FFF2-40B4-BE49-F238E27FC236}">
                  <a16:creationId xmlns:a16="http://schemas.microsoft.com/office/drawing/2014/main" id="{D19D7724-1937-48AA-9210-D3367D5260B1}"/>
                </a:ext>
              </a:extLst>
            </p:cNvPr>
            <p:cNvSpPr>
              <a:spLocks noChangeArrowheads="1"/>
            </p:cNvSpPr>
            <p:nvPr/>
          </p:nvSpPr>
          <p:spPr bwMode="auto">
            <a:xfrm>
              <a:off x="3647" y="4003"/>
              <a:ext cx="7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FF9900"/>
                  </a:solidFill>
                  <a:latin typeface="Arial" panose="020B0604020202020204" pitchFamily="34" charset="0"/>
                  <a:cs typeface="Arial" panose="020B0604020202020204" pitchFamily="34" charset="0"/>
                </a:rPr>
                <a:t>Iterations</a:t>
              </a:r>
              <a:endParaRPr lang="en-US" altLang="vi-VN" sz="2200" b="1">
                <a:solidFill>
                  <a:srgbClr val="FF9900"/>
                </a:solidFill>
                <a:latin typeface="Arial" panose="020B0604020202020204" pitchFamily="34" charset="0"/>
                <a:cs typeface="Arial" panose="020B0604020202020204" pitchFamily="34" charset="0"/>
              </a:endParaRPr>
            </a:p>
          </p:txBody>
        </p:sp>
        <p:sp>
          <p:nvSpPr>
            <p:cNvPr id="29725" name="Rectangle 33">
              <a:extLst>
                <a:ext uri="{FF2B5EF4-FFF2-40B4-BE49-F238E27FC236}">
                  <a16:creationId xmlns:a16="http://schemas.microsoft.com/office/drawing/2014/main" id="{8E78AE58-AEBA-4EDB-B5E4-C25F9C087002}"/>
                </a:ext>
              </a:extLst>
            </p:cNvPr>
            <p:cNvSpPr>
              <a:spLocks noChangeArrowheads="1"/>
            </p:cNvSpPr>
            <p:nvPr/>
          </p:nvSpPr>
          <p:spPr bwMode="auto">
            <a:xfrm>
              <a:off x="3480" y="3734"/>
              <a:ext cx="19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#2</a:t>
              </a:r>
            </a:p>
          </p:txBody>
        </p:sp>
        <p:sp>
          <p:nvSpPr>
            <p:cNvPr id="29726" name="Rectangle 34">
              <a:extLst>
                <a:ext uri="{FF2B5EF4-FFF2-40B4-BE49-F238E27FC236}">
                  <a16:creationId xmlns:a16="http://schemas.microsoft.com/office/drawing/2014/main" id="{E8220C17-CA5D-4796-9919-8B1A79A07E0D}"/>
                </a:ext>
              </a:extLst>
            </p:cNvPr>
            <p:cNvSpPr>
              <a:spLocks noChangeArrowheads="1"/>
            </p:cNvSpPr>
            <p:nvPr/>
          </p:nvSpPr>
          <p:spPr bwMode="auto">
            <a:xfrm>
              <a:off x="3788" y="3734"/>
              <a:ext cx="19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#n</a:t>
              </a:r>
            </a:p>
          </p:txBody>
        </p:sp>
        <p:sp>
          <p:nvSpPr>
            <p:cNvPr id="29727" name="Rectangle 35">
              <a:extLst>
                <a:ext uri="{FF2B5EF4-FFF2-40B4-BE49-F238E27FC236}">
                  <a16:creationId xmlns:a16="http://schemas.microsoft.com/office/drawing/2014/main" id="{7EB52AD7-4015-4BD7-A5FE-5B8998D47FE7}"/>
                </a:ext>
              </a:extLst>
            </p:cNvPr>
            <p:cNvSpPr>
              <a:spLocks noChangeArrowheads="1"/>
            </p:cNvSpPr>
            <p:nvPr/>
          </p:nvSpPr>
          <p:spPr bwMode="auto">
            <a:xfrm>
              <a:off x="4097" y="3734"/>
              <a:ext cx="21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#n+1</a:t>
              </a:r>
            </a:p>
          </p:txBody>
        </p:sp>
        <p:sp>
          <p:nvSpPr>
            <p:cNvPr id="29728" name="Rectangle 36">
              <a:extLst>
                <a:ext uri="{FF2B5EF4-FFF2-40B4-BE49-F238E27FC236}">
                  <a16:creationId xmlns:a16="http://schemas.microsoft.com/office/drawing/2014/main" id="{596740C0-FE60-49E4-A00D-921304014A06}"/>
                </a:ext>
              </a:extLst>
            </p:cNvPr>
            <p:cNvSpPr>
              <a:spLocks noChangeArrowheads="1"/>
            </p:cNvSpPr>
            <p:nvPr/>
          </p:nvSpPr>
          <p:spPr bwMode="auto">
            <a:xfrm>
              <a:off x="4385" y="3734"/>
              <a:ext cx="21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#n+2</a:t>
              </a:r>
            </a:p>
          </p:txBody>
        </p:sp>
        <p:sp>
          <p:nvSpPr>
            <p:cNvPr id="29729" name="Rectangle 37">
              <a:extLst>
                <a:ext uri="{FF2B5EF4-FFF2-40B4-BE49-F238E27FC236}">
                  <a16:creationId xmlns:a16="http://schemas.microsoft.com/office/drawing/2014/main" id="{C29118D0-8636-476C-BBCA-8207EBF3B219}"/>
                </a:ext>
              </a:extLst>
            </p:cNvPr>
            <p:cNvSpPr>
              <a:spLocks noChangeArrowheads="1"/>
            </p:cNvSpPr>
            <p:nvPr/>
          </p:nvSpPr>
          <p:spPr bwMode="auto">
            <a:xfrm>
              <a:off x="4734" y="3734"/>
              <a:ext cx="19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#m</a:t>
              </a:r>
            </a:p>
          </p:txBody>
        </p:sp>
        <p:sp>
          <p:nvSpPr>
            <p:cNvPr id="29730" name="Rectangle 38">
              <a:extLst>
                <a:ext uri="{FF2B5EF4-FFF2-40B4-BE49-F238E27FC236}">
                  <a16:creationId xmlns:a16="http://schemas.microsoft.com/office/drawing/2014/main" id="{C4AB82E7-B0C8-4ECA-8D90-E81F5154E228}"/>
                </a:ext>
              </a:extLst>
            </p:cNvPr>
            <p:cNvSpPr>
              <a:spLocks noChangeArrowheads="1"/>
            </p:cNvSpPr>
            <p:nvPr/>
          </p:nvSpPr>
          <p:spPr bwMode="auto">
            <a:xfrm>
              <a:off x="5039" y="3734"/>
              <a:ext cx="24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#m+1</a:t>
              </a:r>
            </a:p>
          </p:txBody>
        </p:sp>
        <p:sp>
          <p:nvSpPr>
            <p:cNvPr id="29731" name="Freeform 40">
              <a:extLst>
                <a:ext uri="{FF2B5EF4-FFF2-40B4-BE49-F238E27FC236}">
                  <a16:creationId xmlns:a16="http://schemas.microsoft.com/office/drawing/2014/main" id="{BD2386CA-39B0-4460-9E1D-9EACD17DE9C4}"/>
                </a:ext>
              </a:extLst>
            </p:cNvPr>
            <p:cNvSpPr>
              <a:spLocks/>
            </p:cNvSpPr>
            <p:nvPr/>
          </p:nvSpPr>
          <p:spPr bwMode="auto">
            <a:xfrm>
              <a:off x="3183" y="2683"/>
              <a:ext cx="2078" cy="120"/>
            </a:xfrm>
            <a:custGeom>
              <a:avLst/>
              <a:gdLst>
                <a:gd name="T0" fmla="*/ 0 w 2440"/>
                <a:gd name="T1" fmla="*/ 24 h 141"/>
                <a:gd name="T2" fmla="*/ 29 w 2440"/>
                <a:gd name="T3" fmla="*/ 22 h 141"/>
                <a:gd name="T4" fmla="*/ 43 w 2440"/>
                <a:gd name="T5" fmla="*/ 24 h 141"/>
                <a:gd name="T6" fmla="*/ 59 w 2440"/>
                <a:gd name="T7" fmla="*/ 24 h 141"/>
                <a:gd name="T8" fmla="*/ 73 w 2440"/>
                <a:gd name="T9" fmla="*/ 22 h 141"/>
                <a:gd name="T10" fmla="*/ 89 w 2440"/>
                <a:gd name="T11" fmla="*/ 22 h 141"/>
                <a:gd name="T12" fmla="*/ 105 w 2440"/>
                <a:gd name="T13" fmla="*/ 22 h 141"/>
                <a:gd name="T14" fmla="*/ 115 w 2440"/>
                <a:gd name="T15" fmla="*/ 24 h 141"/>
                <a:gd name="T16" fmla="*/ 123 w 2440"/>
                <a:gd name="T17" fmla="*/ 24 h 141"/>
                <a:gd name="T18" fmla="*/ 137 w 2440"/>
                <a:gd name="T19" fmla="*/ 22 h 141"/>
                <a:gd name="T20" fmla="*/ 155 w 2440"/>
                <a:gd name="T21" fmla="*/ 24 h 141"/>
                <a:gd name="T22" fmla="*/ 171 w 2440"/>
                <a:gd name="T23" fmla="*/ 22 h 141"/>
                <a:gd name="T24" fmla="*/ 186 w 2440"/>
                <a:gd name="T25" fmla="*/ 24 h 141"/>
                <a:gd name="T26" fmla="*/ 222 w 2440"/>
                <a:gd name="T27" fmla="*/ 24 h 141"/>
                <a:gd name="T28" fmla="*/ 238 w 2440"/>
                <a:gd name="T29" fmla="*/ 22 h 141"/>
                <a:gd name="T30" fmla="*/ 246 w 2440"/>
                <a:gd name="T31" fmla="*/ 22 h 141"/>
                <a:gd name="T32" fmla="*/ 250 w 2440"/>
                <a:gd name="T33" fmla="*/ 22 h 141"/>
                <a:gd name="T34" fmla="*/ 276 w 2440"/>
                <a:gd name="T35" fmla="*/ 16 h 141"/>
                <a:gd name="T36" fmla="*/ 296 w 2440"/>
                <a:gd name="T37" fmla="*/ 10 h 141"/>
                <a:gd name="T38" fmla="*/ 319 w 2440"/>
                <a:gd name="T39" fmla="*/ 7 h 141"/>
                <a:gd name="T40" fmla="*/ 377 w 2440"/>
                <a:gd name="T41" fmla="*/ 0 h 141"/>
                <a:gd name="T42" fmla="*/ 400 w 2440"/>
                <a:gd name="T43" fmla="*/ 4 h 141"/>
                <a:gd name="T44" fmla="*/ 413 w 2440"/>
                <a:gd name="T45" fmla="*/ 12 h 141"/>
                <a:gd name="T46" fmla="*/ 417 w 2440"/>
                <a:gd name="T47" fmla="*/ 24 h 141"/>
                <a:gd name="T48" fmla="*/ 0 w 2440"/>
                <a:gd name="T49" fmla="*/ 24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40"/>
                <a:gd name="T76" fmla="*/ 0 h 141"/>
                <a:gd name="T77" fmla="*/ 2440 w 2440"/>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40" h="141">
                  <a:moveTo>
                    <a:pt x="0" y="141"/>
                  </a:moveTo>
                  <a:lnTo>
                    <a:pt x="169" y="139"/>
                  </a:lnTo>
                  <a:lnTo>
                    <a:pt x="254" y="141"/>
                  </a:lnTo>
                  <a:lnTo>
                    <a:pt x="343" y="141"/>
                  </a:lnTo>
                  <a:lnTo>
                    <a:pt x="430" y="139"/>
                  </a:lnTo>
                  <a:lnTo>
                    <a:pt x="520" y="139"/>
                  </a:lnTo>
                  <a:lnTo>
                    <a:pt x="607" y="136"/>
                  </a:lnTo>
                  <a:lnTo>
                    <a:pt x="671" y="141"/>
                  </a:lnTo>
                  <a:lnTo>
                    <a:pt x="712" y="141"/>
                  </a:lnTo>
                  <a:lnTo>
                    <a:pt x="802" y="139"/>
                  </a:lnTo>
                  <a:lnTo>
                    <a:pt x="905" y="141"/>
                  </a:lnTo>
                  <a:lnTo>
                    <a:pt x="1000" y="139"/>
                  </a:lnTo>
                  <a:lnTo>
                    <a:pt x="1089" y="141"/>
                  </a:lnTo>
                  <a:lnTo>
                    <a:pt x="1300" y="141"/>
                  </a:lnTo>
                  <a:lnTo>
                    <a:pt x="1389" y="134"/>
                  </a:lnTo>
                  <a:lnTo>
                    <a:pt x="1435" y="128"/>
                  </a:lnTo>
                  <a:lnTo>
                    <a:pt x="1459" y="126"/>
                  </a:lnTo>
                  <a:lnTo>
                    <a:pt x="1612" y="95"/>
                  </a:lnTo>
                  <a:lnTo>
                    <a:pt x="1733" y="59"/>
                  </a:lnTo>
                  <a:lnTo>
                    <a:pt x="1861" y="36"/>
                  </a:lnTo>
                  <a:lnTo>
                    <a:pt x="2205" y="0"/>
                  </a:lnTo>
                  <a:lnTo>
                    <a:pt x="2340" y="23"/>
                  </a:lnTo>
                  <a:lnTo>
                    <a:pt x="2412" y="75"/>
                  </a:lnTo>
                  <a:lnTo>
                    <a:pt x="2440" y="141"/>
                  </a:lnTo>
                  <a:lnTo>
                    <a:pt x="0" y="141"/>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29732" name="Freeform 41">
              <a:extLst>
                <a:ext uri="{FF2B5EF4-FFF2-40B4-BE49-F238E27FC236}">
                  <a16:creationId xmlns:a16="http://schemas.microsoft.com/office/drawing/2014/main" id="{3C99F03D-92C9-403C-B880-10FFC35A7290}"/>
                </a:ext>
              </a:extLst>
            </p:cNvPr>
            <p:cNvSpPr>
              <a:spLocks/>
            </p:cNvSpPr>
            <p:nvPr/>
          </p:nvSpPr>
          <p:spPr bwMode="auto">
            <a:xfrm>
              <a:off x="2613" y="1602"/>
              <a:ext cx="2671" cy="94"/>
            </a:xfrm>
            <a:custGeom>
              <a:avLst/>
              <a:gdLst>
                <a:gd name="T0" fmla="*/ 0 w 1911"/>
                <a:gd name="T1" fmla="*/ 5139 h 63"/>
                <a:gd name="T2" fmla="*/ 1785 w 1911"/>
                <a:gd name="T3" fmla="*/ 4103 h 63"/>
                <a:gd name="T4" fmla="*/ 3222 w 1911"/>
                <a:gd name="T5" fmla="*/ 2978 h 63"/>
                <a:gd name="T6" fmla="*/ 8357 w 1911"/>
                <a:gd name="T7" fmla="*/ 0 h 63"/>
                <a:gd name="T8" fmla="*/ 21097 w 1911"/>
                <a:gd name="T9" fmla="*/ 664 h 63"/>
                <a:gd name="T10" fmla="*/ 26983 w 1911"/>
                <a:gd name="T11" fmla="*/ 2013 h 63"/>
                <a:gd name="T12" fmla="*/ 30403 w 1911"/>
                <a:gd name="T13" fmla="*/ 2978 h 63"/>
                <a:gd name="T14" fmla="*/ 33517 w 1911"/>
                <a:gd name="T15" fmla="*/ 3806 h 63"/>
                <a:gd name="T16" fmla="*/ 35919 w 1911"/>
                <a:gd name="T17" fmla="*/ 4643 h 63"/>
                <a:gd name="T18" fmla="*/ 39370 w 1911"/>
                <a:gd name="T19" fmla="*/ 4328 h 63"/>
                <a:gd name="T20" fmla="*/ 43911 w 1911"/>
                <a:gd name="T21" fmla="*/ 3806 h 63"/>
                <a:gd name="T22" fmla="*/ 54781 w 1911"/>
                <a:gd name="T23" fmla="*/ 4328 h 63"/>
                <a:gd name="T24" fmla="*/ 66462 w 1911"/>
                <a:gd name="T25" fmla="*/ 4754 h 63"/>
                <a:gd name="T26" fmla="*/ 75511 w 1911"/>
                <a:gd name="T27" fmla="*/ 5139 h 63"/>
                <a:gd name="T28" fmla="*/ 0 w 1911"/>
                <a:gd name="T29" fmla="*/ 5139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11"/>
                <a:gd name="T46" fmla="*/ 0 h 63"/>
                <a:gd name="T47" fmla="*/ 1911 w 1911"/>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11" h="63">
                  <a:moveTo>
                    <a:pt x="0" y="63"/>
                  </a:moveTo>
                  <a:cubicBezTo>
                    <a:pt x="16" y="61"/>
                    <a:pt x="29" y="55"/>
                    <a:pt x="45" y="50"/>
                  </a:cubicBezTo>
                  <a:cubicBezTo>
                    <a:pt x="56" y="46"/>
                    <a:pt x="70" y="40"/>
                    <a:pt x="81" y="36"/>
                  </a:cubicBezTo>
                  <a:cubicBezTo>
                    <a:pt x="123" y="23"/>
                    <a:pt x="167" y="10"/>
                    <a:pt x="210" y="0"/>
                  </a:cubicBezTo>
                  <a:cubicBezTo>
                    <a:pt x="321" y="2"/>
                    <a:pt x="425" y="4"/>
                    <a:pt x="531" y="8"/>
                  </a:cubicBezTo>
                  <a:cubicBezTo>
                    <a:pt x="609" y="17"/>
                    <a:pt x="624" y="23"/>
                    <a:pt x="678" y="25"/>
                  </a:cubicBezTo>
                  <a:cubicBezTo>
                    <a:pt x="707" y="29"/>
                    <a:pt x="737" y="30"/>
                    <a:pt x="765" y="36"/>
                  </a:cubicBezTo>
                  <a:cubicBezTo>
                    <a:pt x="788" y="41"/>
                    <a:pt x="819" y="46"/>
                    <a:pt x="843" y="47"/>
                  </a:cubicBezTo>
                  <a:cubicBezTo>
                    <a:pt x="876" y="51"/>
                    <a:pt x="879" y="56"/>
                    <a:pt x="903" y="57"/>
                  </a:cubicBezTo>
                  <a:cubicBezTo>
                    <a:pt x="909" y="55"/>
                    <a:pt x="990" y="53"/>
                    <a:pt x="990" y="53"/>
                  </a:cubicBezTo>
                  <a:cubicBezTo>
                    <a:pt x="1013" y="51"/>
                    <a:pt x="1040" y="47"/>
                    <a:pt x="1104" y="47"/>
                  </a:cubicBezTo>
                  <a:cubicBezTo>
                    <a:pt x="1200" y="50"/>
                    <a:pt x="1280" y="51"/>
                    <a:pt x="1377" y="53"/>
                  </a:cubicBezTo>
                  <a:cubicBezTo>
                    <a:pt x="1471" y="55"/>
                    <a:pt x="1569" y="57"/>
                    <a:pt x="1671" y="58"/>
                  </a:cubicBezTo>
                  <a:cubicBezTo>
                    <a:pt x="1800" y="59"/>
                    <a:pt x="1911" y="63"/>
                    <a:pt x="1899" y="63"/>
                  </a:cubicBezTo>
                  <a:cubicBezTo>
                    <a:pt x="870" y="63"/>
                    <a:pt x="0" y="63"/>
                    <a:pt x="0" y="63"/>
                  </a:cubicBez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29733" name="Freeform 42">
              <a:extLst>
                <a:ext uri="{FF2B5EF4-FFF2-40B4-BE49-F238E27FC236}">
                  <a16:creationId xmlns:a16="http://schemas.microsoft.com/office/drawing/2014/main" id="{C418D429-FFA9-4703-812E-D06EE3AA77BA}"/>
                </a:ext>
              </a:extLst>
            </p:cNvPr>
            <p:cNvSpPr>
              <a:spLocks/>
            </p:cNvSpPr>
            <p:nvPr/>
          </p:nvSpPr>
          <p:spPr bwMode="auto">
            <a:xfrm>
              <a:off x="2585" y="3175"/>
              <a:ext cx="2712" cy="113"/>
            </a:xfrm>
            <a:custGeom>
              <a:avLst/>
              <a:gdLst>
                <a:gd name="T0" fmla="*/ 0 w 3080"/>
                <a:gd name="T1" fmla="*/ 13 h 140"/>
                <a:gd name="T2" fmla="*/ 16 w 3080"/>
                <a:gd name="T3" fmla="*/ 12 h 140"/>
                <a:gd name="T4" fmla="*/ 198 w 3080"/>
                <a:gd name="T5" fmla="*/ 8 h 140"/>
                <a:gd name="T6" fmla="*/ 289 w 3080"/>
                <a:gd name="T7" fmla="*/ 4 h 140"/>
                <a:gd name="T8" fmla="*/ 372 w 3080"/>
                <a:gd name="T9" fmla="*/ 2 h 140"/>
                <a:gd name="T10" fmla="*/ 389 w 3080"/>
                <a:gd name="T11" fmla="*/ 2 h 140"/>
                <a:gd name="T12" fmla="*/ 529 w 3080"/>
                <a:gd name="T13" fmla="*/ 0 h 140"/>
                <a:gd name="T14" fmla="*/ 689 w 3080"/>
                <a:gd name="T15" fmla="*/ 8 h 140"/>
                <a:gd name="T16" fmla="*/ 760 w 3080"/>
                <a:gd name="T17" fmla="*/ 13 h 140"/>
                <a:gd name="T18" fmla="*/ 0 w 3080"/>
                <a:gd name="T19" fmla="*/ 13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80"/>
                <a:gd name="T31" fmla="*/ 0 h 140"/>
                <a:gd name="T32" fmla="*/ 3080 w 3080"/>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80" h="140">
                  <a:moveTo>
                    <a:pt x="0" y="140"/>
                  </a:moveTo>
                  <a:lnTo>
                    <a:pt x="64" y="123"/>
                  </a:lnTo>
                  <a:lnTo>
                    <a:pt x="808" y="90"/>
                  </a:lnTo>
                  <a:lnTo>
                    <a:pt x="1171" y="42"/>
                  </a:lnTo>
                  <a:lnTo>
                    <a:pt x="1508" y="20"/>
                  </a:lnTo>
                  <a:lnTo>
                    <a:pt x="1578" y="9"/>
                  </a:lnTo>
                  <a:lnTo>
                    <a:pt x="2147" y="0"/>
                  </a:lnTo>
                  <a:lnTo>
                    <a:pt x="2789" y="86"/>
                  </a:lnTo>
                  <a:lnTo>
                    <a:pt x="3080" y="140"/>
                  </a:lnTo>
                  <a:lnTo>
                    <a:pt x="0" y="140"/>
                  </a:lnTo>
                  <a:close/>
                </a:path>
              </a:pathLst>
            </a:custGeom>
            <a:solidFill>
              <a:srgbClr val="DE8002"/>
            </a:solidFill>
            <a:ln w="0">
              <a:solidFill>
                <a:srgbClr val="000000"/>
              </a:solidFill>
              <a:round/>
              <a:headEnd/>
              <a:tailEnd/>
            </a:ln>
          </p:spPr>
          <p:txBody>
            <a:bodyPr wrap="none" lIns="0" tIns="0" rIns="0" bIns="0">
              <a:spAutoFit/>
            </a:bodyPr>
            <a:lstStyle/>
            <a:p>
              <a:endParaRPr lang="en-US"/>
            </a:p>
          </p:txBody>
        </p:sp>
        <p:grpSp>
          <p:nvGrpSpPr>
            <p:cNvPr id="29734" name="Group 45">
              <a:extLst>
                <a:ext uri="{FF2B5EF4-FFF2-40B4-BE49-F238E27FC236}">
                  <a16:creationId xmlns:a16="http://schemas.microsoft.com/office/drawing/2014/main" id="{D046E233-0CC4-40CC-B997-570FBF661707}"/>
                </a:ext>
              </a:extLst>
            </p:cNvPr>
            <p:cNvGrpSpPr>
              <a:grpSpLocks/>
            </p:cNvGrpSpPr>
            <p:nvPr/>
          </p:nvGrpSpPr>
          <p:grpSpPr bwMode="auto">
            <a:xfrm>
              <a:off x="2572" y="1305"/>
              <a:ext cx="2786" cy="201"/>
              <a:chOff x="2343" y="1056"/>
              <a:chExt cx="3084" cy="223"/>
            </a:xfrm>
          </p:grpSpPr>
          <p:sp>
            <p:nvSpPr>
              <p:cNvPr id="29751" name="Rectangle 46">
                <a:extLst>
                  <a:ext uri="{FF2B5EF4-FFF2-40B4-BE49-F238E27FC236}">
                    <a16:creationId xmlns:a16="http://schemas.microsoft.com/office/drawing/2014/main" id="{0981C195-B902-4891-B1F9-2BC799C2D265}"/>
                  </a:ext>
                </a:extLst>
              </p:cNvPr>
              <p:cNvSpPr>
                <a:spLocks noChangeArrowheads="1"/>
              </p:cNvSpPr>
              <p:nvPr/>
            </p:nvSpPr>
            <p:spPr bwMode="auto">
              <a:xfrm>
                <a:off x="3623" y="1057"/>
                <a:ext cx="1005" cy="222"/>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9752" name="Rectangle 47">
                <a:extLst>
                  <a:ext uri="{FF2B5EF4-FFF2-40B4-BE49-F238E27FC236}">
                    <a16:creationId xmlns:a16="http://schemas.microsoft.com/office/drawing/2014/main" id="{77B606E2-7001-4BFB-A8C9-DBB1C6C5B857}"/>
                  </a:ext>
                </a:extLst>
              </p:cNvPr>
              <p:cNvSpPr>
                <a:spLocks noChangeArrowheads="1"/>
              </p:cNvSpPr>
              <p:nvPr/>
            </p:nvSpPr>
            <p:spPr bwMode="auto">
              <a:xfrm>
                <a:off x="4629" y="1056"/>
                <a:ext cx="798" cy="222"/>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9753" name="Rectangle 48">
                <a:extLst>
                  <a:ext uri="{FF2B5EF4-FFF2-40B4-BE49-F238E27FC236}">
                    <a16:creationId xmlns:a16="http://schemas.microsoft.com/office/drawing/2014/main" id="{730081A7-1003-4566-84EF-6C4EC959C9BB}"/>
                  </a:ext>
                </a:extLst>
              </p:cNvPr>
              <p:cNvSpPr>
                <a:spLocks noChangeArrowheads="1"/>
              </p:cNvSpPr>
              <p:nvPr/>
            </p:nvSpPr>
            <p:spPr bwMode="auto">
              <a:xfrm>
                <a:off x="2343" y="1056"/>
                <a:ext cx="615" cy="222"/>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9754" name="Rectangle 49">
                <a:extLst>
                  <a:ext uri="{FF2B5EF4-FFF2-40B4-BE49-F238E27FC236}">
                    <a16:creationId xmlns:a16="http://schemas.microsoft.com/office/drawing/2014/main" id="{564A924C-F479-45E8-826A-C0D8DA4DB8DB}"/>
                  </a:ext>
                </a:extLst>
              </p:cNvPr>
              <p:cNvSpPr>
                <a:spLocks noChangeArrowheads="1"/>
              </p:cNvSpPr>
              <p:nvPr/>
            </p:nvSpPr>
            <p:spPr bwMode="auto">
              <a:xfrm>
                <a:off x="2958" y="1056"/>
                <a:ext cx="666" cy="222"/>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grpSp>
        <p:sp>
          <p:nvSpPr>
            <p:cNvPr id="29735" name="Freeform 50">
              <a:extLst>
                <a:ext uri="{FF2B5EF4-FFF2-40B4-BE49-F238E27FC236}">
                  <a16:creationId xmlns:a16="http://schemas.microsoft.com/office/drawing/2014/main" id="{BA527994-8F86-4B4E-96A6-1FAC8147A567}"/>
                </a:ext>
              </a:extLst>
            </p:cNvPr>
            <p:cNvSpPr>
              <a:spLocks/>
            </p:cNvSpPr>
            <p:nvPr/>
          </p:nvSpPr>
          <p:spPr bwMode="auto">
            <a:xfrm>
              <a:off x="2630" y="1321"/>
              <a:ext cx="496" cy="185"/>
            </a:xfrm>
            <a:custGeom>
              <a:avLst/>
              <a:gdLst>
                <a:gd name="T0" fmla="*/ 101 w 582"/>
                <a:gd name="T1" fmla="*/ 0 h 218"/>
                <a:gd name="T2" fmla="*/ 101 w 582"/>
                <a:gd name="T3" fmla="*/ 36 h 218"/>
                <a:gd name="T4" fmla="*/ 0 w 582"/>
                <a:gd name="T5" fmla="*/ 36 h 218"/>
                <a:gd name="T6" fmla="*/ 0 60000 65536"/>
                <a:gd name="T7" fmla="*/ 0 60000 65536"/>
                <a:gd name="T8" fmla="*/ 0 60000 65536"/>
                <a:gd name="T9" fmla="*/ 0 w 582"/>
                <a:gd name="T10" fmla="*/ 0 h 218"/>
                <a:gd name="T11" fmla="*/ 582 w 582"/>
                <a:gd name="T12" fmla="*/ 218 h 218"/>
              </a:gdLst>
              <a:ahLst/>
              <a:cxnLst>
                <a:cxn ang="T6">
                  <a:pos x="T0" y="T1"/>
                </a:cxn>
                <a:cxn ang="T7">
                  <a:pos x="T2" y="T3"/>
                </a:cxn>
                <a:cxn ang="T8">
                  <a:pos x="T4" y="T5"/>
                </a:cxn>
              </a:cxnLst>
              <a:rect l="T9" t="T10" r="T11" b="T12"/>
              <a:pathLst>
                <a:path w="582" h="218">
                  <a:moveTo>
                    <a:pt x="582" y="0"/>
                  </a:moveTo>
                  <a:lnTo>
                    <a:pt x="582"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wrap="none" lIns="0" tIns="0" rIns="0" bIns="0">
              <a:spAutoFit/>
            </a:bodyPr>
            <a:lstStyle/>
            <a:p>
              <a:endParaRPr lang="en-US"/>
            </a:p>
          </p:txBody>
        </p:sp>
        <p:sp>
          <p:nvSpPr>
            <p:cNvPr id="29736" name="Freeform 51">
              <a:extLst>
                <a:ext uri="{FF2B5EF4-FFF2-40B4-BE49-F238E27FC236}">
                  <a16:creationId xmlns:a16="http://schemas.microsoft.com/office/drawing/2014/main" id="{0B543BB9-ECA7-4EE4-91C6-477B0859CDEC}"/>
                </a:ext>
              </a:extLst>
            </p:cNvPr>
            <p:cNvSpPr>
              <a:spLocks/>
            </p:cNvSpPr>
            <p:nvPr/>
          </p:nvSpPr>
          <p:spPr bwMode="auto">
            <a:xfrm>
              <a:off x="3161" y="1321"/>
              <a:ext cx="566" cy="185"/>
            </a:xfrm>
            <a:custGeom>
              <a:avLst/>
              <a:gdLst>
                <a:gd name="T0" fmla="*/ 115 w 664"/>
                <a:gd name="T1" fmla="*/ 0 h 218"/>
                <a:gd name="T2" fmla="*/ 115 w 664"/>
                <a:gd name="T3" fmla="*/ 36 h 218"/>
                <a:gd name="T4" fmla="*/ 0 w 664"/>
                <a:gd name="T5" fmla="*/ 36 h 218"/>
                <a:gd name="T6" fmla="*/ 0 60000 65536"/>
                <a:gd name="T7" fmla="*/ 0 60000 65536"/>
                <a:gd name="T8" fmla="*/ 0 60000 65536"/>
                <a:gd name="T9" fmla="*/ 0 w 664"/>
                <a:gd name="T10" fmla="*/ 0 h 218"/>
                <a:gd name="T11" fmla="*/ 664 w 664"/>
                <a:gd name="T12" fmla="*/ 218 h 218"/>
              </a:gdLst>
              <a:ahLst/>
              <a:cxnLst>
                <a:cxn ang="T6">
                  <a:pos x="T0" y="T1"/>
                </a:cxn>
                <a:cxn ang="T7">
                  <a:pos x="T2" y="T3"/>
                </a:cxn>
                <a:cxn ang="T8">
                  <a:pos x="T4" y="T5"/>
                </a:cxn>
              </a:cxnLst>
              <a:rect l="T9" t="T10" r="T11" b="T12"/>
              <a:pathLst>
                <a:path w="664" h="218">
                  <a:moveTo>
                    <a:pt x="664" y="0"/>
                  </a:moveTo>
                  <a:lnTo>
                    <a:pt x="664"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wrap="none" lIns="0" tIns="0" rIns="0" bIns="0">
              <a:spAutoFit/>
            </a:bodyPr>
            <a:lstStyle/>
            <a:p>
              <a:endParaRPr lang="en-US"/>
            </a:p>
          </p:txBody>
        </p:sp>
        <p:sp>
          <p:nvSpPr>
            <p:cNvPr id="29737" name="Freeform 52">
              <a:extLst>
                <a:ext uri="{FF2B5EF4-FFF2-40B4-BE49-F238E27FC236}">
                  <a16:creationId xmlns:a16="http://schemas.microsoft.com/office/drawing/2014/main" id="{0782B4F4-363C-4FB7-A086-65619778445B}"/>
                </a:ext>
              </a:extLst>
            </p:cNvPr>
            <p:cNvSpPr>
              <a:spLocks/>
            </p:cNvSpPr>
            <p:nvPr/>
          </p:nvSpPr>
          <p:spPr bwMode="auto">
            <a:xfrm>
              <a:off x="3766" y="1321"/>
              <a:ext cx="876" cy="185"/>
            </a:xfrm>
            <a:custGeom>
              <a:avLst/>
              <a:gdLst>
                <a:gd name="T0" fmla="*/ 177 w 1028"/>
                <a:gd name="T1" fmla="*/ 0 h 218"/>
                <a:gd name="T2" fmla="*/ 177 w 1028"/>
                <a:gd name="T3" fmla="*/ 36 h 218"/>
                <a:gd name="T4" fmla="*/ 0 w 1028"/>
                <a:gd name="T5" fmla="*/ 36 h 218"/>
                <a:gd name="T6" fmla="*/ 0 60000 65536"/>
                <a:gd name="T7" fmla="*/ 0 60000 65536"/>
                <a:gd name="T8" fmla="*/ 0 60000 65536"/>
                <a:gd name="T9" fmla="*/ 0 w 1028"/>
                <a:gd name="T10" fmla="*/ 0 h 218"/>
                <a:gd name="T11" fmla="*/ 1028 w 1028"/>
                <a:gd name="T12" fmla="*/ 218 h 218"/>
              </a:gdLst>
              <a:ahLst/>
              <a:cxnLst>
                <a:cxn ang="T6">
                  <a:pos x="T0" y="T1"/>
                </a:cxn>
                <a:cxn ang="T7">
                  <a:pos x="T2" y="T3"/>
                </a:cxn>
                <a:cxn ang="T8">
                  <a:pos x="T4" y="T5"/>
                </a:cxn>
              </a:cxnLst>
              <a:rect l="T9" t="T10" r="T11" b="T12"/>
              <a:pathLst>
                <a:path w="1028" h="218">
                  <a:moveTo>
                    <a:pt x="1028" y="0"/>
                  </a:moveTo>
                  <a:lnTo>
                    <a:pt x="1028"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wrap="none" lIns="0" tIns="0" rIns="0" bIns="0">
              <a:spAutoFit/>
            </a:bodyPr>
            <a:lstStyle/>
            <a:p>
              <a:endParaRPr lang="en-US"/>
            </a:p>
          </p:txBody>
        </p:sp>
        <p:sp>
          <p:nvSpPr>
            <p:cNvPr id="29738" name="Freeform 53">
              <a:extLst>
                <a:ext uri="{FF2B5EF4-FFF2-40B4-BE49-F238E27FC236}">
                  <a16:creationId xmlns:a16="http://schemas.microsoft.com/office/drawing/2014/main" id="{832E7523-3129-4FAD-83DC-8FFACC870789}"/>
                </a:ext>
              </a:extLst>
            </p:cNvPr>
            <p:cNvSpPr>
              <a:spLocks/>
            </p:cNvSpPr>
            <p:nvPr/>
          </p:nvSpPr>
          <p:spPr bwMode="auto">
            <a:xfrm>
              <a:off x="4679" y="1321"/>
              <a:ext cx="648" cy="185"/>
            </a:xfrm>
            <a:custGeom>
              <a:avLst/>
              <a:gdLst>
                <a:gd name="T0" fmla="*/ 129 w 761"/>
                <a:gd name="T1" fmla="*/ 0 h 218"/>
                <a:gd name="T2" fmla="*/ 129 w 761"/>
                <a:gd name="T3" fmla="*/ 36 h 218"/>
                <a:gd name="T4" fmla="*/ 0 w 761"/>
                <a:gd name="T5" fmla="*/ 36 h 218"/>
                <a:gd name="T6" fmla="*/ 0 60000 65536"/>
                <a:gd name="T7" fmla="*/ 0 60000 65536"/>
                <a:gd name="T8" fmla="*/ 0 60000 65536"/>
                <a:gd name="T9" fmla="*/ 0 w 761"/>
                <a:gd name="T10" fmla="*/ 0 h 218"/>
                <a:gd name="T11" fmla="*/ 761 w 761"/>
                <a:gd name="T12" fmla="*/ 218 h 218"/>
              </a:gdLst>
              <a:ahLst/>
              <a:cxnLst>
                <a:cxn ang="T6">
                  <a:pos x="T0" y="T1"/>
                </a:cxn>
                <a:cxn ang="T7">
                  <a:pos x="T2" y="T3"/>
                </a:cxn>
                <a:cxn ang="T8">
                  <a:pos x="T4" y="T5"/>
                </a:cxn>
              </a:cxnLst>
              <a:rect l="T9" t="T10" r="T11" b="T12"/>
              <a:pathLst>
                <a:path w="761" h="218">
                  <a:moveTo>
                    <a:pt x="761" y="0"/>
                  </a:moveTo>
                  <a:lnTo>
                    <a:pt x="761"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wrap="none" lIns="0" tIns="0" rIns="0" bIns="0">
              <a:spAutoFit/>
            </a:bodyPr>
            <a:lstStyle/>
            <a:p>
              <a:endParaRPr lang="en-US"/>
            </a:p>
          </p:txBody>
        </p:sp>
        <p:sp>
          <p:nvSpPr>
            <p:cNvPr id="29739" name="Rectangle 54">
              <a:extLst>
                <a:ext uri="{FF2B5EF4-FFF2-40B4-BE49-F238E27FC236}">
                  <a16:creationId xmlns:a16="http://schemas.microsoft.com/office/drawing/2014/main" id="{A9676AAA-6A0A-4CE0-A864-95B67746B0AF}"/>
                </a:ext>
              </a:extLst>
            </p:cNvPr>
            <p:cNvSpPr>
              <a:spLocks noChangeArrowheads="1"/>
            </p:cNvSpPr>
            <p:nvPr/>
          </p:nvSpPr>
          <p:spPr bwMode="auto">
            <a:xfrm>
              <a:off x="3139" y="1343"/>
              <a:ext cx="57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300" b="1">
                  <a:solidFill>
                    <a:srgbClr val="000000"/>
                  </a:solidFill>
                  <a:latin typeface="Arial" panose="020B0604020202020204" pitchFamily="34" charset="0"/>
                  <a:cs typeface="Arial" panose="020B0604020202020204" pitchFamily="34" charset="0"/>
                </a:rPr>
                <a:t>Elaboration</a:t>
              </a:r>
              <a:endParaRPr lang="en-US" altLang="vi-VN" sz="1300" b="1">
                <a:latin typeface="Arial" panose="020B0604020202020204" pitchFamily="34" charset="0"/>
                <a:cs typeface="Arial" panose="020B0604020202020204" pitchFamily="34" charset="0"/>
              </a:endParaRPr>
            </a:p>
          </p:txBody>
        </p:sp>
        <p:sp>
          <p:nvSpPr>
            <p:cNvPr id="29740" name="Rectangle 55">
              <a:extLst>
                <a:ext uri="{FF2B5EF4-FFF2-40B4-BE49-F238E27FC236}">
                  <a16:creationId xmlns:a16="http://schemas.microsoft.com/office/drawing/2014/main" id="{BEF2BC50-1FA1-4631-B517-68E60639EDA1}"/>
                </a:ext>
              </a:extLst>
            </p:cNvPr>
            <p:cNvSpPr>
              <a:spLocks noChangeArrowheads="1"/>
            </p:cNvSpPr>
            <p:nvPr/>
          </p:nvSpPr>
          <p:spPr bwMode="auto">
            <a:xfrm>
              <a:off x="4751" y="1343"/>
              <a:ext cx="505"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300" b="1">
                  <a:solidFill>
                    <a:srgbClr val="000000"/>
                  </a:solidFill>
                  <a:latin typeface="Arial" panose="020B0604020202020204" pitchFamily="34" charset="0"/>
                  <a:cs typeface="Arial" panose="020B0604020202020204" pitchFamily="34" charset="0"/>
                </a:rPr>
                <a:t>Transition</a:t>
              </a:r>
              <a:endParaRPr lang="en-US" altLang="vi-VN" sz="1300" b="1">
                <a:latin typeface="Arial" panose="020B0604020202020204" pitchFamily="34" charset="0"/>
                <a:cs typeface="Arial" panose="020B0604020202020204" pitchFamily="34" charset="0"/>
              </a:endParaRPr>
            </a:p>
          </p:txBody>
        </p:sp>
        <p:sp>
          <p:nvSpPr>
            <p:cNvPr id="29741" name="Rectangle 56">
              <a:extLst>
                <a:ext uri="{FF2B5EF4-FFF2-40B4-BE49-F238E27FC236}">
                  <a16:creationId xmlns:a16="http://schemas.microsoft.com/office/drawing/2014/main" id="{ECE659D7-D568-40A5-8298-721B49329887}"/>
                </a:ext>
              </a:extLst>
            </p:cNvPr>
            <p:cNvSpPr>
              <a:spLocks noChangeArrowheads="1"/>
            </p:cNvSpPr>
            <p:nvPr/>
          </p:nvSpPr>
          <p:spPr bwMode="auto">
            <a:xfrm>
              <a:off x="2619" y="1343"/>
              <a:ext cx="465"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300" b="1">
                  <a:solidFill>
                    <a:srgbClr val="000000"/>
                  </a:solidFill>
                  <a:latin typeface="Arial" panose="020B0604020202020204" pitchFamily="34" charset="0"/>
                  <a:cs typeface="Arial" panose="020B0604020202020204" pitchFamily="34" charset="0"/>
                </a:rPr>
                <a:t>Inception</a:t>
              </a:r>
              <a:endParaRPr lang="en-US" altLang="vi-VN" sz="1300" b="1">
                <a:latin typeface="Arial" panose="020B0604020202020204" pitchFamily="34" charset="0"/>
                <a:cs typeface="Arial" panose="020B0604020202020204" pitchFamily="34" charset="0"/>
              </a:endParaRPr>
            </a:p>
          </p:txBody>
        </p:sp>
        <p:sp>
          <p:nvSpPr>
            <p:cNvPr id="29742" name="Rectangle 57">
              <a:extLst>
                <a:ext uri="{FF2B5EF4-FFF2-40B4-BE49-F238E27FC236}">
                  <a16:creationId xmlns:a16="http://schemas.microsoft.com/office/drawing/2014/main" id="{4F491BDC-4163-465D-AE5A-B2EB673CE309}"/>
                </a:ext>
              </a:extLst>
            </p:cNvPr>
            <p:cNvSpPr>
              <a:spLocks noChangeArrowheads="1"/>
            </p:cNvSpPr>
            <p:nvPr/>
          </p:nvSpPr>
          <p:spPr bwMode="auto">
            <a:xfrm>
              <a:off x="3864" y="1343"/>
              <a:ext cx="65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300" b="1">
                  <a:solidFill>
                    <a:srgbClr val="000000"/>
                  </a:solidFill>
                  <a:latin typeface="Arial" panose="020B0604020202020204" pitchFamily="34" charset="0"/>
                  <a:cs typeface="Arial" panose="020B0604020202020204" pitchFamily="34" charset="0"/>
                </a:rPr>
                <a:t>Construction</a:t>
              </a:r>
              <a:endParaRPr lang="en-US" altLang="vi-VN" sz="1300" b="1">
                <a:latin typeface="Arial" panose="020B0604020202020204" pitchFamily="34" charset="0"/>
                <a:cs typeface="Arial" panose="020B0604020202020204" pitchFamily="34" charset="0"/>
              </a:endParaRPr>
            </a:p>
          </p:txBody>
        </p:sp>
        <p:grpSp>
          <p:nvGrpSpPr>
            <p:cNvPr id="29743" name="Group 58">
              <a:extLst>
                <a:ext uri="{FF2B5EF4-FFF2-40B4-BE49-F238E27FC236}">
                  <a16:creationId xmlns:a16="http://schemas.microsoft.com/office/drawing/2014/main" id="{4A663D5C-35DF-4668-919E-DF4AF423D397}"/>
                </a:ext>
              </a:extLst>
            </p:cNvPr>
            <p:cNvGrpSpPr>
              <a:grpSpLocks/>
            </p:cNvGrpSpPr>
            <p:nvPr/>
          </p:nvGrpSpPr>
          <p:grpSpPr bwMode="auto">
            <a:xfrm>
              <a:off x="3118" y="3720"/>
              <a:ext cx="1871" cy="171"/>
              <a:chOff x="2993" y="3436"/>
              <a:chExt cx="1871" cy="171"/>
            </a:xfrm>
          </p:grpSpPr>
          <p:sp>
            <p:nvSpPr>
              <p:cNvPr id="29744" name="Freeform 59">
                <a:extLst>
                  <a:ext uri="{FF2B5EF4-FFF2-40B4-BE49-F238E27FC236}">
                    <a16:creationId xmlns:a16="http://schemas.microsoft.com/office/drawing/2014/main" id="{D762A01B-78FD-461C-99A6-8C179EF84285}"/>
                  </a:ext>
                </a:extLst>
              </p:cNvPr>
              <p:cNvSpPr>
                <a:spLocks/>
              </p:cNvSpPr>
              <p:nvPr/>
            </p:nvSpPr>
            <p:spPr bwMode="auto">
              <a:xfrm>
                <a:off x="2993" y="3443"/>
                <a:ext cx="18" cy="162"/>
              </a:xfrm>
              <a:custGeom>
                <a:avLst/>
                <a:gdLst>
                  <a:gd name="T0" fmla="*/ 3 w 21"/>
                  <a:gd name="T1" fmla="*/ 30 h 192"/>
                  <a:gd name="T2" fmla="*/ 3 w 21"/>
                  <a:gd name="T3" fmla="*/ 30 h 192"/>
                  <a:gd name="T4" fmla="*/ 3 w 21"/>
                  <a:gd name="T5" fmla="*/ 0 h 192"/>
                  <a:gd name="T6" fmla="*/ 0 w 21"/>
                  <a:gd name="T7" fmla="*/ 0 h 192"/>
                  <a:gd name="T8" fmla="*/ 0 w 21"/>
                  <a:gd name="T9" fmla="*/ 30 h 192"/>
                  <a:gd name="T10" fmla="*/ 3 w 21"/>
                  <a:gd name="T11" fmla="*/ 30 h 192"/>
                  <a:gd name="T12" fmla="*/ 0 60000 65536"/>
                  <a:gd name="T13" fmla="*/ 0 60000 65536"/>
                  <a:gd name="T14" fmla="*/ 0 60000 65536"/>
                  <a:gd name="T15" fmla="*/ 0 60000 65536"/>
                  <a:gd name="T16" fmla="*/ 0 60000 65536"/>
                  <a:gd name="T17" fmla="*/ 0 60000 65536"/>
                  <a:gd name="T18" fmla="*/ 0 w 21"/>
                  <a:gd name="T19" fmla="*/ 0 h 192"/>
                  <a:gd name="T20" fmla="*/ 21 w 21"/>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1" h="192">
                    <a:moveTo>
                      <a:pt x="11" y="192"/>
                    </a:moveTo>
                    <a:lnTo>
                      <a:pt x="21" y="192"/>
                    </a:lnTo>
                    <a:lnTo>
                      <a:pt x="21" y="0"/>
                    </a:lnTo>
                    <a:lnTo>
                      <a:pt x="0" y="0"/>
                    </a:lnTo>
                    <a:lnTo>
                      <a:pt x="0" y="192"/>
                    </a:lnTo>
                    <a:lnTo>
                      <a:pt x="11" y="192"/>
                    </a:lnTo>
                    <a:close/>
                  </a:path>
                </a:pathLst>
              </a:custGeom>
              <a:solidFill>
                <a:srgbClr val="000000"/>
              </a:solidFill>
              <a:ln w="6350">
                <a:solidFill>
                  <a:srgbClr val="000000"/>
                </a:solidFill>
                <a:round/>
                <a:headEnd/>
                <a:tailEnd/>
              </a:ln>
            </p:spPr>
            <p:txBody>
              <a:bodyPr wrap="none" lIns="0" tIns="0" rIns="0" bIns="0">
                <a:spAutoFit/>
              </a:bodyPr>
              <a:lstStyle/>
              <a:p>
                <a:endParaRPr lang="en-US"/>
              </a:p>
            </p:txBody>
          </p:sp>
          <p:sp>
            <p:nvSpPr>
              <p:cNvPr id="29745" name="Line 60">
                <a:extLst>
                  <a:ext uri="{FF2B5EF4-FFF2-40B4-BE49-F238E27FC236}">
                    <a16:creationId xmlns:a16="http://schemas.microsoft.com/office/drawing/2014/main" id="{475C1968-B480-4847-85BE-7480B74EA210}"/>
                  </a:ext>
                </a:extLst>
              </p:cNvPr>
              <p:cNvSpPr>
                <a:spLocks noChangeShapeType="1"/>
              </p:cNvSpPr>
              <p:nvPr/>
            </p:nvSpPr>
            <p:spPr bwMode="auto">
              <a:xfrm flipH="1">
                <a:off x="4233" y="3436"/>
                <a:ext cx="1"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9746" name="Line 61">
                <a:extLst>
                  <a:ext uri="{FF2B5EF4-FFF2-40B4-BE49-F238E27FC236}">
                    <a16:creationId xmlns:a16="http://schemas.microsoft.com/office/drawing/2014/main" id="{0C1FC645-01E9-4149-9CDB-2109D897E7F1}"/>
                  </a:ext>
                </a:extLst>
              </p:cNvPr>
              <p:cNvSpPr>
                <a:spLocks noChangeShapeType="1"/>
              </p:cNvSpPr>
              <p:nvPr/>
            </p:nvSpPr>
            <p:spPr bwMode="auto">
              <a:xfrm>
                <a:off x="3926" y="3437"/>
                <a:ext cx="0" cy="16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9747" name="Line 62">
                <a:extLst>
                  <a:ext uri="{FF2B5EF4-FFF2-40B4-BE49-F238E27FC236}">
                    <a16:creationId xmlns:a16="http://schemas.microsoft.com/office/drawing/2014/main" id="{BCDAC66F-9C7D-4917-B777-9B44648F2129}"/>
                  </a:ext>
                </a:extLst>
              </p:cNvPr>
              <p:cNvSpPr>
                <a:spLocks noChangeShapeType="1"/>
              </p:cNvSpPr>
              <p:nvPr/>
            </p:nvSpPr>
            <p:spPr bwMode="auto">
              <a:xfrm>
                <a:off x="3291" y="3438"/>
                <a:ext cx="1" cy="16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9748" name="Freeform 63">
                <a:extLst>
                  <a:ext uri="{FF2B5EF4-FFF2-40B4-BE49-F238E27FC236}">
                    <a16:creationId xmlns:a16="http://schemas.microsoft.com/office/drawing/2014/main" id="{5F9F1361-B37E-4792-951E-2D23A3D8C5CA}"/>
                  </a:ext>
                </a:extLst>
              </p:cNvPr>
              <p:cNvSpPr>
                <a:spLocks/>
              </p:cNvSpPr>
              <p:nvPr/>
            </p:nvSpPr>
            <p:spPr bwMode="auto">
              <a:xfrm>
                <a:off x="3596" y="3444"/>
                <a:ext cx="18" cy="162"/>
              </a:xfrm>
              <a:custGeom>
                <a:avLst/>
                <a:gdLst>
                  <a:gd name="T0" fmla="*/ 3 w 21"/>
                  <a:gd name="T1" fmla="*/ 30 h 192"/>
                  <a:gd name="T2" fmla="*/ 3 w 21"/>
                  <a:gd name="T3" fmla="*/ 30 h 192"/>
                  <a:gd name="T4" fmla="*/ 3 w 21"/>
                  <a:gd name="T5" fmla="*/ 0 h 192"/>
                  <a:gd name="T6" fmla="*/ 0 w 21"/>
                  <a:gd name="T7" fmla="*/ 0 h 192"/>
                  <a:gd name="T8" fmla="*/ 0 w 21"/>
                  <a:gd name="T9" fmla="*/ 30 h 192"/>
                  <a:gd name="T10" fmla="*/ 3 w 21"/>
                  <a:gd name="T11" fmla="*/ 30 h 192"/>
                  <a:gd name="T12" fmla="*/ 0 60000 65536"/>
                  <a:gd name="T13" fmla="*/ 0 60000 65536"/>
                  <a:gd name="T14" fmla="*/ 0 60000 65536"/>
                  <a:gd name="T15" fmla="*/ 0 60000 65536"/>
                  <a:gd name="T16" fmla="*/ 0 60000 65536"/>
                  <a:gd name="T17" fmla="*/ 0 60000 65536"/>
                  <a:gd name="T18" fmla="*/ 0 w 21"/>
                  <a:gd name="T19" fmla="*/ 0 h 192"/>
                  <a:gd name="T20" fmla="*/ 21 w 21"/>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1" h="192">
                    <a:moveTo>
                      <a:pt x="11" y="192"/>
                    </a:moveTo>
                    <a:lnTo>
                      <a:pt x="21" y="192"/>
                    </a:lnTo>
                    <a:lnTo>
                      <a:pt x="21" y="0"/>
                    </a:lnTo>
                    <a:lnTo>
                      <a:pt x="0" y="0"/>
                    </a:lnTo>
                    <a:lnTo>
                      <a:pt x="0" y="192"/>
                    </a:lnTo>
                    <a:lnTo>
                      <a:pt x="11" y="192"/>
                    </a:lnTo>
                    <a:close/>
                  </a:path>
                </a:pathLst>
              </a:custGeom>
              <a:solidFill>
                <a:srgbClr val="000000"/>
              </a:solidFill>
              <a:ln w="6350">
                <a:solidFill>
                  <a:srgbClr val="000000"/>
                </a:solidFill>
                <a:round/>
                <a:headEnd/>
                <a:tailEnd/>
              </a:ln>
            </p:spPr>
            <p:txBody>
              <a:bodyPr wrap="none" lIns="0" tIns="0" rIns="0" bIns="0">
                <a:spAutoFit/>
              </a:bodyPr>
              <a:lstStyle/>
              <a:p>
                <a:endParaRPr lang="en-US"/>
              </a:p>
            </p:txBody>
          </p:sp>
          <p:sp>
            <p:nvSpPr>
              <p:cNvPr id="29749" name="Freeform 64">
                <a:extLst>
                  <a:ext uri="{FF2B5EF4-FFF2-40B4-BE49-F238E27FC236}">
                    <a16:creationId xmlns:a16="http://schemas.microsoft.com/office/drawing/2014/main" id="{E5290179-494B-4EA5-BDB1-0BDEEA593A3F}"/>
                  </a:ext>
                </a:extLst>
              </p:cNvPr>
              <p:cNvSpPr>
                <a:spLocks/>
              </p:cNvSpPr>
              <p:nvPr/>
            </p:nvSpPr>
            <p:spPr bwMode="auto">
              <a:xfrm>
                <a:off x="4501" y="3445"/>
                <a:ext cx="18" cy="162"/>
              </a:xfrm>
              <a:custGeom>
                <a:avLst/>
                <a:gdLst>
                  <a:gd name="T0" fmla="*/ 3 w 21"/>
                  <a:gd name="T1" fmla="*/ 30 h 192"/>
                  <a:gd name="T2" fmla="*/ 3 w 21"/>
                  <a:gd name="T3" fmla="*/ 30 h 192"/>
                  <a:gd name="T4" fmla="*/ 3 w 21"/>
                  <a:gd name="T5" fmla="*/ 0 h 192"/>
                  <a:gd name="T6" fmla="*/ 0 w 21"/>
                  <a:gd name="T7" fmla="*/ 0 h 192"/>
                  <a:gd name="T8" fmla="*/ 0 w 21"/>
                  <a:gd name="T9" fmla="*/ 30 h 192"/>
                  <a:gd name="T10" fmla="*/ 3 w 21"/>
                  <a:gd name="T11" fmla="*/ 30 h 192"/>
                  <a:gd name="T12" fmla="*/ 0 60000 65536"/>
                  <a:gd name="T13" fmla="*/ 0 60000 65536"/>
                  <a:gd name="T14" fmla="*/ 0 60000 65536"/>
                  <a:gd name="T15" fmla="*/ 0 60000 65536"/>
                  <a:gd name="T16" fmla="*/ 0 60000 65536"/>
                  <a:gd name="T17" fmla="*/ 0 60000 65536"/>
                  <a:gd name="T18" fmla="*/ 0 w 21"/>
                  <a:gd name="T19" fmla="*/ 0 h 192"/>
                  <a:gd name="T20" fmla="*/ 21 w 21"/>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1" h="192">
                    <a:moveTo>
                      <a:pt x="11" y="192"/>
                    </a:moveTo>
                    <a:lnTo>
                      <a:pt x="21" y="192"/>
                    </a:lnTo>
                    <a:lnTo>
                      <a:pt x="21" y="0"/>
                    </a:lnTo>
                    <a:lnTo>
                      <a:pt x="0" y="0"/>
                    </a:lnTo>
                    <a:lnTo>
                      <a:pt x="0" y="192"/>
                    </a:lnTo>
                    <a:lnTo>
                      <a:pt x="11" y="192"/>
                    </a:lnTo>
                    <a:close/>
                  </a:path>
                </a:pathLst>
              </a:custGeom>
              <a:solidFill>
                <a:srgbClr val="000000"/>
              </a:solidFill>
              <a:ln w="6350">
                <a:solidFill>
                  <a:srgbClr val="000000"/>
                </a:solidFill>
                <a:round/>
                <a:headEnd/>
                <a:tailEnd/>
              </a:ln>
            </p:spPr>
            <p:txBody>
              <a:bodyPr wrap="none" lIns="0" tIns="0" rIns="0" bIns="0">
                <a:spAutoFit/>
              </a:bodyPr>
              <a:lstStyle/>
              <a:p>
                <a:endParaRPr lang="en-US"/>
              </a:p>
            </p:txBody>
          </p:sp>
          <p:sp>
            <p:nvSpPr>
              <p:cNvPr id="29750" name="Line 65">
                <a:extLst>
                  <a:ext uri="{FF2B5EF4-FFF2-40B4-BE49-F238E27FC236}">
                    <a16:creationId xmlns:a16="http://schemas.microsoft.com/office/drawing/2014/main" id="{271E9D04-99DA-407B-BF07-4BB923FE54DB}"/>
                  </a:ext>
                </a:extLst>
              </p:cNvPr>
              <p:cNvSpPr>
                <a:spLocks noChangeShapeType="1"/>
              </p:cNvSpPr>
              <p:nvPr/>
            </p:nvSpPr>
            <p:spPr bwMode="auto">
              <a:xfrm flipH="1">
                <a:off x="4864" y="3436"/>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grpSp>
      </p:grpSp>
      <p:grpSp>
        <p:nvGrpSpPr>
          <p:cNvPr id="7" name="Group 73">
            <a:extLst>
              <a:ext uri="{FF2B5EF4-FFF2-40B4-BE49-F238E27FC236}">
                <a16:creationId xmlns:a16="http://schemas.microsoft.com/office/drawing/2014/main" id="{E73E0241-46AF-4429-88EF-B40059A9CB2F}"/>
              </a:ext>
            </a:extLst>
          </p:cNvPr>
          <p:cNvGrpSpPr>
            <a:grpSpLocks/>
          </p:cNvGrpSpPr>
          <p:nvPr/>
        </p:nvGrpSpPr>
        <p:grpSpPr bwMode="auto">
          <a:xfrm>
            <a:off x="1357313" y="1214438"/>
            <a:ext cx="7358062" cy="671512"/>
            <a:chOff x="204" y="527"/>
            <a:chExt cx="5040" cy="460"/>
          </a:xfrm>
        </p:grpSpPr>
        <p:sp>
          <p:nvSpPr>
            <p:cNvPr id="29710" name="AutoShape 66">
              <a:extLst>
                <a:ext uri="{FF2B5EF4-FFF2-40B4-BE49-F238E27FC236}">
                  <a16:creationId xmlns:a16="http://schemas.microsoft.com/office/drawing/2014/main" id="{10F1634C-E145-47D5-B209-5D8F7B59E7EA}"/>
                </a:ext>
              </a:extLst>
            </p:cNvPr>
            <p:cNvSpPr>
              <a:spLocks noChangeArrowheads="1"/>
            </p:cNvSpPr>
            <p:nvPr/>
          </p:nvSpPr>
          <p:spPr bwMode="auto">
            <a:xfrm>
              <a:off x="204" y="527"/>
              <a:ext cx="5040" cy="460"/>
            </a:xfrm>
            <a:prstGeom prst="rightArrow">
              <a:avLst>
                <a:gd name="adj1" fmla="val 50000"/>
                <a:gd name="adj2" fmla="val 273913"/>
              </a:avLst>
            </a:prstGeom>
            <a:solidFill>
              <a:srgbClr val="FFFF99">
                <a:alpha val="50195"/>
              </a:srgbClr>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nchor="ct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endParaRPr lang="en-GB" altLang="vi-VN" sz="2400">
                <a:latin typeface="Times New Roman" panose="02020603050405020304" pitchFamily="18" charset="0"/>
                <a:cs typeface="Arial" panose="020B0604020202020204" pitchFamily="34" charset="0"/>
              </a:endParaRPr>
            </a:p>
          </p:txBody>
        </p:sp>
        <p:sp>
          <p:nvSpPr>
            <p:cNvPr id="29711" name="Rectangle 68">
              <a:extLst>
                <a:ext uri="{FF2B5EF4-FFF2-40B4-BE49-F238E27FC236}">
                  <a16:creationId xmlns:a16="http://schemas.microsoft.com/office/drawing/2014/main" id="{BDD5573D-3871-42C1-AC5E-DBFF0A78FA9C}"/>
                </a:ext>
              </a:extLst>
            </p:cNvPr>
            <p:cNvSpPr>
              <a:spLocks noChangeArrowheads="1"/>
            </p:cNvSpPr>
            <p:nvPr/>
          </p:nvSpPr>
          <p:spPr bwMode="auto">
            <a:xfrm>
              <a:off x="1920" y="672"/>
              <a:ext cx="3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3366CC"/>
                  </a:solidFill>
                  <a:latin typeface="Arial" panose="020B0604020202020204" pitchFamily="34" charset="0"/>
                  <a:cs typeface="Arial" panose="020B0604020202020204" pitchFamily="34" charset="0"/>
                </a:rPr>
                <a:t>time</a:t>
              </a:r>
            </a:p>
          </p:txBody>
        </p:sp>
      </p:grpSp>
      <p:grpSp>
        <p:nvGrpSpPr>
          <p:cNvPr id="8" name="Group 72">
            <a:extLst>
              <a:ext uri="{FF2B5EF4-FFF2-40B4-BE49-F238E27FC236}">
                <a16:creationId xmlns:a16="http://schemas.microsoft.com/office/drawing/2014/main" id="{EA5445DB-908A-4BB5-9EFA-E8BE5B065F20}"/>
              </a:ext>
            </a:extLst>
          </p:cNvPr>
          <p:cNvGrpSpPr>
            <a:grpSpLocks/>
          </p:cNvGrpSpPr>
          <p:nvPr/>
        </p:nvGrpSpPr>
        <p:grpSpPr bwMode="auto">
          <a:xfrm>
            <a:off x="166688" y="1471613"/>
            <a:ext cx="658812" cy="4672012"/>
            <a:chOff x="105" y="882"/>
            <a:chExt cx="480" cy="3408"/>
          </a:xfrm>
        </p:grpSpPr>
        <p:sp>
          <p:nvSpPr>
            <p:cNvPr id="29708" name="AutoShape 67">
              <a:extLst>
                <a:ext uri="{FF2B5EF4-FFF2-40B4-BE49-F238E27FC236}">
                  <a16:creationId xmlns:a16="http://schemas.microsoft.com/office/drawing/2014/main" id="{A0A9975D-49A3-4638-A6E2-DFF58C81A5DD}"/>
                </a:ext>
              </a:extLst>
            </p:cNvPr>
            <p:cNvSpPr>
              <a:spLocks noChangeArrowheads="1"/>
            </p:cNvSpPr>
            <p:nvPr/>
          </p:nvSpPr>
          <p:spPr bwMode="auto">
            <a:xfrm>
              <a:off x="105" y="882"/>
              <a:ext cx="480" cy="3408"/>
            </a:xfrm>
            <a:prstGeom prst="downArrow">
              <a:avLst>
                <a:gd name="adj1" fmla="val 50000"/>
                <a:gd name="adj2" fmla="val 177500"/>
              </a:avLst>
            </a:prstGeom>
            <a:solidFill>
              <a:srgbClr val="FFFF99">
                <a:alpha val="50195"/>
              </a:srgb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nchor="ct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29709" name="Rectangle 69">
              <a:extLst>
                <a:ext uri="{FF2B5EF4-FFF2-40B4-BE49-F238E27FC236}">
                  <a16:creationId xmlns:a16="http://schemas.microsoft.com/office/drawing/2014/main" id="{0B2FEE43-2F8B-44B5-9A69-8DDF113A5457}"/>
                </a:ext>
              </a:extLst>
            </p:cNvPr>
            <p:cNvSpPr>
              <a:spLocks noChangeArrowheads="1"/>
            </p:cNvSpPr>
            <p:nvPr/>
          </p:nvSpPr>
          <p:spPr bwMode="auto">
            <a:xfrm flipH="1">
              <a:off x="198" y="1728"/>
              <a:ext cx="202"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3366CC"/>
                  </a:solidFill>
                  <a:latin typeface="Arial" panose="020B0604020202020204" pitchFamily="34" charset="0"/>
                  <a:cs typeface="Arial" panose="020B0604020202020204" pitchFamily="34" charset="0"/>
                </a:rPr>
                <a:t>content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amond(in)">
                                      <p:cBhvr>
                                        <p:cTn id="22" dur="20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20515"/>
                                        </p:tgtEl>
                                        <p:attrNameLst>
                                          <p:attrName>style.visibility</p:attrName>
                                        </p:attrNameLst>
                                      </p:cBhvr>
                                      <p:to>
                                        <p:strVal val="visible"/>
                                      </p:to>
                                    </p:set>
                                    <p:anim calcmode="lin" valueType="num">
                                      <p:cBhvr additive="base">
                                        <p:cTn id="27" dur="500" fill="hold"/>
                                        <p:tgtEl>
                                          <p:spTgt spid="320515"/>
                                        </p:tgtEl>
                                        <p:attrNameLst>
                                          <p:attrName>ppt_x</p:attrName>
                                        </p:attrNameLst>
                                      </p:cBhvr>
                                      <p:tavLst>
                                        <p:tav tm="0">
                                          <p:val>
                                            <p:strVal val="#ppt_x"/>
                                          </p:val>
                                        </p:tav>
                                        <p:tav tm="100000">
                                          <p:val>
                                            <p:strVal val="#ppt_x"/>
                                          </p:val>
                                        </p:tav>
                                      </p:tavLst>
                                    </p:anim>
                                    <p:anim calcmode="lin" valueType="num">
                                      <p:cBhvr additive="base">
                                        <p:cTn id="28" dur="500" fill="hold"/>
                                        <p:tgtEl>
                                          <p:spTgt spid="3205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0527"/>
                                        </p:tgtEl>
                                        <p:attrNameLst>
                                          <p:attrName>style.visibility</p:attrName>
                                        </p:attrNameLst>
                                      </p:cBhvr>
                                      <p:to>
                                        <p:strVal val="visible"/>
                                      </p:to>
                                    </p:set>
                                    <p:anim calcmode="lin" valueType="num">
                                      <p:cBhvr additive="base">
                                        <p:cTn id="31" dur="500" fill="hold"/>
                                        <p:tgtEl>
                                          <p:spTgt spid="320527"/>
                                        </p:tgtEl>
                                        <p:attrNameLst>
                                          <p:attrName>ppt_x</p:attrName>
                                        </p:attrNameLst>
                                      </p:cBhvr>
                                      <p:tavLst>
                                        <p:tav tm="0">
                                          <p:val>
                                            <p:strVal val="#ppt_x"/>
                                          </p:val>
                                        </p:tav>
                                        <p:tav tm="100000">
                                          <p:val>
                                            <p:strVal val="#ppt_x"/>
                                          </p:val>
                                        </p:tav>
                                      </p:tavLst>
                                    </p:anim>
                                    <p:anim calcmode="lin" valueType="num">
                                      <p:cBhvr additive="base">
                                        <p:cTn id="32" dur="500" fill="hold"/>
                                        <p:tgtEl>
                                          <p:spTgt spid="3205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0528"/>
                                        </p:tgtEl>
                                        <p:attrNameLst>
                                          <p:attrName>style.visibility</p:attrName>
                                        </p:attrNameLst>
                                      </p:cBhvr>
                                      <p:to>
                                        <p:strVal val="visible"/>
                                      </p:to>
                                    </p:set>
                                    <p:anim calcmode="lin" valueType="num">
                                      <p:cBhvr additive="base">
                                        <p:cTn id="35" dur="500" fill="hold"/>
                                        <p:tgtEl>
                                          <p:spTgt spid="320528"/>
                                        </p:tgtEl>
                                        <p:attrNameLst>
                                          <p:attrName>ppt_x</p:attrName>
                                        </p:attrNameLst>
                                      </p:cBhvr>
                                      <p:tavLst>
                                        <p:tav tm="0">
                                          <p:val>
                                            <p:strVal val="#ppt_x"/>
                                          </p:val>
                                        </p:tav>
                                        <p:tav tm="100000">
                                          <p:val>
                                            <p:strVal val="#ppt_x"/>
                                          </p:val>
                                        </p:tav>
                                      </p:tavLst>
                                    </p:anim>
                                    <p:anim calcmode="lin" valueType="num">
                                      <p:cBhvr additive="base">
                                        <p:cTn id="36" dur="500" fill="hold"/>
                                        <p:tgtEl>
                                          <p:spTgt spid="3205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0544"/>
                                        </p:tgtEl>
                                        <p:attrNameLst>
                                          <p:attrName>style.visibility</p:attrName>
                                        </p:attrNameLst>
                                      </p:cBhvr>
                                      <p:to>
                                        <p:strVal val="visible"/>
                                      </p:to>
                                    </p:set>
                                    <p:anim calcmode="lin" valueType="num">
                                      <p:cBhvr additive="base">
                                        <p:cTn id="39" dur="500" fill="hold"/>
                                        <p:tgtEl>
                                          <p:spTgt spid="320544"/>
                                        </p:tgtEl>
                                        <p:attrNameLst>
                                          <p:attrName>ppt_x</p:attrName>
                                        </p:attrNameLst>
                                      </p:cBhvr>
                                      <p:tavLst>
                                        <p:tav tm="0">
                                          <p:val>
                                            <p:strVal val="#ppt_x"/>
                                          </p:val>
                                        </p:tav>
                                        <p:tav tm="100000">
                                          <p:val>
                                            <p:strVal val="#ppt_x"/>
                                          </p:val>
                                        </p:tav>
                                      </p:tavLst>
                                    </p:anim>
                                    <p:anim calcmode="lin" valueType="num">
                                      <p:cBhvr additive="base">
                                        <p:cTn id="40" dur="500" fill="hold"/>
                                        <p:tgtEl>
                                          <p:spTgt spid="32054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20555"/>
                                        </p:tgtEl>
                                        <p:attrNameLst>
                                          <p:attrName>style.visibility</p:attrName>
                                        </p:attrNameLst>
                                      </p:cBhvr>
                                      <p:to>
                                        <p:strVal val="visible"/>
                                      </p:to>
                                    </p:set>
                                    <p:anim calcmode="lin" valueType="num">
                                      <p:cBhvr additive="base">
                                        <p:cTn id="43" dur="500" fill="hold"/>
                                        <p:tgtEl>
                                          <p:spTgt spid="320555"/>
                                        </p:tgtEl>
                                        <p:attrNameLst>
                                          <p:attrName>ppt_x</p:attrName>
                                        </p:attrNameLst>
                                      </p:cBhvr>
                                      <p:tavLst>
                                        <p:tav tm="0">
                                          <p:val>
                                            <p:strVal val="#ppt_x"/>
                                          </p:val>
                                        </p:tav>
                                        <p:tav tm="100000">
                                          <p:val>
                                            <p:strVal val="#ppt_x"/>
                                          </p:val>
                                        </p:tav>
                                      </p:tavLst>
                                    </p:anim>
                                    <p:anim calcmode="lin" valueType="num">
                                      <p:cBhvr additive="base">
                                        <p:cTn id="44" dur="500" fill="hold"/>
                                        <p:tgtEl>
                                          <p:spTgt spid="3205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animBg="1"/>
      <p:bldP spid="320527" grpId="0"/>
      <p:bldP spid="320528" grpId="0"/>
      <p:bldP spid="320544" grpId="0"/>
      <p:bldP spid="32055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1ED5744E-71F0-4E20-9B0E-63A7B5BF6760}"/>
              </a:ext>
            </a:extLst>
          </p:cNvPr>
          <p:cNvSpPr>
            <a:spLocks noGrp="1" noChangeArrowheads="1"/>
          </p:cNvSpPr>
          <p:nvPr>
            <p:ph type="title"/>
          </p:nvPr>
        </p:nvSpPr>
        <p:spPr>
          <a:xfrm>
            <a:off x="428625" y="-60325"/>
            <a:ext cx="8215313" cy="1441058"/>
          </a:xfrm>
        </p:spPr>
        <p:txBody>
          <a:bodyPr>
            <a:normAutofit/>
          </a:bodyPr>
          <a:lstStyle/>
          <a:p>
            <a: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US" b="1" dirty="0">
                <a:latin typeface="Calibri" pitchFamily="34" charset="0"/>
                <a:cs typeface="Calibri" pitchFamily="34" charset="0"/>
              </a:rPr>
              <a:t>Dynamic Elements Phases and Milestones</a:t>
            </a:r>
            <a:br>
              <a:rPr lang="en-US" b="1" dirty="0">
                <a:latin typeface="Calibri" pitchFamily="34" charset="0"/>
                <a:cs typeface="Calibri" pitchFamily="34" charset="0"/>
              </a:rPr>
            </a:br>
            <a:r>
              <a:rPr lang="en-IN" sz="2200" b="1" dirty="0">
                <a:solidFill>
                  <a:srgbClr val="007FA3"/>
                </a:solidFill>
                <a:latin typeface="+mj-lt"/>
              </a:rPr>
              <a:t>1.2</a:t>
            </a:r>
            <a:r>
              <a:rPr lang="en-IN" sz="2200" dirty="0">
                <a:latin typeface="+mj-lt"/>
              </a:rPr>
              <a:t> Describe the RUP methodologies</a:t>
            </a:r>
            <a:endParaRPr lang="en-US" sz="2200" b="1" dirty="0">
              <a:latin typeface="Calibri" pitchFamily="34" charset="0"/>
              <a:cs typeface="Calibri" pitchFamily="34" charset="0"/>
            </a:endParaRPr>
          </a:p>
        </p:txBody>
      </p:sp>
      <p:sp>
        <p:nvSpPr>
          <p:cNvPr id="23555" name="Line 2">
            <a:extLst>
              <a:ext uri="{FF2B5EF4-FFF2-40B4-BE49-F238E27FC236}">
                <a16:creationId xmlns:a16="http://schemas.microsoft.com/office/drawing/2014/main" id="{8954490A-0B88-49CE-B4C0-B8A3C9F5FAAE}"/>
              </a:ext>
            </a:extLst>
          </p:cNvPr>
          <p:cNvSpPr>
            <a:spLocks noChangeShapeType="1"/>
          </p:cNvSpPr>
          <p:nvPr/>
        </p:nvSpPr>
        <p:spPr bwMode="auto">
          <a:xfrm>
            <a:off x="528638" y="2705100"/>
            <a:ext cx="8515350" cy="1588"/>
          </a:xfrm>
          <a:prstGeom prst="line">
            <a:avLst/>
          </a:prstGeom>
          <a:noFill/>
          <a:ln w="38160">
            <a:solidFill>
              <a:srgbClr val="FFFFFF"/>
            </a:solidFill>
            <a:miter lim="800000"/>
            <a:headEnd/>
            <a:tailEnd type="triangle" w="med" len="med"/>
          </a:ln>
        </p:spPr>
        <p:txBody>
          <a:bodyPr lIns="102705" tIns="51353" rIns="102705" bIns="51353"/>
          <a:lstStyle/>
          <a:p>
            <a:pPr eaLnBrk="1" fontAlgn="auto" hangingPunct="1">
              <a:spcBef>
                <a:spcPts val="0"/>
              </a:spcBef>
              <a:spcAft>
                <a:spcPts val="0"/>
              </a:spcAft>
              <a:defRPr/>
            </a:pPr>
            <a:endParaRPr lang="en-US">
              <a:solidFill>
                <a:schemeClr val="accent1">
                  <a:lumMod val="50000"/>
                </a:schemeClr>
              </a:solidFill>
              <a:latin typeface="+mn-lt"/>
              <a:cs typeface="Arial" charset="0"/>
            </a:endParaRPr>
          </a:p>
        </p:txBody>
      </p:sp>
      <p:sp>
        <p:nvSpPr>
          <p:cNvPr id="23556" name="Text Box 3">
            <a:extLst>
              <a:ext uri="{FF2B5EF4-FFF2-40B4-BE49-F238E27FC236}">
                <a16:creationId xmlns:a16="http://schemas.microsoft.com/office/drawing/2014/main" id="{B1C53662-0178-472D-AA50-F17512F11CF5}"/>
              </a:ext>
            </a:extLst>
          </p:cNvPr>
          <p:cNvSpPr txBox="1">
            <a:spLocks noChangeArrowheads="1"/>
          </p:cNvSpPr>
          <p:nvPr/>
        </p:nvSpPr>
        <p:spPr bwMode="auto">
          <a:xfrm>
            <a:off x="7172325" y="2882900"/>
            <a:ext cx="1243013" cy="381000"/>
          </a:xfrm>
          <a:prstGeom prst="rect">
            <a:avLst/>
          </a:prstGeom>
          <a:noFill/>
          <a:ln w="9525">
            <a:noFill/>
            <a:round/>
            <a:headEnd/>
            <a:tailEnd/>
          </a:ln>
        </p:spPr>
        <p:txBody>
          <a:bodyPr lIns="102705" tIns="51353" rIns="102705" bIns="51353">
            <a:spAutoFit/>
          </a:bodyPr>
          <a:lstStyle/>
          <a:p>
            <a:pPr eaLnBrk="1" fontAlgn="auto" hangingPunct="1">
              <a:spcBef>
                <a:spcPts val="1125"/>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a:solidFill>
                  <a:schemeClr val="accent1">
                    <a:lumMod val="50000"/>
                  </a:schemeClr>
                </a:solidFill>
                <a:latin typeface="Arial" charset="0"/>
                <a:cs typeface="Arial" charset="0"/>
              </a:rPr>
              <a:t>time</a:t>
            </a:r>
          </a:p>
        </p:txBody>
      </p:sp>
      <p:grpSp>
        <p:nvGrpSpPr>
          <p:cNvPr id="2" name="Group 4">
            <a:extLst>
              <a:ext uri="{FF2B5EF4-FFF2-40B4-BE49-F238E27FC236}">
                <a16:creationId xmlns:a16="http://schemas.microsoft.com/office/drawing/2014/main" id="{8FBC70F1-8826-4BA7-9F05-653FD4A07084}"/>
              </a:ext>
            </a:extLst>
          </p:cNvPr>
          <p:cNvGrpSpPr>
            <a:grpSpLocks/>
          </p:cNvGrpSpPr>
          <p:nvPr/>
        </p:nvGrpSpPr>
        <p:grpSpPr bwMode="auto">
          <a:xfrm>
            <a:off x="227013" y="1987550"/>
            <a:ext cx="2854325" cy="4870450"/>
            <a:chOff x="152" y="816"/>
            <a:chExt cx="1599" cy="2736"/>
          </a:xfrm>
        </p:grpSpPr>
        <p:sp>
          <p:nvSpPr>
            <p:cNvPr id="37958" name="Text Box 5">
              <a:extLst>
                <a:ext uri="{FF2B5EF4-FFF2-40B4-BE49-F238E27FC236}">
                  <a16:creationId xmlns:a16="http://schemas.microsoft.com/office/drawing/2014/main" id="{5E383865-1D0C-4D18-A39B-8F7991941DAB}"/>
                </a:ext>
              </a:extLst>
            </p:cNvPr>
            <p:cNvSpPr txBox="1">
              <a:spLocks noChangeArrowheads="1"/>
            </p:cNvSpPr>
            <p:nvPr/>
          </p:nvSpPr>
          <p:spPr bwMode="auto">
            <a:xfrm>
              <a:off x="152" y="1672"/>
              <a:ext cx="944" cy="250"/>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spcBef>
                  <a:spcPts val="1400"/>
                </a:spcBef>
              </a:pPr>
              <a:r>
                <a:rPr lang="en-GB" altLang="vi-VN" sz="2200">
                  <a:solidFill>
                    <a:schemeClr val="bg1"/>
                  </a:solidFill>
                  <a:latin typeface="Arial" panose="020B0604020202020204" pitchFamily="34" charset="0"/>
                  <a:cs typeface="Arial" panose="020B0604020202020204" pitchFamily="34" charset="0"/>
                </a:rPr>
                <a:t>Inception</a:t>
              </a:r>
            </a:p>
          </p:txBody>
        </p:sp>
        <p:sp>
          <p:nvSpPr>
            <p:cNvPr id="23622" name="Text Box 6">
              <a:extLst>
                <a:ext uri="{FF2B5EF4-FFF2-40B4-BE49-F238E27FC236}">
                  <a16:creationId xmlns:a16="http://schemas.microsoft.com/office/drawing/2014/main" id="{AAC9594B-061E-41EB-9B0B-B2BC5630E7D0}"/>
                </a:ext>
              </a:extLst>
            </p:cNvPr>
            <p:cNvSpPr txBox="1">
              <a:spLocks noChangeArrowheads="1"/>
            </p:cNvSpPr>
            <p:nvPr/>
          </p:nvSpPr>
          <p:spPr bwMode="auto">
            <a:xfrm>
              <a:off x="160" y="2040"/>
              <a:ext cx="1080" cy="441"/>
            </a:xfrm>
            <a:prstGeom prst="rect">
              <a:avLst/>
            </a:prstGeom>
            <a:noFill/>
            <a:ln w="9525">
              <a:noFill/>
              <a:round/>
              <a:headEnd/>
              <a:tailEnd/>
            </a:ln>
          </p:spPr>
          <p:txBody>
            <a:bodyPr>
              <a:spAutoFit/>
            </a:bodyPr>
            <a:lstStyle/>
            <a:p>
              <a:pPr eaLnBrk="1" fontAlgn="auto" hangingPunct="1">
                <a:spcBef>
                  <a:spcPts val="1400"/>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2200">
                  <a:solidFill>
                    <a:schemeClr val="accent1">
                      <a:lumMod val="50000"/>
                    </a:schemeClr>
                  </a:solidFill>
                  <a:latin typeface="Arial" charset="0"/>
                  <a:cs typeface="Arial" charset="0"/>
                </a:rPr>
                <a:t>Define scope of project</a:t>
              </a:r>
            </a:p>
          </p:txBody>
        </p:sp>
        <p:sp>
          <p:nvSpPr>
            <p:cNvPr id="23623" name="Text Box 7">
              <a:extLst>
                <a:ext uri="{FF2B5EF4-FFF2-40B4-BE49-F238E27FC236}">
                  <a16:creationId xmlns:a16="http://schemas.microsoft.com/office/drawing/2014/main" id="{B55DDAA9-3F33-42F2-917E-C43B6807B084}"/>
                </a:ext>
              </a:extLst>
            </p:cNvPr>
            <p:cNvSpPr txBox="1">
              <a:spLocks noChangeArrowheads="1"/>
            </p:cNvSpPr>
            <p:nvPr/>
          </p:nvSpPr>
          <p:spPr bwMode="auto">
            <a:xfrm>
              <a:off x="896" y="816"/>
              <a:ext cx="856" cy="403"/>
            </a:xfrm>
            <a:prstGeom prst="rect">
              <a:avLst/>
            </a:prstGeom>
            <a:noFill/>
            <a:ln w="9525">
              <a:noFill/>
              <a:round/>
              <a:headEnd/>
              <a:tailEnd/>
            </a:ln>
          </p:spPr>
          <p:txBody>
            <a:bodyPr>
              <a:spAutoFit/>
            </a:bodyPr>
            <a:lstStyle/>
            <a:p>
              <a:pPr eaLnBrk="1" fontAlgn="auto" hangingPunct="1">
                <a:spcBef>
                  <a:spcPts val="1263"/>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2000" dirty="0">
                  <a:solidFill>
                    <a:schemeClr val="accent1">
                      <a:lumMod val="50000"/>
                    </a:schemeClr>
                  </a:solidFill>
                  <a:latin typeface="Arial" charset="0"/>
                  <a:cs typeface="Arial" charset="0"/>
                </a:rPr>
                <a:t>Lifecycle Objectives</a:t>
              </a:r>
            </a:p>
          </p:txBody>
        </p:sp>
        <p:sp>
          <p:nvSpPr>
            <p:cNvPr id="23624" name="Line 8">
              <a:extLst>
                <a:ext uri="{FF2B5EF4-FFF2-40B4-BE49-F238E27FC236}">
                  <a16:creationId xmlns:a16="http://schemas.microsoft.com/office/drawing/2014/main" id="{0E240BB9-3191-418D-B82E-CB3F516E8373}"/>
                </a:ext>
              </a:extLst>
            </p:cNvPr>
            <p:cNvSpPr>
              <a:spLocks noChangeShapeType="1"/>
            </p:cNvSpPr>
            <p:nvPr/>
          </p:nvSpPr>
          <p:spPr bwMode="auto">
            <a:xfrm>
              <a:off x="1200" y="1328"/>
              <a:ext cx="4" cy="1888"/>
            </a:xfrm>
            <a:prstGeom prst="line">
              <a:avLst/>
            </a:prstGeom>
            <a:noFill/>
            <a:ln w="12600">
              <a:solidFill>
                <a:srgbClr val="FFFFFF"/>
              </a:solidFill>
              <a:miter lim="800000"/>
              <a:headEnd/>
              <a:tailEnd/>
            </a:ln>
          </p:spPr>
          <p:txBody>
            <a:bodyPr/>
            <a:lstStyle/>
            <a:p>
              <a:pPr eaLnBrk="1" fontAlgn="auto" hangingPunct="1">
                <a:spcBef>
                  <a:spcPts val="0"/>
                </a:spcBef>
                <a:spcAft>
                  <a:spcPts val="0"/>
                </a:spcAft>
                <a:defRPr/>
              </a:pPr>
              <a:endParaRPr lang="en-US">
                <a:solidFill>
                  <a:schemeClr val="accent1">
                    <a:lumMod val="50000"/>
                  </a:schemeClr>
                </a:solidFill>
                <a:latin typeface="+mn-lt"/>
                <a:cs typeface="Arial" charset="0"/>
              </a:endParaRPr>
            </a:p>
          </p:txBody>
        </p:sp>
        <p:grpSp>
          <p:nvGrpSpPr>
            <p:cNvPr id="37962" name="Group 9">
              <a:extLst>
                <a:ext uri="{FF2B5EF4-FFF2-40B4-BE49-F238E27FC236}">
                  <a16:creationId xmlns:a16="http://schemas.microsoft.com/office/drawing/2014/main" id="{D64EAAC1-12E1-4B5D-A3F6-F799075F571A}"/>
                </a:ext>
              </a:extLst>
            </p:cNvPr>
            <p:cNvGrpSpPr>
              <a:grpSpLocks/>
            </p:cNvGrpSpPr>
            <p:nvPr/>
          </p:nvGrpSpPr>
          <p:grpSpPr bwMode="auto">
            <a:xfrm>
              <a:off x="240" y="2909"/>
              <a:ext cx="545" cy="642"/>
              <a:chOff x="240" y="2909"/>
              <a:chExt cx="545" cy="642"/>
            </a:xfrm>
          </p:grpSpPr>
          <p:sp>
            <p:nvSpPr>
              <p:cNvPr id="23634" name="AutoShape 10">
                <a:extLst>
                  <a:ext uri="{FF2B5EF4-FFF2-40B4-BE49-F238E27FC236}">
                    <a16:creationId xmlns:a16="http://schemas.microsoft.com/office/drawing/2014/main" id="{C87DD83D-9CC1-4B3C-BB00-BA1412414EF9}"/>
                  </a:ext>
                </a:extLst>
              </p:cNvPr>
              <p:cNvSpPr>
                <a:spLocks noChangeArrowheads="1"/>
              </p:cNvSpPr>
              <p:nvPr/>
            </p:nvSpPr>
            <p:spPr bwMode="auto">
              <a:xfrm rot="-540000">
                <a:off x="285" y="3033"/>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35" name="AutoShape 11">
                <a:extLst>
                  <a:ext uri="{FF2B5EF4-FFF2-40B4-BE49-F238E27FC236}">
                    <a16:creationId xmlns:a16="http://schemas.microsoft.com/office/drawing/2014/main" id="{39EA546D-7A80-4336-BE03-25ABB5D9E191}"/>
                  </a:ext>
                </a:extLst>
              </p:cNvPr>
              <p:cNvSpPr>
                <a:spLocks noChangeArrowheads="1"/>
              </p:cNvSpPr>
              <p:nvPr/>
            </p:nvSpPr>
            <p:spPr bwMode="auto">
              <a:xfrm rot="4380000">
                <a:off x="444" y="3134"/>
                <a:ext cx="194"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36" name="AutoShape 12">
                <a:extLst>
                  <a:ext uri="{FF2B5EF4-FFF2-40B4-BE49-F238E27FC236}">
                    <a16:creationId xmlns:a16="http://schemas.microsoft.com/office/drawing/2014/main" id="{A078D161-5F9E-4DDA-8E07-454FF0D7B2EB}"/>
                  </a:ext>
                </a:extLst>
              </p:cNvPr>
              <p:cNvSpPr>
                <a:spLocks noChangeArrowheads="1"/>
              </p:cNvSpPr>
              <p:nvPr/>
            </p:nvSpPr>
            <p:spPr bwMode="auto">
              <a:xfrm rot="10560000">
                <a:off x="366" y="3270"/>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37" name="AutoShape 13">
                <a:extLst>
                  <a:ext uri="{FF2B5EF4-FFF2-40B4-BE49-F238E27FC236}">
                    <a16:creationId xmlns:a16="http://schemas.microsoft.com/office/drawing/2014/main" id="{0896A633-BE4D-4726-8FCD-B85C7F165F0F}"/>
                  </a:ext>
                </a:extLst>
              </p:cNvPr>
              <p:cNvSpPr>
                <a:spLocks noChangeArrowheads="1"/>
              </p:cNvSpPr>
              <p:nvPr/>
            </p:nvSpPr>
            <p:spPr bwMode="auto">
              <a:xfrm rot="-6480000">
                <a:off x="213" y="317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38" name="AutoShape 14">
                <a:extLst>
                  <a:ext uri="{FF2B5EF4-FFF2-40B4-BE49-F238E27FC236}">
                    <a16:creationId xmlns:a16="http://schemas.microsoft.com/office/drawing/2014/main" id="{ED99E576-C850-417C-AC14-4A3F6C16F478}"/>
                  </a:ext>
                </a:extLst>
              </p:cNvPr>
              <p:cNvSpPr>
                <a:spLocks noChangeArrowheads="1"/>
              </p:cNvSpPr>
              <p:nvPr/>
            </p:nvSpPr>
            <p:spPr bwMode="auto">
              <a:xfrm rot="4920000" flipV="1">
                <a:off x="198" y="2976"/>
                <a:ext cx="193" cy="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211 h 21600"/>
                  <a:gd name="T20" fmla="*/ 18466 w 21600"/>
                  <a:gd name="T21" fmla="*/ 183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39" name="AutoShape 15">
                <a:extLst>
                  <a:ext uri="{FF2B5EF4-FFF2-40B4-BE49-F238E27FC236}">
                    <a16:creationId xmlns:a16="http://schemas.microsoft.com/office/drawing/2014/main" id="{87DFAD53-721D-40FC-92F0-D891C214C4BF}"/>
                  </a:ext>
                </a:extLst>
              </p:cNvPr>
              <p:cNvSpPr>
                <a:spLocks noChangeArrowheads="1"/>
              </p:cNvSpPr>
              <p:nvPr/>
            </p:nvSpPr>
            <p:spPr bwMode="auto">
              <a:xfrm rot="4020000" flipV="1">
                <a:off x="617" y="3414"/>
                <a:ext cx="194"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grpSp>
        <p:grpSp>
          <p:nvGrpSpPr>
            <p:cNvPr id="37963" name="Group 16">
              <a:extLst>
                <a:ext uri="{FF2B5EF4-FFF2-40B4-BE49-F238E27FC236}">
                  <a16:creationId xmlns:a16="http://schemas.microsoft.com/office/drawing/2014/main" id="{FBCC112B-5290-4CD4-87F8-4466CAA8A06F}"/>
                </a:ext>
              </a:extLst>
            </p:cNvPr>
            <p:cNvGrpSpPr>
              <a:grpSpLocks/>
            </p:cNvGrpSpPr>
            <p:nvPr/>
          </p:nvGrpSpPr>
          <p:grpSpPr bwMode="auto">
            <a:xfrm>
              <a:off x="826" y="2909"/>
              <a:ext cx="545" cy="642"/>
              <a:chOff x="826" y="2909"/>
              <a:chExt cx="545" cy="642"/>
            </a:xfrm>
          </p:grpSpPr>
          <p:sp>
            <p:nvSpPr>
              <p:cNvPr id="23628" name="AutoShape 17">
                <a:extLst>
                  <a:ext uri="{FF2B5EF4-FFF2-40B4-BE49-F238E27FC236}">
                    <a16:creationId xmlns:a16="http://schemas.microsoft.com/office/drawing/2014/main" id="{E7A741A3-3423-48A2-914D-ECF8F6706931}"/>
                  </a:ext>
                </a:extLst>
              </p:cNvPr>
              <p:cNvSpPr>
                <a:spLocks noChangeArrowheads="1"/>
              </p:cNvSpPr>
              <p:nvPr/>
            </p:nvSpPr>
            <p:spPr bwMode="auto">
              <a:xfrm rot="-540000">
                <a:off x="871" y="3033"/>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29" name="AutoShape 18">
                <a:extLst>
                  <a:ext uri="{FF2B5EF4-FFF2-40B4-BE49-F238E27FC236}">
                    <a16:creationId xmlns:a16="http://schemas.microsoft.com/office/drawing/2014/main" id="{451E7331-D767-4DB0-95A2-F36AFA1E03FB}"/>
                  </a:ext>
                </a:extLst>
              </p:cNvPr>
              <p:cNvSpPr>
                <a:spLocks noChangeArrowheads="1"/>
              </p:cNvSpPr>
              <p:nvPr/>
            </p:nvSpPr>
            <p:spPr bwMode="auto">
              <a:xfrm rot="4380000">
                <a:off x="1030" y="3134"/>
                <a:ext cx="194"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30" name="AutoShape 19">
                <a:extLst>
                  <a:ext uri="{FF2B5EF4-FFF2-40B4-BE49-F238E27FC236}">
                    <a16:creationId xmlns:a16="http://schemas.microsoft.com/office/drawing/2014/main" id="{6AAAF411-A3D8-4E4B-9B5F-FBA2FCE03551}"/>
                  </a:ext>
                </a:extLst>
              </p:cNvPr>
              <p:cNvSpPr>
                <a:spLocks noChangeArrowheads="1"/>
              </p:cNvSpPr>
              <p:nvPr/>
            </p:nvSpPr>
            <p:spPr bwMode="auto">
              <a:xfrm rot="10560000">
                <a:off x="952" y="3270"/>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31" name="AutoShape 20">
                <a:extLst>
                  <a:ext uri="{FF2B5EF4-FFF2-40B4-BE49-F238E27FC236}">
                    <a16:creationId xmlns:a16="http://schemas.microsoft.com/office/drawing/2014/main" id="{AD54B455-244F-4BF5-9674-C5AF325AF369}"/>
                  </a:ext>
                </a:extLst>
              </p:cNvPr>
              <p:cNvSpPr>
                <a:spLocks noChangeArrowheads="1"/>
              </p:cNvSpPr>
              <p:nvPr/>
            </p:nvSpPr>
            <p:spPr bwMode="auto">
              <a:xfrm rot="-6480000">
                <a:off x="798" y="317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32" name="AutoShape 21">
                <a:extLst>
                  <a:ext uri="{FF2B5EF4-FFF2-40B4-BE49-F238E27FC236}">
                    <a16:creationId xmlns:a16="http://schemas.microsoft.com/office/drawing/2014/main" id="{375EBEAE-93EC-4BBB-8ADA-CC40DA324E60}"/>
                  </a:ext>
                </a:extLst>
              </p:cNvPr>
              <p:cNvSpPr>
                <a:spLocks noChangeArrowheads="1"/>
              </p:cNvSpPr>
              <p:nvPr/>
            </p:nvSpPr>
            <p:spPr bwMode="auto">
              <a:xfrm rot="4920000" flipV="1">
                <a:off x="784" y="2976"/>
                <a:ext cx="193" cy="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211 h 21600"/>
                  <a:gd name="T20" fmla="*/ 18466 w 21600"/>
                  <a:gd name="T21" fmla="*/ 183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33" name="AutoShape 22">
                <a:extLst>
                  <a:ext uri="{FF2B5EF4-FFF2-40B4-BE49-F238E27FC236}">
                    <a16:creationId xmlns:a16="http://schemas.microsoft.com/office/drawing/2014/main" id="{887196DC-01C2-47C2-B4EE-81637BFECCD0}"/>
                  </a:ext>
                </a:extLst>
              </p:cNvPr>
              <p:cNvSpPr>
                <a:spLocks noChangeArrowheads="1"/>
              </p:cNvSpPr>
              <p:nvPr/>
            </p:nvSpPr>
            <p:spPr bwMode="auto">
              <a:xfrm rot="4020000" flipV="1">
                <a:off x="1203" y="3414"/>
                <a:ext cx="194"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grpSp>
        <p:sp>
          <p:nvSpPr>
            <p:cNvPr id="23627" name="Text Box 23">
              <a:extLst>
                <a:ext uri="{FF2B5EF4-FFF2-40B4-BE49-F238E27FC236}">
                  <a16:creationId xmlns:a16="http://schemas.microsoft.com/office/drawing/2014/main" id="{F7E435FE-1E46-4D01-9415-E2E9393A74B2}"/>
                </a:ext>
              </a:extLst>
            </p:cNvPr>
            <p:cNvSpPr txBox="1">
              <a:spLocks noChangeArrowheads="1"/>
            </p:cNvSpPr>
            <p:nvPr/>
          </p:nvSpPr>
          <p:spPr bwMode="auto">
            <a:xfrm>
              <a:off x="536" y="2984"/>
              <a:ext cx="360" cy="442"/>
            </a:xfrm>
            <a:prstGeom prst="rect">
              <a:avLst/>
            </a:prstGeom>
            <a:noFill/>
            <a:ln w="9525">
              <a:noFill/>
              <a:round/>
              <a:headEnd/>
              <a:tailEnd/>
            </a:ln>
          </p:spPr>
          <p:txBody>
            <a:bodyPr>
              <a:spAutoFit/>
            </a:bodyPr>
            <a:lstStyle/>
            <a:p>
              <a:pPr eaLnBrk="1" fontAlgn="auto" hangingPunct="1">
                <a:spcBef>
                  <a:spcPts val="2813"/>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4500">
                  <a:solidFill>
                    <a:schemeClr val="accent1">
                      <a:lumMod val="50000"/>
                    </a:schemeClr>
                  </a:solidFill>
                  <a:latin typeface="+mn-lt"/>
                  <a:cs typeface="Arial" charset="0"/>
                </a:rPr>
                <a:t>…</a:t>
              </a:r>
            </a:p>
          </p:txBody>
        </p:sp>
      </p:grpSp>
      <p:grpSp>
        <p:nvGrpSpPr>
          <p:cNvPr id="5" name="Group 24">
            <a:extLst>
              <a:ext uri="{FF2B5EF4-FFF2-40B4-BE49-F238E27FC236}">
                <a16:creationId xmlns:a16="http://schemas.microsoft.com/office/drawing/2014/main" id="{33D97967-24A0-4E43-86C6-8A05C9F71BBA}"/>
              </a:ext>
            </a:extLst>
          </p:cNvPr>
          <p:cNvGrpSpPr>
            <a:grpSpLocks/>
          </p:cNvGrpSpPr>
          <p:nvPr/>
        </p:nvGrpSpPr>
        <p:grpSpPr bwMode="auto">
          <a:xfrm>
            <a:off x="2228850" y="1924050"/>
            <a:ext cx="3165475" cy="4941888"/>
            <a:chOff x="1242" y="776"/>
            <a:chExt cx="1773" cy="2776"/>
          </a:xfrm>
        </p:grpSpPr>
        <p:sp>
          <p:nvSpPr>
            <p:cNvPr id="37939" name="Text Box 25">
              <a:extLst>
                <a:ext uri="{FF2B5EF4-FFF2-40B4-BE49-F238E27FC236}">
                  <a16:creationId xmlns:a16="http://schemas.microsoft.com/office/drawing/2014/main" id="{A2FBAED2-FF0D-42CA-9F5F-65A829340901}"/>
                </a:ext>
              </a:extLst>
            </p:cNvPr>
            <p:cNvSpPr txBox="1">
              <a:spLocks noChangeArrowheads="1"/>
            </p:cNvSpPr>
            <p:nvPr/>
          </p:nvSpPr>
          <p:spPr bwMode="auto">
            <a:xfrm>
              <a:off x="1362" y="1664"/>
              <a:ext cx="944" cy="250"/>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spcBef>
                  <a:spcPts val="1400"/>
                </a:spcBef>
              </a:pPr>
              <a:r>
                <a:rPr lang="en-GB" altLang="vi-VN" sz="2200">
                  <a:solidFill>
                    <a:schemeClr val="bg1"/>
                  </a:solidFill>
                  <a:latin typeface="Arial" panose="020B0604020202020204" pitchFamily="34" charset="0"/>
                  <a:cs typeface="Arial" panose="020B0604020202020204" pitchFamily="34" charset="0"/>
                </a:rPr>
                <a:t>Elaboration</a:t>
              </a:r>
            </a:p>
          </p:txBody>
        </p:sp>
        <p:sp>
          <p:nvSpPr>
            <p:cNvPr id="23603" name="Text Box 26">
              <a:extLst>
                <a:ext uri="{FF2B5EF4-FFF2-40B4-BE49-F238E27FC236}">
                  <a16:creationId xmlns:a16="http://schemas.microsoft.com/office/drawing/2014/main" id="{A87EDBAC-4B71-4755-A402-ECBD7377B275}"/>
                </a:ext>
              </a:extLst>
            </p:cNvPr>
            <p:cNvSpPr txBox="1">
              <a:spLocks noChangeArrowheads="1"/>
            </p:cNvSpPr>
            <p:nvPr/>
          </p:nvSpPr>
          <p:spPr bwMode="auto">
            <a:xfrm>
              <a:off x="1242" y="2040"/>
              <a:ext cx="1320" cy="828"/>
            </a:xfrm>
            <a:prstGeom prst="rect">
              <a:avLst/>
            </a:prstGeom>
            <a:noFill/>
            <a:ln w="9525">
              <a:noFill/>
              <a:round/>
              <a:headEnd/>
              <a:tailEnd/>
            </a:ln>
          </p:spPr>
          <p:txBody>
            <a:bodyPr>
              <a:spAutoFit/>
            </a:bodyPr>
            <a:lstStyle/>
            <a:p>
              <a:pPr eaLnBrk="1" fontAlgn="auto" hangingPunct="1">
                <a:spcBef>
                  <a:spcPts val="1400"/>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2200">
                  <a:solidFill>
                    <a:schemeClr val="accent1">
                      <a:lumMod val="50000"/>
                    </a:schemeClr>
                  </a:solidFill>
                  <a:latin typeface="Arial" charset="0"/>
                  <a:cs typeface="Arial" charset="0"/>
                </a:rPr>
                <a:t>Plan project, specify features, baseline architecture</a:t>
              </a:r>
            </a:p>
          </p:txBody>
        </p:sp>
        <p:sp>
          <p:nvSpPr>
            <p:cNvPr id="23604" name="Text Box 27">
              <a:extLst>
                <a:ext uri="{FF2B5EF4-FFF2-40B4-BE49-F238E27FC236}">
                  <a16:creationId xmlns:a16="http://schemas.microsoft.com/office/drawing/2014/main" id="{BED370F3-5D56-4C27-AE5C-5C888ADFD84E}"/>
                </a:ext>
              </a:extLst>
            </p:cNvPr>
            <p:cNvSpPr txBox="1">
              <a:spLocks noChangeArrowheads="1"/>
            </p:cNvSpPr>
            <p:nvPr/>
          </p:nvSpPr>
          <p:spPr bwMode="auto">
            <a:xfrm>
              <a:off x="1984" y="776"/>
              <a:ext cx="1032" cy="403"/>
            </a:xfrm>
            <a:prstGeom prst="rect">
              <a:avLst/>
            </a:prstGeom>
            <a:noFill/>
            <a:ln w="9525">
              <a:noFill/>
              <a:round/>
              <a:headEnd/>
              <a:tailEnd/>
            </a:ln>
          </p:spPr>
          <p:txBody>
            <a:bodyPr>
              <a:spAutoFit/>
            </a:bodyPr>
            <a:lstStyle/>
            <a:p>
              <a:pPr eaLnBrk="1" fontAlgn="auto" hangingPunct="1">
                <a:spcBef>
                  <a:spcPts val="1263"/>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2000">
                  <a:solidFill>
                    <a:schemeClr val="accent1">
                      <a:lumMod val="50000"/>
                    </a:schemeClr>
                  </a:solidFill>
                  <a:latin typeface="Arial" charset="0"/>
                  <a:cs typeface="Arial" charset="0"/>
                </a:rPr>
                <a:t>Lifecycle Architecture</a:t>
              </a:r>
            </a:p>
          </p:txBody>
        </p:sp>
        <p:sp>
          <p:nvSpPr>
            <p:cNvPr id="23605" name="Line 28">
              <a:extLst>
                <a:ext uri="{FF2B5EF4-FFF2-40B4-BE49-F238E27FC236}">
                  <a16:creationId xmlns:a16="http://schemas.microsoft.com/office/drawing/2014/main" id="{D6B9AF77-ACA4-4531-89AA-1D8381472A67}"/>
                </a:ext>
              </a:extLst>
            </p:cNvPr>
            <p:cNvSpPr>
              <a:spLocks noChangeShapeType="1"/>
            </p:cNvSpPr>
            <p:nvPr/>
          </p:nvSpPr>
          <p:spPr bwMode="auto">
            <a:xfrm>
              <a:off x="2520" y="1328"/>
              <a:ext cx="1" cy="1888"/>
            </a:xfrm>
            <a:prstGeom prst="line">
              <a:avLst/>
            </a:prstGeom>
            <a:noFill/>
            <a:ln w="12600">
              <a:solidFill>
                <a:srgbClr val="FFFFFF"/>
              </a:solidFill>
              <a:miter lim="800000"/>
              <a:headEnd/>
              <a:tailEnd/>
            </a:ln>
          </p:spPr>
          <p:txBody>
            <a:bodyPr/>
            <a:lstStyle/>
            <a:p>
              <a:pPr eaLnBrk="1" fontAlgn="auto" hangingPunct="1">
                <a:spcBef>
                  <a:spcPts val="0"/>
                </a:spcBef>
                <a:spcAft>
                  <a:spcPts val="0"/>
                </a:spcAft>
                <a:defRPr/>
              </a:pPr>
              <a:endParaRPr lang="en-US">
                <a:solidFill>
                  <a:schemeClr val="accent1">
                    <a:lumMod val="50000"/>
                  </a:schemeClr>
                </a:solidFill>
                <a:latin typeface="+mn-lt"/>
                <a:cs typeface="Arial" charset="0"/>
              </a:endParaRPr>
            </a:p>
          </p:txBody>
        </p:sp>
        <p:grpSp>
          <p:nvGrpSpPr>
            <p:cNvPr id="37943" name="Group 29">
              <a:extLst>
                <a:ext uri="{FF2B5EF4-FFF2-40B4-BE49-F238E27FC236}">
                  <a16:creationId xmlns:a16="http://schemas.microsoft.com/office/drawing/2014/main" id="{C40BE187-ED05-40E3-BF93-25AC73E727AF}"/>
                </a:ext>
              </a:extLst>
            </p:cNvPr>
            <p:cNvGrpSpPr>
              <a:grpSpLocks/>
            </p:cNvGrpSpPr>
            <p:nvPr/>
          </p:nvGrpSpPr>
          <p:grpSpPr bwMode="auto">
            <a:xfrm>
              <a:off x="1332" y="2909"/>
              <a:ext cx="545" cy="642"/>
              <a:chOff x="1332" y="2909"/>
              <a:chExt cx="545" cy="642"/>
            </a:xfrm>
          </p:grpSpPr>
          <p:sp>
            <p:nvSpPr>
              <p:cNvPr id="23615" name="AutoShape 30">
                <a:extLst>
                  <a:ext uri="{FF2B5EF4-FFF2-40B4-BE49-F238E27FC236}">
                    <a16:creationId xmlns:a16="http://schemas.microsoft.com/office/drawing/2014/main" id="{6D03B667-1697-4BA3-BA4E-3D1BB17F7F6B}"/>
                  </a:ext>
                </a:extLst>
              </p:cNvPr>
              <p:cNvSpPr>
                <a:spLocks noChangeArrowheads="1"/>
              </p:cNvSpPr>
              <p:nvPr/>
            </p:nvSpPr>
            <p:spPr bwMode="auto">
              <a:xfrm rot="-540000">
                <a:off x="1377" y="3033"/>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16" name="AutoShape 31">
                <a:extLst>
                  <a:ext uri="{FF2B5EF4-FFF2-40B4-BE49-F238E27FC236}">
                    <a16:creationId xmlns:a16="http://schemas.microsoft.com/office/drawing/2014/main" id="{8E0B586B-B27F-4A29-B844-FBA074DDC788}"/>
                  </a:ext>
                </a:extLst>
              </p:cNvPr>
              <p:cNvSpPr>
                <a:spLocks noChangeArrowheads="1"/>
              </p:cNvSpPr>
              <p:nvPr/>
            </p:nvSpPr>
            <p:spPr bwMode="auto">
              <a:xfrm rot="4380000">
                <a:off x="1535" y="3134"/>
                <a:ext cx="194"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17" name="AutoShape 32">
                <a:extLst>
                  <a:ext uri="{FF2B5EF4-FFF2-40B4-BE49-F238E27FC236}">
                    <a16:creationId xmlns:a16="http://schemas.microsoft.com/office/drawing/2014/main" id="{2782820A-0799-482F-9FFF-6493CC53AAEA}"/>
                  </a:ext>
                </a:extLst>
              </p:cNvPr>
              <p:cNvSpPr>
                <a:spLocks noChangeArrowheads="1"/>
              </p:cNvSpPr>
              <p:nvPr/>
            </p:nvSpPr>
            <p:spPr bwMode="auto">
              <a:xfrm rot="10560000">
                <a:off x="1458" y="3270"/>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18" name="AutoShape 33">
                <a:extLst>
                  <a:ext uri="{FF2B5EF4-FFF2-40B4-BE49-F238E27FC236}">
                    <a16:creationId xmlns:a16="http://schemas.microsoft.com/office/drawing/2014/main" id="{8BF7842D-7F54-4D68-9331-BA16A5B31593}"/>
                  </a:ext>
                </a:extLst>
              </p:cNvPr>
              <p:cNvSpPr>
                <a:spLocks noChangeArrowheads="1"/>
              </p:cNvSpPr>
              <p:nvPr/>
            </p:nvSpPr>
            <p:spPr bwMode="auto">
              <a:xfrm rot="-6480000">
                <a:off x="1304" y="317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19" name="AutoShape 34">
                <a:extLst>
                  <a:ext uri="{FF2B5EF4-FFF2-40B4-BE49-F238E27FC236}">
                    <a16:creationId xmlns:a16="http://schemas.microsoft.com/office/drawing/2014/main" id="{C8652A28-85A5-4DA0-ACB4-6C9CEA5B17E9}"/>
                  </a:ext>
                </a:extLst>
              </p:cNvPr>
              <p:cNvSpPr>
                <a:spLocks noChangeArrowheads="1"/>
              </p:cNvSpPr>
              <p:nvPr/>
            </p:nvSpPr>
            <p:spPr bwMode="auto">
              <a:xfrm rot="4920000" flipV="1">
                <a:off x="1288" y="2976"/>
                <a:ext cx="193" cy="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211 h 21600"/>
                  <a:gd name="T20" fmla="*/ 18466 w 21600"/>
                  <a:gd name="T21" fmla="*/ 183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20" name="AutoShape 35">
                <a:extLst>
                  <a:ext uri="{FF2B5EF4-FFF2-40B4-BE49-F238E27FC236}">
                    <a16:creationId xmlns:a16="http://schemas.microsoft.com/office/drawing/2014/main" id="{323AEBBD-09A0-4E6D-ACED-2415E785BB5C}"/>
                  </a:ext>
                </a:extLst>
              </p:cNvPr>
              <p:cNvSpPr>
                <a:spLocks noChangeArrowheads="1"/>
              </p:cNvSpPr>
              <p:nvPr/>
            </p:nvSpPr>
            <p:spPr bwMode="auto">
              <a:xfrm rot="4020000" flipV="1">
                <a:off x="1709" y="3414"/>
                <a:ext cx="194"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grpSp>
        <p:grpSp>
          <p:nvGrpSpPr>
            <p:cNvPr id="37944" name="Group 36">
              <a:extLst>
                <a:ext uri="{FF2B5EF4-FFF2-40B4-BE49-F238E27FC236}">
                  <a16:creationId xmlns:a16="http://schemas.microsoft.com/office/drawing/2014/main" id="{F51A844C-64AC-451D-8F12-7E7629BDBD5A}"/>
                </a:ext>
              </a:extLst>
            </p:cNvPr>
            <p:cNvGrpSpPr>
              <a:grpSpLocks/>
            </p:cNvGrpSpPr>
            <p:nvPr/>
          </p:nvGrpSpPr>
          <p:grpSpPr bwMode="auto">
            <a:xfrm>
              <a:off x="2102" y="2909"/>
              <a:ext cx="546" cy="643"/>
              <a:chOff x="2102" y="2909"/>
              <a:chExt cx="546" cy="643"/>
            </a:xfrm>
          </p:grpSpPr>
          <p:sp>
            <p:nvSpPr>
              <p:cNvPr id="23609" name="AutoShape 37">
                <a:extLst>
                  <a:ext uri="{FF2B5EF4-FFF2-40B4-BE49-F238E27FC236}">
                    <a16:creationId xmlns:a16="http://schemas.microsoft.com/office/drawing/2014/main" id="{02D36834-E233-49EB-8FBA-DDCE8657B092}"/>
                  </a:ext>
                </a:extLst>
              </p:cNvPr>
              <p:cNvSpPr>
                <a:spLocks noChangeArrowheads="1"/>
              </p:cNvSpPr>
              <p:nvPr/>
            </p:nvSpPr>
            <p:spPr bwMode="auto">
              <a:xfrm rot="-540000">
                <a:off x="2147" y="303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10" name="AutoShape 38">
                <a:extLst>
                  <a:ext uri="{FF2B5EF4-FFF2-40B4-BE49-F238E27FC236}">
                    <a16:creationId xmlns:a16="http://schemas.microsoft.com/office/drawing/2014/main" id="{6B20553F-AFA1-4030-AB58-7CD8EDBD27DB}"/>
                  </a:ext>
                </a:extLst>
              </p:cNvPr>
              <p:cNvSpPr>
                <a:spLocks noChangeArrowheads="1"/>
              </p:cNvSpPr>
              <p:nvPr/>
            </p:nvSpPr>
            <p:spPr bwMode="auto">
              <a:xfrm rot="4380000">
                <a:off x="2305" y="3134"/>
                <a:ext cx="194"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11" name="AutoShape 39">
                <a:extLst>
                  <a:ext uri="{FF2B5EF4-FFF2-40B4-BE49-F238E27FC236}">
                    <a16:creationId xmlns:a16="http://schemas.microsoft.com/office/drawing/2014/main" id="{21B9DA21-A19A-487D-9DEF-3F55A1E44C33}"/>
                  </a:ext>
                </a:extLst>
              </p:cNvPr>
              <p:cNvSpPr>
                <a:spLocks noChangeArrowheads="1"/>
              </p:cNvSpPr>
              <p:nvPr/>
            </p:nvSpPr>
            <p:spPr bwMode="auto">
              <a:xfrm rot="10560000">
                <a:off x="2228" y="3270"/>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12" name="AutoShape 40">
                <a:extLst>
                  <a:ext uri="{FF2B5EF4-FFF2-40B4-BE49-F238E27FC236}">
                    <a16:creationId xmlns:a16="http://schemas.microsoft.com/office/drawing/2014/main" id="{B05811F8-042D-43C8-944A-7979EEE4CCFB}"/>
                  </a:ext>
                </a:extLst>
              </p:cNvPr>
              <p:cNvSpPr>
                <a:spLocks noChangeArrowheads="1"/>
              </p:cNvSpPr>
              <p:nvPr/>
            </p:nvSpPr>
            <p:spPr bwMode="auto">
              <a:xfrm rot="-6480000">
                <a:off x="2075" y="317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13" name="AutoShape 41">
                <a:extLst>
                  <a:ext uri="{FF2B5EF4-FFF2-40B4-BE49-F238E27FC236}">
                    <a16:creationId xmlns:a16="http://schemas.microsoft.com/office/drawing/2014/main" id="{3ED96112-08B5-4235-8EEC-019B51985C9D}"/>
                  </a:ext>
                </a:extLst>
              </p:cNvPr>
              <p:cNvSpPr>
                <a:spLocks noChangeArrowheads="1"/>
              </p:cNvSpPr>
              <p:nvPr/>
            </p:nvSpPr>
            <p:spPr bwMode="auto">
              <a:xfrm rot="4920000" flipV="1">
                <a:off x="2058" y="2975"/>
                <a:ext cx="193" cy="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211 h 21600"/>
                  <a:gd name="T20" fmla="*/ 18466 w 21600"/>
                  <a:gd name="T21" fmla="*/ 183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14" name="AutoShape 42">
                <a:extLst>
                  <a:ext uri="{FF2B5EF4-FFF2-40B4-BE49-F238E27FC236}">
                    <a16:creationId xmlns:a16="http://schemas.microsoft.com/office/drawing/2014/main" id="{490A1DE8-7122-49A8-818F-6604376F6DCA}"/>
                  </a:ext>
                </a:extLst>
              </p:cNvPr>
              <p:cNvSpPr>
                <a:spLocks noChangeArrowheads="1"/>
              </p:cNvSpPr>
              <p:nvPr/>
            </p:nvSpPr>
            <p:spPr bwMode="auto">
              <a:xfrm rot="4020000" flipV="1">
                <a:off x="2479" y="3414"/>
                <a:ext cx="194"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grpSp>
        <p:sp>
          <p:nvSpPr>
            <p:cNvPr id="23608" name="Text Box 43">
              <a:extLst>
                <a:ext uri="{FF2B5EF4-FFF2-40B4-BE49-F238E27FC236}">
                  <a16:creationId xmlns:a16="http://schemas.microsoft.com/office/drawing/2014/main" id="{B49F4FB8-EF6F-4A95-8874-CBAED1B94213}"/>
                </a:ext>
              </a:extLst>
            </p:cNvPr>
            <p:cNvSpPr txBox="1">
              <a:spLocks noChangeArrowheads="1"/>
            </p:cNvSpPr>
            <p:nvPr/>
          </p:nvSpPr>
          <p:spPr bwMode="auto">
            <a:xfrm>
              <a:off x="1688" y="3000"/>
              <a:ext cx="357" cy="442"/>
            </a:xfrm>
            <a:prstGeom prst="rect">
              <a:avLst/>
            </a:prstGeom>
            <a:noFill/>
            <a:ln w="9525">
              <a:noFill/>
              <a:round/>
              <a:headEnd/>
              <a:tailEnd/>
            </a:ln>
          </p:spPr>
          <p:txBody>
            <a:bodyPr>
              <a:spAutoFit/>
            </a:bodyPr>
            <a:lstStyle/>
            <a:p>
              <a:pPr eaLnBrk="1" fontAlgn="auto" hangingPunct="1">
                <a:spcBef>
                  <a:spcPts val="2813"/>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4500">
                  <a:solidFill>
                    <a:schemeClr val="accent1">
                      <a:lumMod val="50000"/>
                    </a:schemeClr>
                  </a:solidFill>
                  <a:latin typeface="+mn-lt"/>
                  <a:cs typeface="Arial" charset="0"/>
                </a:rPr>
                <a:t>…</a:t>
              </a:r>
            </a:p>
          </p:txBody>
        </p:sp>
      </p:grpSp>
      <p:grpSp>
        <p:nvGrpSpPr>
          <p:cNvPr id="8" name="Group 44">
            <a:extLst>
              <a:ext uri="{FF2B5EF4-FFF2-40B4-BE49-F238E27FC236}">
                <a16:creationId xmlns:a16="http://schemas.microsoft.com/office/drawing/2014/main" id="{D4624C66-47F8-4907-81AC-3A112956D826}"/>
              </a:ext>
            </a:extLst>
          </p:cNvPr>
          <p:cNvGrpSpPr>
            <a:grpSpLocks/>
          </p:cNvGrpSpPr>
          <p:nvPr/>
        </p:nvGrpSpPr>
        <p:grpSpPr bwMode="auto">
          <a:xfrm>
            <a:off x="4597400" y="1766888"/>
            <a:ext cx="2760663" cy="5127625"/>
            <a:chOff x="2581" y="672"/>
            <a:chExt cx="1546" cy="2880"/>
          </a:xfrm>
        </p:grpSpPr>
        <p:sp>
          <p:nvSpPr>
            <p:cNvPr id="23583" name="Text Box 45">
              <a:extLst>
                <a:ext uri="{FF2B5EF4-FFF2-40B4-BE49-F238E27FC236}">
                  <a16:creationId xmlns:a16="http://schemas.microsoft.com/office/drawing/2014/main" id="{012D9F34-0570-4236-AE65-906B50901725}"/>
                </a:ext>
              </a:extLst>
            </p:cNvPr>
            <p:cNvSpPr txBox="1">
              <a:spLocks noChangeArrowheads="1"/>
            </p:cNvSpPr>
            <p:nvPr/>
          </p:nvSpPr>
          <p:spPr bwMode="auto">
            <a:xfrm>
              <a:off x="3208" y="672"/>
              <a:ext cx="920" cy="576"/>
            </a:xfrm>
            <a:prstGeom prst="rect">
              <a:avLst/>
            </a:prstGeom>
            <a:noFill/>
            <a:ln w="9525">
              <a:noFill/>
              <a:round/>
              <a:headEnd/>
              <a:tailEnd/>
            </a:ln>
          </p:spPr>
          <p:txBody>
            <a:bodyPr>
              <a:spAutoFit/>
            </a:bodyPr>
            <a:lstStyle/>
            <a:p>
              <a:pPr eaLnBrk="1" fontAlgn="auto" hangingPunct="1">
                <a:spcBef>
                  <a:spcPts val="1263"/>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2000">
                  <a:solidFill>
                    <a:schemeClr val="accent1">
                      <a:lumMod val="50000"/>
                    </a:schemeClr>
                  </a:solidFill>
                  <a:latin typeface="Arial" charset="0"/>
                  <a:cs typeface="Arial" charset="0"/>
                </a:rPr>
                <a:t>Initial Operational Capability</a:t>
              </a:r>
            </a:p>
          </p:txBody>
        </p:sp>
        <p:sp>
          <p:nvSpPr>
            <p:cNvPr id="37921" name="Text Box 46">
              <a:extLst>
                <a:ext uri="{FF2B5EF4-FFF2-40B4-BE49-F238E27FC236}">
                  <a16:creationId xmlns:a16="http://schemas.microsoft.com/office/drawing/2014/main" id="{125B382B-2AF8-4906-AD90-D63F79F53BDB}"/>
                </a:ext>
              </a:extLst>
            </p:cNvPr>
            <p:cNvSpPr txBox="1">
              <a:spLocks noChangeArrowheads="1"/>
            </p:cNvSpPr>
            <p:nvPr/>
          </p:nvSpPr>
          <p:spPr bwMode="auto">
            <a:xfrm>
              <a:off x="2581" y="1664"/>
              <a:ext cx="1112" cy="250"/>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spcBef>
                  <a:spcPts val="1400"/>
                </a:spcBef>
              </a:pPr>
              <a:r>
                <a:rPr lang="en-GB" altLang="vi-VN" sz="2200">
                  <a:solidFill>
                    <a:schemeClr val="bg1"/>
                  </a:solidFill>
                  <a:latin typeface="Arial" panose="020B0604020202020204" pitchFamily="34" charset="0"/>
                  <a:cs typeface="Arial" panose="020B0604020202020204" pitchFamily="34" charset="0"/>
                </a:rPr>
                <a:t>Construction</a:t>
              </a:r>
            </a:p>
          </p:txBody>
        </p:sp>
        <p:sp>
          <p:nvSpPr>
            <p:cNvPr id="23585" name="Text Box 47">
              <a:extLst>
                <a:ext uri="{FF2B5EF4-FFF2-40B4-BE49-F238E27FC236}">
                  <a16:creationId xmlns:a16="http://schemas.microsoft.com/office/drawing/2014/main" id="{BBC62B03-AC68-4E43-9348-A902B635BFFC}"/>
                </a:ext>
              </a:extLst>
            </p:cNvPr>
            <p:cNvSpPr txBox="1">
              <a:spLocks noChangeArrowheads="1"/>
            </p:cNvSpPr>
            <p:nvPr/>
          </p:nvSpPr>
          <p:spPr bwMode="auto">
            <a:xfrm>
              <a:off x="2621" y="2040"/>
              <a:ext cx="1080" cy="251"/>
            </a:xfrm>
            <a:prstGeom prst="rect">
              <a:avLst/>
            </a:prstGeom>
            <a:noFill/>
            <a:ln w="9525">
              <a:noFill/>
              <a:round/>
              <a:headEnd/>
              <a:tailEnd/>
            </a:ln>
          </p:spPr>
          <p:txBody>
            <a:bodyPr>
              <a:spAutoFit/>
            </a:bodyPr>
            <a:lstStyle/>
            <a:p>
              <a:pPr eaLnBrk="1" fontAlgn="auto" hangingPunct="1">
                <a:spcBef>
                  <a:spcPts val="1400"/>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2200">
                  <a:solidFill>
                    <a:schemeClr val="accent1">
                      <a:lumMod val="50000"/>
                    </a:schemeClr>
                  </a:solidFill>
                  <a:latin typeface="Arial" charset="0"/>
                  <a:cs typeface="Arial" charset="0"/>
                </a:rPr>
                <a:t>Build product</a:t>
              </a:r>
            </a:p>
          </p:txBody>
        </p:sp>
        <p:sp>
          <p:nvSpPr>
            <p:cNvPr id="23586" name="Line 48">
              <a:extLst>
                <a:ext uri="{FF2B5EF4-FFF2-40B4-BE49-F238E27FC236}">
                  <a16:creationId xmlns:a16="http://schemas.microsoft.com/office/drawing/2014/main" id="{2769D5F9-7AD2-439D-962C-E1638BEF4FE1}"/>
                </a:ext>
              </a:extLst>
            </p:cNvPr>
            <p:cNvSpPr>
              <a:spLocks noChangeShapeType="1"/>
            </p:cNvSpPr>
            <p:nvPr/>
          </p:nvSpPr>
          <p:spPr bwMode="auto">
            <a:xfrm>
              <a:off x="3768" y="1328"/>
              <a:ext cx="1" cy="1888"/>
            </a:xfrm>
            <a:prstGeom prst="line">
              <a:avLst/>
            </a:prstGeom>
            <a:noFill/>
            <a:ln w="12600">
              <a:solidFill>
                <a:srgbClr val="FFFFFF"/>
              </a:solidFill>
              <a:miter lim="800000"/>
              <a:headEnd/>
              <a:tailEnd/>
            </a:ln>
          </p:spPr>
          <p:txBody>
            <a:bodyPr/>
            <a:lstStyle/>
            <a:p>
              <a:pPr eaLnBrk="1" fontAlgn="auto" hangingPunct="1">
                <a:spcBef>
                  <a:spcPts val="0"/>
                </a:spcBef>
                <a:spcAft>
                  <a:spcPts val="0"/>
                </a:spcAft>
                <a:defRPr/>
              </a:pPr>
              <a:endParaRPr lang="en-US">
                <a:solidFill>
                  <a:schemeClr val="accent1">
                    <a:lumMod val="50000"/>
                  </a:schemeClr>
                </a:solidFill>
                <a:latin typeface="+mn-lt"/>
                <a:cs typeface="Arial" charset="0"/>
              </a:endParaRPr>
            </a:p>
          </p:txBody>
        </p:sp>
        <p:grpSp>
          <p:nvGrpSpPr>
            <p:cNvPr id="37924" name="Group 49">
              <a:extLst>
                <a:ext uri="{FF2B5EF4-FFF2-40B4-BE49-F238E27FC236}">
                  <a16:creationId xmlns:a16="http://schemas.microsoft.com/office/drawing/2014/main" id="{2938369A-4F60-4B78-BEA5-FD3B34001C53}"/>
                </a:ext>
              </a:extLst>
            </p:cNvPr>
            <p:cNvGrpSpPr>
              <a:grpSpLocks/>
            </p:cNvGrpSpPr>
            <p:nvPr/>
          </p:nvGrpSpPr>
          <p:grpSpPr bwMode="auto">
            <a:xfrm>
              <a:off x="2634" y="2909"/>
              <a:ext cx="546" cy="643"/>
              <a:chOff x="2634" y="2909"/>
              <a:chExt cx="546" cy="643"/>
            </a:xfrm>
          </p:grpSpPr>
          <p:sp>
            <p:nvSpPr>
              <p:cNvPr id="23596" name="AutoShape 50">
                <a:extLst>
                  <a:ext uri="{FF2B5EF4-FFF2-40B4-BE49-F238E27FC236}">
                    <a16:creationId xmlns:a16="http://schemas.microsoft.com/office/drawing/2014/main" id="{ED0C6404-A60A-44DF-8684-C3E49200BE11}"/>
                  </a:ext>
                </a:extLst>
              </p:cNvPr>
              <p:cNvSpPr>
                <a:spLocks noChangeArrowheads="1"/>
              </p:cNvSpPr>
              <p:nvPr/>
            </p:nvSpPr>
            <p:spPr bwMode="auto">
              <a:xfrm rot="-540000">
                <a:off x="2681" y="303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97" name="AutoShape 51">
                <a:extLst>
                  <a:ext uri="{FF2B5EF4-FFF2-40B4-BE49-F238E27FC236}">
                    <a16:creationId xmlns:a16="http://schemas.microsoft.com/office/drawing/2014/main" id="{0D006D15-3656-4477-879D-70139D2E238C}"/>
                  </a:ext>
                </a:extLst>
              </p:cNvPr>
              <p:cNvSpPr>
                <a:spLocks noChangeArrowheads="1"/>
              </p:cNvSpPr>
              <p:nvPr/>
            </p:nvSpPr>
            <p:spPr bwMode="auto">
              <a:xfrm rot="4380000">
                <a:off x="2840" y="3128"/>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98" name="AutoShape 52">
                <a:extLst>
                  <a:ext uri="{FF2B5EF4-FFF2-40B4-BE49-F238E27FC236}">
                    <a16:creationId xmlns:a16="http://schemas.microsoft.com/office/drawing/2014/main" id="{93E28C11-E33B-4A33-BD1E-9F0204F24024}"/>
                  </a:ext>
                </a:extLst>
              </p:cNvPr>
              <p:cNvSpPr>
                <a:spLocks noChangeArrowheads="1"/>
              </p:cNvSpPr>
              <p:nvPr/>
            </p:nvSpPr>
            <p:spPr bwMode="auto">
              <a:xfrm rot="10560000">
                <a:off x="2761" y="3270"/>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99" name="AutoShape 53">
                <a:extLst>
                  <a:ext uri="{FF2B5EF4-FFF2-40B4-BE49-F238E27FC236}">
                    <a16:creationId xmlns:a16="http://schemas.microsoft.com/office/drawing/2014/main" id="{DCF2E19F-CC82-43A4-A9DB-A6CD31431C96}"/>
                  </a:ext>
                </a:extLst>
              </p:cNvPr>
              <p:cNvSpPr>
                <a:spLocks noChangeArrowheads="1"/>
              </p:cNvSpPr>
              <p:nvPr/>
            </p:nvSpPr>
            <p:spPr bwMode="auto">
              <a:xfrm rot="-6480000">
                <a:off x="2607" y="317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00" name="AutoShape 54">
                <a:extLst>
                  <a:ext uri="{FF2B5EF4-FFF2-40B4-BE49-F238E27FC236}">
                    <a16:creationId xmlns:a16="http://schemas.microsoft.com/office/drawing/2014/main" id="{0CC2CBF6-8E5E-43FB-A5F8-8DE6600771EB}"/>
                  </a:ext>
                </a:extLst>
              </p:cNvPr>
              <p:cNvSpPr>
                <a:spLocks noChangeArrowheads="1"/>
              </p:cNvSpPr>
              <p:nvPr/>
            </p:nvSpPr>
            <p:spPr bwMode="auto">
              <a:xfrm rot="4920000" flipV="1">
                <a:off x="2594" y="2974"/>
                <a:ext cx="193"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211 h 21600"/>
                  <a:gd name="T20" fmla="*/ 18466 w 21600"/>
                  <a:gd name="T21" fmla="*/ 183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601" name="AutoShape 55">
                <a:extLst>
                  <a:ext uri="{FF2B5EF4-FFF2-40B4-BE49-F238E27FC236}">
                    <a16:creationId xmlns:a16="http://schemas.microsoft.com/office/drawing/2014/main" id="{8A106F2A-6634-447A-BAF3-8A59252AF916}"/>
                  </a:ext>
                </a:extLst>
              </p:cNvPr>
              <p:cNvSpPr>
                <a:spLocks noChangeArrowheads="1"/>
              </p:cNvSpPr>
              <p:nvPr/>
            </p:nvSpPr>
            <p:spPr bwMode="auto">
              <a:xfrm rot="4020000" flipV="1">
                <a:off x="3017" y="3412"/>
                <a:ext cx="193"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grpSp>
        <p:grpSp>
          <p:nvGrpSpPr>
            <p:cNvPr id="37925" name="Group 56">
              <a:extLst>
                <a:ext uri="{FF2B5EF4-FFF2-40B4-BE49-F238E27FC236}">
                  <a16:creationId xmlns:a16="http://schemas.microsoft.com/office/drawing/2014/main" id="{23CDE7A0-FB4D-4447-A3DF-7FE2FD3A65F6}"/>
                </a:ext>
              </a:extLst>
            </p:cNvPr>
            <p:cNvGrpSpPr>
              <a:grpSpLocks/>
            </p:cNvGrpSpPr>
            <p:nvPr/>
          </p:nvGrpSpPr>
          <p:grpSpPr bwMode="auto">
            <a:xfrm>
              <a:off x="3364" y="2909"/>
              <a:ext cx="546" cy="643"/>
              <a:chOff x="3364" y="2909"/>
              <a:chExt cx="546" cy="643"/>
            </a:xfrm>
          </p:grpSpPr>
          <p:sp>
            <p:nvSpPr>
              <p:cNvPr id="23590" name="AutoShape 57">
                <a:extLst>
                  <a:ext uri="{FF2B5EF4-FFF2-40B4-BE49-F238E27FC236}">
                    <a16:creationId xmlns:a16="http://schemas.microsoft.com/office/drawing/2014/main" id="{C7979DDC-535D-406A-9CCC-1137FA62163D}"/>
                  </a:ext>
                </a:extLst>
              </p:cNvPr>
              <p:cNvSpPr>
                <a:spLocks noChangeArrowheads="1"/>
              </p:cNvSpPr>
              <p:nvPr/>
            </p:nvSpPr>
            <p:spPr bwMode="auto">
              <a:xfrm rot="-540000">
                <a:off x="3410" y="303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91" name="AutoShape 58">
                <a:extLst>
                  <a:ext uri="{FF2B5EF4-FFF2-40B4-BE49-F238E27FC236}">
                    <a16:creationId xmlns:a16="http://schemas.microsoft.com/office/drawing/2014/main" id="{C41EDCBC-CC29-464E-84BA-24DD39431367}"/>
                  </a:ext>
                </a:extLst>
              </p:cNvPr>
              <p:cNvSpPr>
                <a:spLocks noChangeArrowheads="1"/>
              </p:cNvSpPr>
              <p:nvPr/>
            </p:nvSpPr>
            <p:spPr bwMode="auto">
              <a:xfrm rot="4380000">
                <a:off x="3570" y="3128"/>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92" name="AutoShape 59">
                <a:extLst>
                  <a:ext uri="{FF2B5EF4-FFF2-40B4-BE49-F238E27FC236}">
                    <a16:creationId xmlns:a16="http://schemas.microsoft.com/office/drawing/2014/main" id="{E6A7FC95-5C90-4270-9160-B9BE0264FA0E}"/>
                  </a:ext>
                </a:extLst>
              </p:cNvPr>
              <p:cNvSpPr>
                <a:spLocks noChangeArrowheads="1"/>
              </p:cNvSpPr>
              <p:nvPr/>
            </p:nvSpPr>
            <p:spPr bwMode="auto">
              <a:xfrm rot="10560000">
                <a:off x="3490" y="3270"/>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93" name="AutoShape 60">
                <a:extLst>
                  <a:ext uri="{FF2B5EF4-FFF2-40B4-BE49-F238E27FC236}">
                    <a16:creationId xmlns:a16="http://schemas.microsoft.com/office/drawing/2014/main" id="{F9EE4F73-2E95-45E9-8AF3-0E36ABC696C0}"/>
                  </a:ext>
                </a:extLst>
              </p:cNvPr>
              <p:cNvSpPr>
                <a:spLocks noChangeArrowheads="1"/>
              </p:cNvSpPr>
              <p:nvPr/>
            </p:nvSpPr>
            <p:spPr bwMode="auto">
              <a:xfrm rot="-6480000">
                <a:off x="3337" y="317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94" name="AutoShape 61">
                <a:extLst>
                  <a:ext uri="{FF2B5EF4-FFF2-40B4-BE49-F238E27FC236}">
                    <a16:creationId xmlns:a16="http://schemas.microsoft.com/office/drawing/2014/main" id="{CB860209-581B-44EC-86CD-81F2A6DBFB66}"/>
                  </a:ext>
                </a:extLst>
              </p:cNvPr>
              <p:cNvSpPr>
                <a:spLocks noChangeArrowheads="1"/>
              </p:cNvSpPr>
              <p:nvPr/>
            </p:nvSpPr>
            <p:spPr bwMode="auto">
              <a:xfrm rot="4920000" flipV="1">
                <a:off x="3324" y="2974"/>
                <a:ext cx="193"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211 h 21600"/>
                  <a:gd name="T20" fmla="*/ 18466 w 21600"/>
                  <a:gd name="T21" fmla="*/ 183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95" name="AutoShape 62">
                <a:extLst>
                  <a:ext uri="{FF2B5EF4-FFF2-40B4-BE49-F238E27FC236}">
                    <a16:creationId xmlns:a16="http://schemas.microsoft.com/office/drawing/2014/main" id="{3E539CE4-0A6A-466D-BEAA-5EC9A1A409F3}"/>
                  </a:ext>
                </a:extLst>
              </p:cNvPr>
              <p:cNvSpPr>
                <a:spLocks noChangeArrowheads="1"/>
              </p:cNvSpPr>
              <p:nvPr/>
            </p:nvSpPr>
            <p:spPr bwMode="auto">
              <a:xfrm rot="4020000" flipV="1">
                <a:off x="3747" y="3412"/>
                <a:ext cx="193"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grpSp>
        <p:sp>
          <p:nvSpPr>
            <p:cNvPr id="23589" name="Text Box 63">
              <a:extLst>
                <a:ext uri="{FF2B5EF4-FFF2-40B4-BE49-F238E27FC236}">
                  <a16:creationId xmlns:a16="http://schemas.microsoft.com/office/drawing/2014/main" id="{CA91E62B-15E7-46A2-8869-DDC1F9A8822D}"/>
                </a:ext>
              </a:extLst>
            </p:cNvPr>
            <p:cNvSpPr txBox="1">
              <a:spLocks noChangeArrowheads="1"/>
            </p:cNvSpPr>
            <p:nvPr/>
          </p:nvSpPr>
          <p:spPr bwMode="auto">
            <a:xfrm>
              <a:off x="3032" y="3008"/>
              <a:ext cx="360" cy="442"/>
            </a:xfrm>
            <a:prstGeom prst="rect">
              <a:avLst/>
            </a:prstGeom>
            <a:noFill/>
            <a:ln w="9525">
              <a:noFill/>
              <a:round/>
              <a:headEnd/>
              <a:tailEnd/>
            </a:ln>
          </p:spPr>
          <p:txBody>
            <a:bodyPr>
              <a:spAutoFit/>
            </a:bodyPr>
            <a:lstStyle/>
            <a:p>
              <a:pPr eaLnBrk="1" fontAlgn="auto" hangingPunct="1">
                <a:spcBef>
                  <a:spcPts val="2813"/>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4500">
                  <a:solidFill>
                    <a:schemeClr val="accent1">
                      <a:lumMod val="50000"/>
                    </a:schemeClr>
                  </a:solidFill>
                  <a:latin typeface="+mn-lt"/>
                  <a:cs typeface="Arial" charset="0"/>
                </a:rPr>
                <a:t>…</a:t>
              </a:r>
            </a:p>
          </p:txBody>
        </p:sp>
      </p:grpSp>
      <p:grpSp>
        <p:nvGrpSpPr>
          <p:cNvPr id="37896" name="Group 64">
            <a:extLst>
              <a:ext uri="{FF2B5EF4-FFF2-40B4-BE49-F238E27FC236}">
                <a16:creationId xmlns:a16="http://schemas.microsoft.com/office/drawing/2014/main" id="{0640D615-D0A0-4793-A19B-43EE45D23148}"/>
              </a:ext>
            </a:extLst>
          </p:cNvPr>
          <p:cNvGrpSpPr>
            <a:grpSpLocks/>
          </p:cNvGrpSpPr>
          <p:nvPr/>
        </p:nvGrpSpPr>
        <p:grpSpPr bwMode="auto">
          <a:xfrm>
            <a:off x="3175" y="2000250"/>
            <a:ext cx="1554163" cy="646113"/>
            <a:chOff x="40" y="818"/>
            <a:chExt cx="870" cy="363"/>
          </a:xfrm>
        </p:grpSpPr>
        <p:sp>
          <p:nvSpPr>
            <p:cNvPr id="37918" name="AutoShape 65">
              <a:extLst>
                <a:ext uri="{FF2B5EF4-FFF2-40B4-BE49-F238E27FC236}">
                  <a16:creationId xmlns:a16="http://schemas.microsoft.com/office/drawing/2014/main" id="{23261480-140F-498E-89B4-3220D6170263}"/>
                </a:ext>
              </a:extLst>
            </p:cNvPr>
            <p:cNvSpPr>
              <a:spLocks noChangeArrowheads="1"/>
            </p:cNvSpPr>
            <p:nvPr/>
          </p:nvSpPr>
          <p:spPr bwMode="auto">
            <a:xfrm>
              <a:off x="399" y="840"/>
              <a:ext cx="512" cy="306"/>
            </a:xfrm>
            <a:prstGeom prst="rightArrow">
              <a:avLst>
                <a:gd name="adj1" fmla="val 50000"/>
                <a:gd name="adj2" fmla="val 41830"/>
              </a:avLst>
            </a:prstGeom>
            <a:solidFill>
              <a:srgbClr val="787E8A"/>
            </a:solidFill>
            <a:ln w="12600">
              <a:solidFill>
                <a:srgbClr val="FFFFFF"/>
              </a:solidFill>
              <a:miter lim="800000"/>
              <a:headEnd/>
              <a:tailEnd/>
            </a:ln>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37919" name="Rectangle 66">
              <a:extLst>
                <a:ext uri="{FF2B5EF4-FFF2-40B4-BE49-F238E27FC236}">
                  <a16:creationId xmlns:a16="http://schemas.microsoft.com/office/drawing/2014/main" id="{6A7095F5-FE18-4BD8-8690-82527D0BDEFC}"/>
                </a:ext>
              </a:extLst>
            </p:cNvPr>
            <p:cNvSpPr>
              <a:spLocks noChangeArrowheads="1"/>
            </p:cNvSpPr>
            <p:nvPr/>
          </p:nvSpPr>
          <p:spPr bwMode="auto">
            <a:xfrm>
              <a:off x="40" y="818"/>
              <a:ext cx="739" cy="364"/>
            </a:xfrm>
            <a:prstGeom prst="rect">
              <a:avLst/>
            </a:prstGeom>
            <a:solidFill>
              <a:srgbClr val="787E8A"/>
            </a:solidFill>
            <a:ln w="12600">
              <a:solidFill>
                <a:srgbClr val="FFFFFF"/>
              </a:solidFill>
              <a:miter lim="800000"/>
              <a:headEnd/>
              <a:tailEnd/>
            </a:ln>
          </p:spPr>
          <p:txBody>
            <a:bodyPr anchor="ctr">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a:solidFill>
                    <a:srgbClr val="FFFFFF"/>
                  </a:solidFill>
                  <a:latin typeface="Tahoma" panose="020B0604030504040204" pitchFamily="34" charset="0"/>
                  <a:cs typeface="Arial" panose="020B0604020202020204" pitchFamily="34" charset="0"/>
                </a:rPr>
                <a:t>Major Milestones</a:t>
              </a:r>
            </a:p>
          </p:txBody>
        </p:sp>
      </p:grpSp>
      <p:grpSp>
        <p:nvGrpSpPr>
          <p:cNvPr id="12" name="Group 67">
            <a:extLst>
              <a:ext uri="{FF2B5EF4-FFF2-40B4-BE49-F238E27FC236}">
                <a16:creationId xmlns:a16="http://schemas.microsoft.com/office/drawing/2014/main" id="{1CEA0B88-7AC0-46A1-8E56-D96D97D2C5A4}"/>
              </a:ext>
            </a:extLst>
          </p:cNvPr>
          <p:cNvGrpSpPr>
            <a:grpSpLocks/>
          </p:cNvGrpSpPr>
          <p:nvPr/>
        </p:nvGrpSpPr>
        <p:grpSpPr bwMode="auto">
          <a:xfrm>
            <a:off x="6910388" y="2039938"/>
            <a:ext cx="2314575" cy="4841875"/>
            <a:chOff x="3864" y="832"/>
            <a:chExt cx="1296" cy="2720"/>
          </a:xfrm>
        </p:grpSpPr>
        <p:sp>
          <p:nvSpPr>
            <p:cNvPr id="37899" name="Text Box 68">
              <a:extLst>
                <a:ext uri="{FF2B5EF4-FFF2-40B4-BE49-F238E27FC236}">
                  <a16:creationId xmlns:a16="http://schemas.microsoft.com/office/drawing/2014/main" id="{997211FC-DF62-44EE-A9F2-1A72924A3283}"/>
                </a:ext>
              </a:extLst>
            </p:cNvPr>
            <p:cNvSpPr txBox="1">
              <a:spLocks noChangeArrowheads="1"/>
            </p:cNvSpPr>
            <p:nvPr/>
          </p:nvSpPr>
          <p:spPr bwMode="auto">
            <a:xfrm>
              <a:off x="3872" y="1664"/>
              <a:ext cx="944" cy="250"/>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spcBef>
                  <a:spcPts val="1400"/>
                </a:spcBef>
              </a:pPr>
              <a:r>
                <a:rPr lang="en-GB" altLang="vi-VN" sz="2200">
                  <a:solidFill>
                    <a:schemeClr val="bg1"/>
                  </a:solidFill>
                  <a:latin typeface="Arial" panose="020B0604020202020204" pitchFamily="34" charset="0"/>
                  <a:cs typeface="Arial" panose="020B0604020202020204" pitchFamily="34" charset="0"/>
                </a:rPr>
                <a:t>Transition</a:t>
              </a:r>
            </a:p>
          </p:txBody>
        </p:sp>
        <p:sp>
          <p:nvSpPr>
            <p:cNvPr id="23563" name="Text Box 69">
              <a:extLst>
                <a:ext uri="{FF2B5EF4-FFF2-40B4-BE49-F238E27FC236}">
                  <a16:creationId xmlns:a16="http://schemas.microsoft.com/office/drawing/2014/main" id="{BF8E5E0B-517C-4046-8FD6-AB96119AFCFA}"/>
                </a:ext>
              </a:extLst>
            </p:cNvPr>
            <p:cNvSpPr txBox="1">
              <a:spLocks noChangeArrowheads="1"/>
            </p:cNvSpPr>
            <p:nvPr/>
          </p:nvSpPr>
          <p:spPr bwMode="auto">
            <a:xfrm>
              <a:off x="3864" y="2040"/>
              <a:ext cx="1080" cy="826"/>
            </a:xfrm>
            <a:prstGeom prst="rect">
              <a:avLst/>
            </a:prstGeom>
            <a:noFill/>
            <a:ln w="9525">
              <a:noFill/>
              <a:round/>
              <a:headEnd/>
              <a:tailEnd/>
            </a:ln>
          </p:spPr>
          <p:txBody>
            <a:bodyPr>
              <a:spAutoFit/>
            </a:bodyPr>
            <a:lstStyle/>
            <a:p>
              <a:pPr eaLnBrk="1" fontAlgn="auto" hangingPunct="1">
                <a:spcBef>
                  <a:spcPts val="1400"/>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2200">
                  <a:solidFill>
                    <a:schemeClr val="accent1">
                      <a:lumMod val="50000"/>
                    </a:schemeClr>
                  </a:solidFill>
                  <a:latin typeface="Arial" charset="0"/>
                  <a:cs typeface="Arial" charset="0"/>
                </a:rPr>
                <a:t>Transition product to end user community</a:t>
              </a:r>
            </a:p>
          </p:txBody>
        </p:sp>
        <p:grpSp>
          <p:nvGrpSpPr>
            <p:cNvPr id="37901" name="Group 70">
              <a:extLst>
                <a:ext uri="{FF2B5EF4-FFF2-40B4-BE49-F238E27FC236}">
                  <a16:creationId xmlns:a16="http://schemas.microsoft.com/office/drawing/2014/main" id="{E70B39A0-B8FD-41E6-9EE9-927F8D8C050E}"/>
                </a:ext>
              </a:extLst>
            </p:cNvPr>
            <p:cNvGrpSpPr>
              <a:grpSpLocks/>
            </p:cNvGrpSpPr>
            <p:nvPr/>
          </p:nvGrpSpPr>
          <p:grpSpPr bwMode="auto">
            <a:xfrm>
              <a:off x="3878" y="2909"/>
              <a:ext cx="544" cy="642"/>
              <a:chOff x="3878" y="2909"/>
              <a:chExt cx="544" cy="642"/>
            </a:xfrm>
          </p:grpSpPr>
          <p:sp>
            <p:nvSpPr>
              <p:cNvPr id="23575" name="AutoShape 71">
                <a:extLst>
                  <a:ext uri="{FF2B5EF4-FFF2-40B4-BE49-F238E27FC236}">
                    <a16:creationId xmlns:a16="http://schemas.microsoft.com/office/drawing/2014/main" id="{24B9399A-C68B-46CF-A379-1E3BA06059FE}"/>
                  </a:ext>
                </a:extLst>
              </p:cNvPr>
              <p:cNvSpPr>
                <a:spLocks noChangeArrowheads="1"/>
              </p:cNvSpPr>
              <p:nvPr/>
            </p:nvSpPr>
            <p:spPr bwMode="auto">
              <a:xfrm rot="-540000">
                <a:off x="3924" y="3033"/>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76" name="AutoShape 72">
                <a:extLst>
                  <a:ext uri="{FF2B5EF4-FFF2-40B4-BE49-F238E27FC236}">
                    <a16:creationId xmlns:a16="http://schemas.microsoft.com/office/drawing/2014/main" id="{068E6ED8-2697-432A-B89C-9FE6AAB7828D}"/>
                  </a:ext>
                </a:extLst>
              </p:cNvPr>
              <p:cNvSpPr>
                <a:spLocks noChangeArrowheads="1"/>
              </p:cNvSpPr>
              <p:nvPr/>
            </p:nvSpPr>
            <p:spPr bwMode="auto">
              <a:xfrm rot="4380000">
                <a:off x="4084" y="3128"/>
                <a:ext cx="194"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77" name="AutoShape 73">
                <a:extLst>
                  <a:ext uri="{FF2B5EF4-FFF2-40B4-BE49-F238E27FC236}">
                    <a16:creationId xmlns:a16="http://schemas.microsoft.com/office/drawing/2014/main" id="{A26A467E-D22E-4848-880B-75A3F978EBE6}"/>
                  </a:ext>
                </a:extLst>
              </p:cNvPr>
              <p:cNvSpPr>
                <a:spLocks noChangeArrowheads="1"/>
              </p:cNvSpPr>
              <p:nvPr/>
            </p:nvSpPr>
            <p:spPr bwMode="auto">
              <a:xfrm rot="10560000">
                <a:off x="4004" y="3270"/>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78" name="AutoShape 74">
                <a:extLst>
                  <a:ext uri="{FF2B5EF4-FFF2-40B4-BE49-F238E27FC236}">
                    <a16:creationId xmlns:a16="http://schemas.microsoft.com/office/drawing/2014/main" id="{67A62DC5-A4EE-4B58-8F66-F2D229EFB8F2}"/>
                  </a:ext>
                </a:extLst>
              </p:cNvPr>
              <p:cNvSpPr>
                <a:spLocks noChangeArrowheads="1"/>
              </p:cNvSpPr>
              <p:nvPr/>
            </p:nvSpPr>
            <p:spPr bwMode="auto">
              <a:xfrm rot="-6480000">
                <a:off x="3849" y="317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79" name="AutoShape 75">
                <a:extLst>
                  <a:ext uri="{FF2B5EF4-FFF2-40B4-BE49-F238E27FC236}">
                    <a16:creationId xmlns:a16="http://schemas.microsoft.com/office/drawing/2014/main" id="{729AC3BE-A3F9-4702-BB50-6ABB5B4BF4B5}"/>
                  </a:ext>
                </a:extLst>
              </p:cNvPr>
              <p:cNvSpPr>
                <a:spLocks noChangeArrowheads="1"/>
              </p:cNvSpPr>
              <p:nvPr/>
            </p:nvSpPr>
            <p:spPr bwMode="auto">
              <a:xfrm rot="4920000" flipV="1">
                <a:off x="3838" y="2974"/>
                <a:ext cx="193"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211 h 21600"/>
                  <a:gd name="T20" fmla="*/ 18466 w 21600"/>
                  <a:gd name="T21" fmla="*/ 183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80" name="AutoShape 76">
                <a:extLst>
                  <a:ext uri="{FF2B5EF4-FFF2-40B4-BE49-F238E27FC236}">
                    <a16:creationId xmlns:a16="http://schemas.microsoft.com/office/drawing/2014/main" id="{34B5AFC6-E597-463A-A30D-C996C5D5757A}"/>
                  </a:ext>
                </a:extLst>
              </p:cNvPr>
              <p:cNvSpPr>
                <a:spLocks noChangeArrowheads="1"/>
              </p:cNvSpPr>
              <p:nvPr/>
            </p:nvSpPr>
            <p:spPr bwMode="auto">
              <a:xfrm rot="4020000" flipV="1">
                <a:off x="4255" y="3414"/>
                <a:ext cx="194" cy="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211 h 21600"/>
                  <a:gd name="T20" fmla="*/ 18466 w 21600"/>
                  <a:gd name="T21" fmla="*/ 183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grpSp>
        <p:grpSp>
          <p:nvGrpSpPr>
            <p:cNvPr id="37902" name="Group 77">
              <a:extLst>
                <a:ext uri="{FF2B5EF4-FFF2-40B4-BE49-F238E27FC236}">
                  <a16:creationId xmlns:a16="http://schemas.microsoft.com/office/drawing/2014/main" id="{E9EB8EA5-097C-4BCC-86A0-01EEAC6C974C}"/>
                </a:ext>
              </a:extLst>
            </p:cNvPr>
            <p:cNvGrpSpPr>
              <a:grpSpLocks/>
            </p:cNvGrpSpPr>
            <p:nvPr/>
          </p:nvGrpSpPr>
          <p:grpSpPr bwMode="auto">
            <a:xfrm>
              <a:off x="4456" y="2909"/>
              <a:ext cx="545" cy="642"/>
              <a:chOff x="4456" y="2909"/>
              <a:chExt cx="545" cy="642"/>
            </a:xfrm>
          </p:grpSpPr>
          <p:sp>
            <p:nvSpPr>
              <p:cNvPr id="23569" name="AutoShape 78">
                <a:extLst>
                  <a:ext uri="{FF2B5EF4-FFF2-40B4-BE49-F238E27FC236}">
                    <a16:creationId xmlns:a16="http://schemas.microsoft.com/office/drawing/2014/main" id="{CFEEC845-00D2-4CB9-A35E-645DEA40C195}"/>
                  </a:ext>
                </a:extLst>
              </p:cNvPr>
              <p:cNvSpPr>
                <a:spLocks noChangeArrowheads="1"/>
              </p:cNvSpPr>
              <p:nvPr/>
            </p:nvSpPr>
            <p:spPr bwMode="auto">
              <a:xfrm rot="-540000">
                <a:off x="4501" y="3033"/>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70" name="AutoShape 79">
                <a:extLst>
                  <a:ext uri="{FF2B5EF4-FFF2-40B4-BE49-F238E27FC236}">
                    <a16:creationId xmlns:a16="http://schemas.microsoft.com/office/drawing/2014/main" id="{7783334E-08BD-4B5D-92D1-D01BADDE3BB5}"/>
                  </a:ext>
                </a:extLst>
              </p:cNvPr>
              <p:cNvSpPr>
                <a:spLocks noChangeArrowheads="1"/>
              </p:cNvSpPr>
              <p:nvPr/>
            </p:nvSpPr>
            <p:spPr bwMode="auto">
              <a:xfrm rot="4380000">
                <a:off x="4659" y="3134"/>
                <a:ext cx="194"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71" name="AutoShape 80">
                <a:extLst>
                  <a:ext uri="{FF2B5EF4-FFF2-40B4-BE49-F238E27FC236}">
                    <a16:creationId xmlns:a16="http://schemas.microsoft.com/office/drawing/2014/main" id="{A2A427E6-839A-4BE2-8245-FAD622C090CC}"/>
                  </a:ext>
                </a:extLst>
              </p:cNvPr>
              <p:cNvSpPr>
                <a:spLocks noChangeArrowheads="1"/>
              </p:cNvSpPr>
              <p:nvPr/>
            </p:nvSpPr>
            <p:spPr bwMode="auto">
              <a:xfrm rot="10560000">
                <a:off x="4582" y="3270"/>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72" name="AutoShape 81">
                <a:extLst>
                  <a:ext uri="{FF2B5EF4-FFF2-40B4-BE49-F238E27FC236}">
                    <a16:creationId xmlns:a16="http://schemas.microsoft.com/office/drawing/2014/main" id="{E52AFF61-D7A0-45F8-87D8-576243C10768}"/>
                  </a:ext>
                </a:extLst>
              </p:cNvPr>
              <p:cNvSpPr>
                <a:spLocks noChangeArrowheads="1"/>
              </p:cNvSpPr>
              <p:nvPr/>
            </p:nvSpPr>
            <p:spPr bwMode="auto">
              <a:xfrm rot="-6480000">
                <a:off x="4428" y="3172"/>
                <a:ext cx="193" cy="7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73" name="AutoShape 82">
                <a:extLst>
                  <a:ext uri="{FF2B5EF4-FFF2-40B4-BE49-F238E27FC236}">
                    <a16:creationId xmlns:a16="http://schemas.microsoft.com/office/drawing/2014/main" id="{18B907BC-3170-4EBC-B4F2-65E7F93E71FE}"/>
                  </a:ext>
                </a:extLst>
              </p:cNvPr>
              <p:cNvSpPr>
                <a:spLocks noChangeArrowheads="1"/>
              </p:cNvSpPr>
              <p:nvPr/>
            </p:nvSpPr>
            <p:spPr bwMode="auto">
              <a:xfrm rot="4920000" flipV="1">
                <a:off x="4413" y="2976"/>
                <a:ext cx="193" cy="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211 h 21600"/>
                  <a:gd name="T20" fmla="*/ 18466 w 21600"/>
                  <a:gd name="T21" fmla="*/ 1838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sp>
            <p:nvSpPr>
              <p:cNvPr id="23574" name="AutoShape 83">
                <a:extLst>
                  <a:ext uri="{FF2B5EF4-FFF2-40B4-BE49-F238E27FC236}">
                    <a16:creationId xmlns:a16="http://schemas.microsoft.com/office/drawing/2014/main" id="{2E8FB3C4-D42F-4DAA-9C40-001B331CA428}"/>
                  </a:ext>
                </a:extLst>
              </p:cNvPr>
              <p:cNvSpPr>
                <a:spLocks noChangeArrowheads="1"/>
              </p:cNvSpPr>
              <p:nvPr/>
            </p:nvSpPr>
            <p:spPr bwMode="auto">
              <a:xfrm rot="4020000" flipV="1">
                <a:off x="4833" y="3414"/>
                <a:ext cx="194" cy="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4 w 21600"/>
                  <a:gd name="T19" fmla="*/ 3168 h 21600"/>
                  <a:gd name="T20" fmla="*/ 18466 w 21600"/>
                  <a:gd name="T21" fmla="*/ 1843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rgbClr val="787E8A"/>
              </a:solidFill>
              <a:ln w="12600">
                <a:solidFill>
                  <a:srgbClr val="99CCFF"/>
                </a:solidFill>
                <a:miter lim="800000"/>
                <a:headEnd/>
                <a:tailEnd/>
              </a:ln>
            </p:spPr>
            <p:txBody>
              <a:bodyPr wrap="none" anchor="ctr"/>
              <a:lstStyle/>
              <a:p>
                <a:pPr eaLnBrk="1" fontAlgn="auto" hangingPunct="1">
                  <a:spcBef>
                    <a:spcPts val="0"/>
                  </a:spcBef>
                  <a:spcAft>
                    <a:spcPts val="0"/>
                  </a:spcAft>
                  <a:defRPr/>
                </a:pPr>
                <a:endParaRPr lang="en-IN">
                  <a:solidFill>
                    <a:schemeClr val="accent1">
                      <a:lumMod val="50000"/>
                    </a:schemeClr>
                  </a:solidFill>
                  <a:latin typeface="+mn-lt"/>
                  <a:cs typeface="Arial" charset="0"/>
                </a:endParaRPr>
              </a:p>
            </p:txBody>
          </p:sp>
        </p:grpSp>
        <p:sp>
          <p:nvSpPr>
            <p:cNvPr id="23566" name="Text Box 84">
              <a:extLst>
                <a:ext uri="{FF2B5EF4-FFF2-40B4-BE49-F238E27FC236}">
                  <a16:creationId xmlns:a16="http://schemas.microsoft.com/office/drawing/2014/main" id="{03A9081C-5EDB-4849-83D3-4511C0186EEF}"/>
                </a:ext>
              </a:extLst>
            </p:cNvPr>
            <p:cNvSpPr txBox="1">
              <a:spLocks noChangeArrowheads="1"/>
            </p:cNvSpPr>
            <p:nvPr/>
          </p:nvSpPr>
          <p:spPr bwMode="auto">
            <a:xfrm>
              <a:off x="4168" y="3008"/>
              <a:ext cx="360" cy="442"/>
            </a:xfrm>
            <a:prstGeom prst="rect">
              <a:avLst/>
            </a:prstGeom>
            <a:noFill/>
            <a:ln w="9525">
              <a:noFill/>
              <a:round/>
              <a:headEnd/>
              <a:tailEnd/>
            </a:ln>
          </p:spPr>
          <p:txBody>
            <a:bodyPr>
              <a:spAutoFit/>
            </a:bodyPr>
            <a:lstStyle/>
            <a:p>
              <a:pPr eaLnBrk="1" fontAlgn="auto" hangingPunct="1">
                <a:spcBef>
                  <a:spcPts val="2813"/>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4500">
                  <a:solidFill>
                    <a:schemeClr val="accent1">
                      <a:lumMod val="50000"/>
                    </a:schemeClr>
                  </a:solidFill>
                  <a:latin typeface="+mn-lt"/>
                  <a:cs typeface="Arial" charset="0"/>
                </a:rPr>
                <a:t>…</a:t>
              </a:r>
            </a:p>
          </p:txBody>
        </p:sp>
        <p:sp>
          <p:nvSpPr>
            <p:cNvPr id="23567" name="Line 85">
              <a:extLst>
                <a:ext uri="{FF2B5EF4-FFF2-40B4-BE49-F238E27FC236}">
                  <a16:creationId xmlns:a16="http://schemas.microsoft.com/office/drawing/2014/main" id="{B5482634-A4B7-4CE6-B7AB-8883607C03E0}"/>
                </a:ext>
              </a:extLst>
            </p:cNvPr>
            <p:cNvSpPr>
              <a:spLocks noChangeShapeType="1"/>
            </p:cNvSpPr>
            <p:nvPr/>
          </p:nvSpPr>
          <p:spPr bwMode="auto">
            <a:xfrm>
              <a:off x="4888" y="1360"/>
              <a:ext cx="1" cy="1888"/>
            </a:xfrm>
            <a:prstGeom prst="line">
              <a:avLst/>
            </a:prstGeom>
            <a:noFill/>
            <a:ln w="12600">
              <a:solidFill>
                <a:srgbClr val="FFFFFF"/>
              </a:solidFill>
              <a:miter lim="800000"/>
              <a:headEnd/>
              <a:tailEnd/>
            </a:ln>
          </p:spPr>
          <p:txBody>
            <a:bodyPr/>
            <a:lstStyle/>
            <a:p>
              <a:pPr eaLnBrk="1" fontAlgn="auto" hangingPunct="1">
                <a:spcBef>
                  <a:spcPts val="0"/>
                </a:spcBef>
                <a:spcAft>
                  <a:spcPts val="0"/>
                </a:spcAft>
                <a:defRPr/>
              </a:pPr>
              <a:endParaRPr lang="en-US">
                <a:solidFill>
                  <a:schemeClr val="accent1">
                    <a:lumMod val="50000"/>
                  </a:schemeClr>
                </a:solidFill>
                <a:latin typeface="+mn-lt"/>
                <a:cs typeface="Arial" charset="0"/>
              </a:endParaRPr>
            </a:p>
          </p:txBody>
        </p:sp>
        <p:sp>
          <p:nvSpPr>
            <p:cNvPr id="23568" name="Text Box 86">
              <a:extLst>
                <a:ext uri="{FF2B5EF4-FFF2-40B4-BE49-F238E27FC236}">
                  <a16:creationId xmlns:a16="http://schemas.microsoft.com/office/drawing/2014/main" id="{75EBF5A8-8EAB-4012-A0DA-7CC7927F67D6}"/>
                </a:ext>
              </a:extLst>
            </p:cNvPr>
            <p:cNvSpPr txBox="1">
              <a:spLocks noChangeArrowheads="1"/>
            </p:cNvSpPr>
            <p:nvPr/>
          </p:nvSpPr>
          <p:spPr bwMode="auto">
            <a:xfrm>
              <a:off x="4466" y="832"/>
              <a:ext cx="695" cy="403"/>
            </a:xfrm>
            <a:prstGeom prst="rect">
              <a:avLst/>
            </a:prstGeom>
            <a:noFill/>
            <a:ln w="9525">
              <a:noFill/>
              <a:round/>
              <a:headEnd/>
              <a:tailEnd/>
            </a:ln>
          </p:spPr>
          <p:txBody>
            <a:bodyPr>
              <a:spAutoFit/>
            </a:bodyPr>
            <a:lstStyle/>
            <a:p>
              <a:pPr eaLnBrk="1" fontAlgn="auto" hangingPunct="1">
                <a:spcBef>
                  <a:spcPts val="1263"/>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2000">
                  <a:solidFill>
                    <a:schemeClr val="accent1">
                      <a:lumMod val="50000"/>
                    </a:schemeClr>
                  </a:solidFill>
                  <a:latin typeface="Arial" charset="0"/>
                  <a:cs typeface="Arial" charset="0"/>
                </a:rPr>
                <a:t>Product Release</a:t>
              </a:r>
            </a:p>
          </p:txBody>
        </p:sp>
      </p:grpSp>
    </p:spTree>
  </p:cSld>
  <p:clrMapOvr>
    <a:masterClrMapping/>
  </p:clrMapOvr>
  <p:transition advTm="6758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Effect transition="in" filter="diamond(in)">
                                      <p:cBhvr additive="repl">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additive="repl">
                                        <p:cTn id="11" dur="1" fill="hold">
                                          <p:stCondLst>
                                            <p:cond delay="0"/>
                                          </p:stCondLst>
                                        </p:cTn>
                                        <p:tgtEl>
                                          <p:spTgt spid="5"/>
                                        </p:tgtEl>
                                        <p:attrNameLst>
                                          <p:attrName>style.visibility</p:attrName>
                                        </p:attrNameLst>
                                      </p:cBhvr>
                                      <p:to>
                                        <p:strVal val="visible"/>
                                      </p:to>
                                    </p:set>
                                    <p:anim calcmode="lin" valueType="num">
                                      <p:cBhvr additive="repl">
                                        <p:cTn id="12" dur="2000" fill="hold"/>
                                        <p:tgtEl>
                                          <p:spTgt spid="5"/>
                                        </p:tgtEl>
                                        <p:attrNameLst>
                                          <p:attrName>ppt_x</p:attrName>
                                        </p:attrNameLst>
                                      </p:cBhvr>
                                      <p:tavLst>
                                        <p:tav tm="100000">
                                          <p:val>
                                            <p:strVal val="#ppt_x"/>
                                          </p:val>
                                        </p:tav>
                                        <p:tav>
                                          <p:val>
                                            <p:strVal val="#ppt_x"/>
                                          </p:val>
                                        </p:tav>
                                      </p:tavLst>
                                    </p:anim>
                                    <p:anim calcmode="lin" valueType="num">
                                      <p:cBhvr additive="repl">
                                        <p:cTn id="13" dur="2000" fill="hold"/>
                                        <p:tgtEl>
                                          <p:spTgt spid="5"/>
                                        </p:tgtEl>
                                        <p:attrNameLst>
                                          <p:attrName>ppt_y</p:attrName>
                                        </p:attrNameLst>
                                      </p:cBhvr>
                                      <p:tavLst>
                                        <p:tav tm="100000">
                                          <p:val>
                                            <p:strVal val="1+#ppt_h/2"/>
                                          </p:val>
                                        </p:tav>
                                        <p:tav>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additive="repl">
                                        <p:cTn id="17" dur="1" fill="hold">
                                          <p:stCondLst>
                                            <p:cond delay="0"/>
                                          </p:stCondLst>
                                        </p:cTn>
                                        <p:tgtEl>
                                          <p:spTgt spid="8"/>
                                        </p:tgtEl>
                                        <p:attrNameLst>
                                          <p:attrName>style.visibility</p:attrName>
                                        </p:attrNameLst>
                                      </p:cBhvr>
                                      <p:to>
                                        <p:strVal val="visible"/>
                                      </p:to>
                                    </p:set>
                                    <p:anim calcmode="lin" valueType="num">
                                      <p:cBhvr additive="repl">
                                        <p:cTn id="18" dur="2000" fill="hold"/>
                                        <p:tgtEl>
                                          <p:spTgt spid="8"/>
                                        </p:tgtEl>
                                        <p:attrNameLst>
                                          <p:attrName>ppt_x</p:attrName>
                                        </p:attrNameLst>
                                      </p:cBhvr>
                                      <p:tavLst>
                                        <p:tav tm="100000">
                                          <p:val>
                                            <p:strVal val="#ppt_x"/>
                                          </p:val>
                                        </p:tav>
                                        <p:tav>
                                          <p:val>
                                            <p:strVal val="#ppt_x"/>
                                          </p:val>
                                        </p:tav>
                                      </p:tavLst>
                                    </p:anim>
                                    <p:anim calcmode="lin" valueType="num">
                                      <p:cBhvr additive="repl">
                                        <p:cTn id="19" dur="2000" fill="hold"/>
                                        <p:tgtEl>
                                          <p:spTgt spid="8"/>
                                        </p:tgtEl>
                                        <p:attrNameLst>
                                          <p:attrName>ppt_y</p:attrName>
                                        </p:attrNameLst>
                                      </p:cBhvr>
                                      <p:tavLst>
                                        <p:tav tm="100000">
                                          <p:val>
                                            <p:strVal val="1+#ppt_h/2"/>
                                          </p:val>
                                        </p:tav>
                                        <p:tav>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additive="repl">
                                        <p:cTn id="23" dur="1" fill="hold">
                                          <p:stCondLst>
                                            <p:cond delay="0"/>
                                          </p:stCondLst>
                                        </p:cTn>
                                        <p:tgtEl>
                                          <p:spTgt spid="12"/>
                                        </p:tgtEl>
                                        <p:attrNameLst>
                                          <p:attrName>style.visibility</p:attrName>
                                        </p:attrNameLst>
                                      </p:cBhvr>
                                      <p:to>
                                        <p:strVal val="visible"/>
                                      </p:to>
                                    </p:set>
                                    <p:animEffect transition="in" filter="blinds(horizontal)">
                                      <p:cBhvr additive="repl">
                                        <p:cTn id="2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0B657C8-5984-4648-B5E4-DAD10694593C}"/>
              </a:ext>
            </a:extLst>
          </p:cNvPr>
          <p:cNvSpPr>
            <a:spLocks noGrp="1"/>
          </p:cNvSpPr>
          <p:nvPr>
            <p:ph type="title"/>
          </p:nvPr>
        </p:nvSpPr>
        <p:spPr/>
        <p:txBody>
          <a:bodyPr/>
          <a:lstStyle/>
          <a:p>
            <a:pPr eaLnBrk="1" fontAlgn="auto" hangingPunct="1">
              <a:spcAft>
                <a:spcPts val="0"/>
              </a:spcAft>
              <a:defRPr/>
            </a:pPr>
            <a:r>
              <a:rPr lang="en-IN" altLang="vi-VN" b="1" dirty="0">
                <a:latin typeface="Calibri" panose="020F0502020204030204" pitchFamily="34" charset="0"/>
                <a:cs typeface="Calibri" panose="020F0502020204030204" pitchFamily="34" charset="0"/>
              </a:rPr>
              <a:t>Inception Phase</a:t>
            </a:r>
            <a:br>
              <a:rPr lang="en-IN" altLang="vi-VN" b="1" dirty="0">
                <a:latin typeface="Calibri" panose="020F0502020204030204" pitchFamily="34" charset="0"/>
                <a:cs typeface="Calibri" panose="020F0502020204030204" pitchFamily="34" charset="0"/>
              </a:rPr>
            </a:br>
            <a:r>
              <a:rPr lang="en-IN" sz="2200" b="1" dirty="0">
                <a:solidFill>
                  <a:srgbClr val="007FA3"/>
                </a:solidFill>
                <a:latin typeface="+mj-lt"/>
              </a:rPr>
              <a:t>1.2</a:t>
            </a:r>
            <a:r>
              <a:rPr lang="en-IN" sz="2200" dirty="0">
                <a:latin typeface="+mj-lt"/>
              </a:rPr>
              <a:t> Describe the RUP methodologies</a:t>
            </a:r>
            <a:endParaRPr lang="en-IN" altLang="vi-VN" sz="22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A768FB0-BAF7-40ED-AAEC-D4DE19C61385}"/>
              </a:ext>
            </a:extLst>
          </p:cNvPr>
          <p:cNvSpPr>
            <a:spLocks noGrp="1"/>
          </p:cNvSpPr>
          <p:nvPr>
            <p:ph idx="1"/>
          </p:nvPr>
        </p:nvSpPr>
        <p:spPr>
          <a:xfrm>
            <a:off x="468313" y="1916113"/>
            <a:ext cx="8102600" cy="4941887"/>
          </a:xfrm>
        </p:spPr>
        <p:txBody>
          <a:bodyPr rtlCol="0">
            <a:normAutofit/>
          </a:bodyPr>
          <a:lstStyle/>
          <a:p>
            <a:pPr marL="474663" indent="-471488" eaLnBrk="1" fontAlgn="auto" hangingPunct="1">
              <a:lnSpc>
                <a:spcPct val="80000"/>
              </a:lnSpc>
              <a:spcBef>
                <a:spcPts val="450"/>
              </a:spcBef>
              <a:spcAft>
                <a:spcPts val="0"/>
              </a:spcAft>
              <a:buClrTx/>
              <a:buSzPct val="70000"/>
              <a:buFontTx/>
              <a:buNone/>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dirty="0"/>
              <a:t>Objective:</a:t>
            </a:r>
          </a:p>
          <a:p>
            <a:pPr marL="474663" indent="-471488" eaLnBrk="1" fontAlgn="auto" hangingPunct="1">
              <a:lnSpc>
                <a:spcPct val="80000"/>
              </a:lnSpc>
              <a:spcBef>
                <a:spcPts val="450"/>
              </a:spcBef>
              <a:spcAft>
                <a:spcPts val="0"/>
              </a:spcAft>
              <a:buClr>
                <a:srgbClr val="00FFFF"/>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dirty="0"/>
              <a:t>Understand what to build. </a:t>
            </a:r>
          </a:p>
          <a:p>
            <a:pPr marL="801688" lvl="1" indent="-398463" eaLnBrk="1" fontAlgn="auto" hangingPunct="1">
              <a:lnSpc>
                <a:spcPct val="80000"/>
              </a:lnSpc>
              <a:spcBef>
                <a:spcPts val="375"/>
              </a:spcBef>
              <a:spcAft>
                <a:spcPts val="0"/>
              </a:spcAft>
              <a:buClr>
                <a:srgbClr val="339966"/>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sz="1500" dirty="0"/>
              <a:t>A vision document:</a:t>
            </a:r>
          </a:p>
          <a:p>
            <a:pPr marL="801688" lvl="1" indent="-398463" eaLnBrk="1" fontAlgn="auto" hangingPunct="1">
              <a:lnSpc>
                <a:spcPct val="80000"/>
              </a:lnSpc>
              <a:spcBef>
                <a:spcPts val="375"/>
              </a:spcBef>
              <a:spcAft>
                <a:spcPts val="0"/>
              </a:spcAft>
              <a:buClr>
                <a:srgbClr val="339966"/>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sz="1500" dirty="0"/>
              <a:t>Optional  business model</a:t>
            </a:r>
          </a:p>
          <a:p>
            <a:pPr marL="801688" lvl="1" indent="-398463" eaLnBrk="1" fontAlgn="auto" hangingPunct="1">
              <a:lnSpc>
                <a:spcPct val="80000"/>
              </a:lnSpc>
              <a:spcBef>
                <a:spcPts val="375"/>
              </a:spcBef>
              <a:spcAft>
                <a:spcPts val="0"/>
              </a:spcAft>
              <a:buClr>
                <a:srgbClr val="339966"/>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sz="1500" dirty="0"/>
              <a:t>An initial project glossary</a:t>
            </a:r>
          </a:p>
          <a:p>
            <a:pPr marL="801688" lvl="1" indent="-398463" eaLnBrk="1" fontAlgn="auto" hangingPunct="1">
              <a:lnSpc>
                <a:spcPct val="80000"/>
              </a:lnSpc>
              <a:spcBef>
                <a:spcPts val="400"/>
              </a:spcBef>
              <a:spcAft>
                <a:spcPts val="0"/>
              </a:spcAft>
              <a:buClrTx/>
              <a:buSzPct val="70000"/>
              <a:buFontTx/>
              <a:buNone/>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endParaRPr lang="en-US" dirty="0">
              <a:solidFill>
                <a:srgbClr val="FFFF99"/>
              </a:solidFill>
            </a:endParaRPr>
          </a:p>
          <a:p>
            <a:pPr marL="474663" indent="-471488" eaLnBrk="1" fontAlgn="auto" hangingPunct="1">
              <a:lnSpc>
                <a:spcPct val="80000"/>
              </a:lnSpc>
              <a:spcBef>
                <a:spcPts val="450"/>
              </a:spcBef>
              <a:spcAft>
                <a:spcPts val="0"/>
              </a:spcAft>
              <a:buClr>
                <a:srgbClr val="00FFFF"/>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dirty="0"/>
              <a:t>Identify key system functionality. </a:t>
            </a:r>
          </a:p>
          <a:p>
            <a:pPr marL="801688" lvl="1" indent="-398463" eaLnBrk="1" fontAlgn="auto" hangingPunct="1">
              <a:lnSpc>
                <a:spcPct val="80000"/>
              </a:lnSpc>
              <a:spcBef>
                <a:spcPts val="375"/>
              </a:spcBef>
              <a:spcAft>
                <a:spcPts val="0"/>
              </a:spcAft>
              <a:buClr>
                <a:srgbClr val="339966"/>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sz="1500" dirty="0"/>
              <a:t>A initial use-case model (10% -20%) complete.</a:t>
            </a:r>
          </a:p>
          <a:p>
            <a:pPr marL="474663" indent="-471488" eaLnBrk="1" fontAlgn="auto" hangingPunct="1">
              <a:lnSpc>
                <a:spcPct val="80000"/>
              </a:lnSpc>
              <a:spcBef>
                <a:spcPts val="450"/>
              </a:spcBef>
              <a:spcAft>
                <a:spcPts val="0"/>
              </a:spcAft>
              <a:buClrTx/>
              <a:buSzPct val="70000"/>
              <a:buFontTx/>
              <a:buNone/>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endParaRPr lang="en-US" dirty="0"/>
          </a:p>
          <a:p>
            <a:pPr marL="474663" indent="-471488" eaLnBrk="1" fontAlgn="auto" hangingPunct="1">
              <a:lnSpc>
                <a:spcPct val="80000"/>
              </a:lnSpc>
              <a:spcBef>
                <a:spcPts val="450"/>
              </a:spcBef>
              <a:spcAft>
                <a:spcPts val="0"/>
              </a:spcAft>
              <a:buClr>
                <a:srgbClr val="00FFFF"/>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dirty="0"/>
              <a:t>Determine at least one possible solution. </a:t>
            </a:r>
          </a:p>
          <a:p>
            <a:pPr marL="801688" lvl="1" indent="-398463" eaLnBrk="1" fontAlgn="auto" hangingPunct="1">
              <a:lnSpc>
                <a:spcPct val="80000"/>
              </a:lnSpc>
              <a:spcBef>
                <a:spcPts val="375"/>
              </a:spcBef>
              <a:spcAft>
                <a:spcPts val="0"/>
              </a:spcAft>
              <a:buClr>
                <a:srgbClr val="339966"/>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sz="1500" dirty="0"/>
              <a:t>One or several prototypes.</a:t>
            </a:r>
          </a:p>
          <a:p>
            <a:pPr marL="474663" indent="-471488" eaLnBrk="1" fontAlgn="auto" hangingPunct="1">
              <a:lnSpc>
                <a:spcPct val="80000"/>
              </a:lnSpc>
              <a:spcBef>
                <a:spcPts val="450"/>
              </a:spcBef>
              <a:spcAft>
                <a:spcPts val="0"/>
              </a:spcAft>
              <a:buClrTx/>
              <a:buSzPct val="70000"/>
              <a:buFontTx/>
              <a:buNone/>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endParaRPr lang="en-US" dirty="0"/>
          </a:p>
          <a:p>
            <a:pPr marL="474663" indent="-471488" eaLnBrk="1" fontAlgn="auto" hangingPunct="1">
              <a:lnSpc>
                <a:spcPct val="80000"/>
              </a:lnSpc>
              <a:spcBef>
                <a:spcPts val="450"/>
              </a:spcBef>
              <a:spcAft>
                <a:spcPts val="0"/>
              </a:spcAft>
              <a:buClr>
                <a:srgbClr val="00FFFF"/>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dirty="0"/>
              <a:t>Understand the costs, schedule, and risks associated with the project.</a:t>
            </a:r>
          </a:p>
          <a:p>
            <a:pPr marL="801688" lvl="1" indent="-398463" eaLnBrk="1" fontAlgn="auto" hangingPunct="1">
              <a:lnSpc>
                <a:spcPct val="80000"/>
              </a:lnSpc>
              <a:spcBef>
                <a:spcPts val="375"/>
              </a:spcBef>
              <a:spcAft>
                <a:spcPts val="0"/>
              </a:spcAft>
              <a:buClr>
                <a:srgbClr val="339966"/>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sz="1500" dirty="0"/>
              <a:t>An initial risk assessment.</a:t>
            </a:r>
          </a:p>
          <a:p>
            <a:pPr marL="801688" lvl="1" indent="-398463" eaLnBrk="1" fontAlgn="auto" hangingPunct="1">
              <a:lnSpc>
                <a:spcPct val="80000"/>
              </a:lnSpc>
              <a:spcBef>
                <a:spcPts val="375"/>
              </a:spcBef>
              <a:spcAft>
                <a:spcPts val="0"/>
              </a:spcAft>
              <a:buClr>
                <a:srgbClr val="339966"/>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sz="1500" dirty="0"/>
              <a:t>Business case</a:t>
            </a:r>
          </a:p>
          <a:p>
            <a:pPr marL="474663" indent="-471488" eaLnBrk="1" fontAlgn="auto" hangingPunct="1">
              <a:lnSpc>
                <a:spcPct val="80000"/>
              </a:lnSpc>
              <a:spcBef>
                <a:spcPts val="450"/>
              </a:spcBef>
              <a:spcAft>
                <a:spcPts val="0"/>
              </a:spcAft>
              <a:buClrTx/>
              <a:buSzPct val="70000"/>
              <a:buFontTx/>
              <a:buNone/>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endParaRPr lang="en-US" dirty="0"/>
          </a:p>
          <a:p>
            <a:pPr marL="474663" indent="-471488" eaLnBrk="1" fontAlgn="auto" hangingPunct="1">
              <a:lnSpc>
                <a:spcPct val="80000"/>
              </a:lnSpc>
              <a:spcBef>
                <a:spcPts val="450"/>
              </a:spcBef>
              <a:spcAft>
                <a:spcPts val="0"/>
              </a:spcAft>
              <a:buClr>
                <a:srgbClr val="00FFFF"/>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dirty="0"/>
              <a:t>Decide what process to follow and what tools to use.</a:t>
            </a:r>
          </a:p>
          <a:p>
            <a:pPr marL="801688" lvl="1" indent="-398463" eaLnBrk="1" fontAlgn="auto" hangingPunct="1">
              <a:lnSpc>
                <a:spcPct val="80000"/>
              </a:lnSpc>
              <a:spcBef>
                <a:spcPts val="375"/>
              </a:spcBef>
              <a:spcAft>
                <a:spcPts val="0"/>
              </a:spcAft>
              <a:buClr>
                <a:srgbClr val="339966"/>
              </a:buClr>
              <a:buSzPct val="70000"/>
              <a:buFont typeface="Wingdings" pitchFamily="2" charset="2"/>
              <a:buChar char=""/>
              <a:tabLst>
                <a:tab pos="474663" algn="l"/>
                <a:tab pos="587375" algn="l"/>
                <a:tab pos="1044575" algn="l"/>
                <a:tab pos="1501775" algn="l"/>
                <a:tab pos="1958975" algn="l"/>
                <a:tab pos="2416175" algn="l"/>
                <a:tab pos="2873375" algn="l"/>
                <a:tab pos="3330575" algn="l"/>
                <a:tab pos="3787775" algn="l"/>
                <a:tab pos="4244975" algn="l"/>
                <a:tab pos="4702175" algn="l"/>
                <a:tab pos="5159375" algn="l"/>
                <a:tab pos="5616575" algn="l"/>
                <a:tab pos="6073775" algn="l"/>
                <a:tab pos="6530975" algn="l"/>
                <a:tab pos="6988175" algn="l"/>
                <a:tab pos="7445375" algn="l"/>
                <a:tab pos="7902575" algn="l"/>
                <a:tab pos="8359775" algn="l"/>
                <a:tab pos="8816975" algn="l"/>
                <a:tab pos="9274175" algn="l"/>
              </a:tabLst>
              <a:defRPr/>
            </a:pPr>
            <a:r>
              <a:rPr lang="en-US" sz="1500" dirty="0"/>
              <a:t>A project plan</a:t>
            </a:r>
          </a:p>
          <a:p>
            <a:pPr marL="274320" indent="-274320" eaLnBrk="1" fontAlgn="auto" hangingPunct="1">
              <a:spcAft>
                <a:spcPts val="0"/>
              </a:spcAft>
              <a:buFont typeface="Wingdings 3"/>
              <a:buChar char=""/>
              <a:defRPr/>
            </a:pPr>
            <a:endParaRPr lang="en-IN" dirty="0"/>
          </a:p>
        </p:txBody>
      </p:sp>
      <p:sp>
        <p:nvSpPr>
          <p:cNvPr id="15364" name="Text Box 4">
            <a:extLst>
              <a:ext uri="{FF2B5EF4-FFF2-40B4-BE49-F238E27FC236}">
                <a16:creationId xmlns:a16="http://schemas.microsoft.com/office/drawing/2014/main" id="{6898F22E-FB11-4D0C-9C56-3EB02D2EF78A}"/>
              </a:ext>
            </a:extLst>
          </p:cNvPr>
          <p:cNvSpPr txBox="1">
            <a:spLocks noChangeArrowheads="1"/>
          </p:cNvSpPr>
          <p:nvPr/>
        </p:nvSpPr>
        <p:spPr bwMode="auto">
          <a:xfrm>
            <a:off x="5724525" y="2060575"/>
            <a:ext cx="2982913" cy="2586038"/>
          </a:xfrm>
          <a:prstGeom prst="rect">
            <a:avLst/>
          </a:prstGeom>
          <a:noFill/>
          <a:ln w="12600">
            <a:solidFill>
              <a:srgbClr val="74B6D0"/>
            </a:solidFill>
            <a:miter lim="800000"/>
            <a:headEnd/>
            <a:tailEnd/>
          </a:ln>
        </p:spPr>
        <p:txBody>
          <a:bodyPr>
            <a:spAutoFit/>
          </a:bodyPr>
          <a:lstStyle/>
          <a:p>
            <a:pP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i="1" dirty="0">
                <a:solidFill>
                  <a:schemeClr val="accent1">
                    <a:lumMod val="50000"/>
                  </a:schemeClr>
                </a:solidFill>
                <a:latin typeface="Calibri" pitchFamily="34" charset="0"/>
                <a:cs typeface="Arial" charset="0"/>
              </a:rPr>
              <a:t>Inception is the first of four RUP phase its all about getting familiar with Project goal and Scope .this phase help you determine the project feasibility , what customer want and how will you get into more resource consumable phase.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a:extLst>
              <a:ext uri="{FF2B5EF4-FFF2-40B4-BE49-F238E27FC236}">
                <a16:creationId xmlns:a16="http://schemas.microsoft.com/office/drawing/2014/main" id="{9F8ACDFC-B1E3-4E3C-97AE-3DF3BC6D93B6}"/>
              </a:ext>
            </a:extLst>
          </p:cNvPr>
          <p:cNvSpPr>
            <a:spLocks noGrp="1" noChangeArrowheads="1"/>
          </p:cNvSpPr>
          <p:nvPr>
            <p:ph type="title"/>
          </p:nvPr>
        </p:nvSpPr>
        <p:spPr>
          <a:xfrm>
            <a:off x="428625" y="523875"/>
            <a:ext cx="8229600" cy="690563"/>
          </a:xfrm>
        </p:spPr>
        <p:txBody>
          <a:bodyPr>
            <a:normAutofit fontScale="90000"/>
          </a:bodyPr>
          <a:lstStyle/>
          <a:p>
            <a:pPr eaLnBrk="1" fontAlgn="auto" hangingPunct="1">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US" altLang="vi-VN" b="1" dirty="0">
                <a:latin typeface="Calibri" panose="020F0502020204030204" pitchFamily="34" charset="0"/>
                <a:cs typeface="Calibri" panose="020F0502020204030204" pitchFamily="34" charset="0"/>
              </a:rPr>
              <a:t>Elaboration phase</a:t>
            </a:r>
            <a:br>
              <a:rPr lang="en-US" altLang="vi-VN" b="1" dirty="0">
                <a:latin typeface="Calibri" panose="020F0502020204030204" pitchFamily="34" charset="0"/>
                <a:cs typeface="Calibri" panose="020F0502020204030204" pitchFamily="34" charset="0"/>
              </a:rPr>
            </a:br>
            <a:r>
              <a:rPr lang="en-IN" sz="2400" b="1" dirty="0">
                <a:solidFill>
                  <a:srgbClr val="007FA3"/>
                </a:solidFill>
                <a:latin typeface="+mj-lt"/>
              </a:rPr>
              <a:t>1.2</a:t>
            </a:r>
            <a:r>
              <a:rPr lang="en-IN" sz="2400" dirty="0">
                <a:latin typeface="+mj-lt"/>
              </a:rPr>
              <a:t> Describe the RUP methodologies</a:t>
            </a:r>
            <a:endParaRPr lang="en-US" altLang="vi-VN" sz="2400" b="1" dirty="0">
              <a:latin typeface="Calibri" panose="020F0502020204030204" pitchFamily="34" charset="0"/>
              <a:cs typeface="Calibri" panose="020F0502020204030204" pitchFamily="34" charset="0"/>
            </a:endParaRPr>
          </a:p>
        </p:txBody>
      </p:sp>
      <p:sp>
        <p:nvSpPr>
          <p:cNvPr id="20482" name="Rectangle 2">
            <a:extLst>
              <a:ext uri="{FF2B5EF4-FFF2-40B4-BE49-F238E27FC236}">
                <a16:creationId xmlns:a16="http://schemas.microsoft.com/office/drawing/2014/main" id="{37447873-A91D-4D84-A294-5485CF2ED576}"/>
              </a:ext>
            </a:extLst>
          </p:cNvPr>
          <p:cNvSpPr>
            <a:spLocks noGrp="1" noChangeArrowheads="1"/>
          </p:cNvSpPr>
          <p:nvPr>
            <p:ph idx="1"/>
          </p:nvPr>
        </p:nvSpPr>
        <p:spPr>
          <a:xfrm>
            <a:off x="107950" y="2268538"/>
            <a:ext cx="5343525" cy="4284662"/>
          </a:xfrm>
        </p:spPr>
        <p:txBody>
          <a:bodyPr rtlCol="0">
            <a:normAutofit fontScale="85000" lnSpcReduction="10000"/>
          </a:bodyPr>
          <a:lstStyle/>
          <a:p>
            <a:pPr marL="337003" indent="-337003" eaLnBrk="1" fontAlgn="auto" hangingPunct="1">
              <a:lnSpc>
                <a:spcPct val="80000"/>
              </a:lnSpc>
              <a:spcBef>
                <a:spcPts val="562"/>
              </a:spcBef>
              <a:spcAft>
                <a:spcPts val="0"/>
              </a:spcAft>
              <a:buClr>
                <a:srgbClr val="00FFFF"/>
              </a:buClr>
              <a:buSzPct val="70000"/>
              <a:buFont typeface="Wingdings"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t>Deeper Requirement understanding </a:t>
            </a:r>
          </a:p>
          <a:p>
            <a:pPr marL="1137605" lvl="2" indent="-222886" eaLnBrk="1" fontAlgn="auto" hangingPunct="1">
              <a:lnSpc>
                <a:spcPct val="80000"/>
              </a:lnSpc>
              <a:spcBef>
                <a:spcPts val="477"/>
              </a:spcBef>
              <a:spcAft>
                <a:spcPts val="0"/>
              </a:spcAft>
              <a:buClr>
                <a:srgbClr val="DDDDDD"/>
              </a:buClr>
              <a:buSzPct val="70000"/>
              <a:buFont typeface="Wingdings"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900" dirty="0">
                <a:solidFill>
                  <a:schemeClr val="accent1">
                    <a:lumMod val="50000"/>
                  </a:schemeClr>
                </a:solidFill>
              </a:rPr>
              <a:t>At least 80% complete use-case model</a:t>
            </a:r>
          </a:p>
          <a:p>
            <a:pPr marL="1137605" lvl="2" indent="-222886" eaLnBrk="1" fontAlgn="auto" hangingPunct="1">
              <a:lnSpc>
                <a:spcPct val="80000"/>
              </a:lnSpc>
              <a:spcBef>
                <a:spcPts val="477"/>
              </a:spcBef>
              <a:spcAft>
                <a:spcPts val="0"/>
              </a:spcAft>
              <a:buClr>
                <a:srgbClr val="DDDDDD"/>
              </a:buClr>
              <a:buSzPct val="70000"/>
              <a:buFont typeface="Wingdings"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900" dirty="0">
                <a:solidFill>
                  <a:schemeClr val="accent1">
                    <a:lumMod val="50000"/>
                  </a:schemeClr>
                </a:solidFill>
              </a:rPr>
              <a:t>Supplementary requirements capturing</a:t>
            </a:r>
          </a:p>
          <a:p>
            <a:pPr marL="1594074" lvl="3" indent="-222886" eaLnBrk="1" fontAlgn="auto" hangingPunct="1">
              <a:lnSpc>
                <a:spcPct val="80000"/>
              </a:lnSpc>
              <a:spcBef>
                <a:spcPts val="393"/>
              </a:spcBef>
              <a:spcAft>
                <a:spcPts val="0"/>
              </a:spcAft>
              <a:buClr>
                <a:srgbClr val="339966"/>
              </a:buClr>
              <a:buFont typeface="Wingdings" panose="05000000000000000000"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600" dirty="0">
                <a:solidFill>
                  <a:schemeClr val="accent1">
                    <a:lumMod val="50000"/>
                  </a:schemeClr>
                </a:solidFill>
              </a:rPr>
              <a:t>non functional requirements</a:t>
            </a:r>
          </a:p>
          <a:p>
            <a:pPr marL="1594074" lvl="3" indent="-222886" eaLnBrk="1" fontAlgn="auto" hangingPunct="1">
              <a:lnSpc>
                <a:spcPct val="80000"/>
              </a:lnSpc>
              <a:spcBef>
                <a:spcPts val="393"/>
              </a:spcBef>
              <a:spcAft>
                <a:spcPts val="0"/>
              </a:spcAft>
              <a:buClr>
                <a:srgbClr val="339966"/>
              </a:buClr>
              <a:buFont typeface="Wingdings" panose="05000000000000000000"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600" dirty="0">
                <a:solidFill>
                  <a:schemeClr val="accent1">
                    <a:lumMod val="50000"/>
                  </a:schemeClr>
                </a:solidFill>
              </a:rPr>
              <a:t>None Use case requirement</a:t>
            </a:r>
          </a:p>
          <a:p>
            <a:pPr marL="337003" indent="-337003" eaLnBrk="1" fontAlgn="auto" hangingPunct="1">
              <a:lnSpc>
                <a:spcPct val="80000"/>
              </a:lnSpc>
              <a:spcBef>
                <a:spcPts val="562"/>
              </a:spcBef>
              <a:spcAft>
                <a:spcPts val="0"/>
              </a:spcAft>
              <a:buClr>
                <a:srgbClr val="00FFFF"/>
              </a:buClr>
              <a:buSzPct val="70000"/>
              <a:buFont typeface="Wingdings"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t>Architect consideration. </a:t>
            </a:r>
          </a:p>
          <a:p>
            <a:pPr marL="1137605" lvl="2" indent="-222886" eaLnBrk="1" fontAlgn="auto" hangingPunct="1">
              <a:lnSpc>
                <a:spcPct val="80000"/>
              </a:lnSpc>
              <a:spcBef>
                <a:spcPts val="477"/>
              </a:spcBef>
              <a:spcAft>
                <a:spcPts val="0"/>
              </a:spcAft>
              <a:buClr>
                <a:srgbClr val="DDDDDD"/>
              </a:buClr>
              <a:buSzPct val="70000"/>
              <a:buFont typeface="Wingdings"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900" dirty="0">
                <a:solidFill>
                  <a:schemeClr val="accent1">
                    <a:lumMod val="50000"/>
                  </a:schemeClr>
                </a:solidFill>
              </a:rPr>
              <a:t>A Software Architecture Description.</a:t>
            </a:r>
          </a:p>
          <a:p>
            <a:pPr marL="1137605" lvl="2" indent="-222886" eaLnBrk="1" fontAlgn="auto" hangingPunct="1">
              <a:lnSpc>
                <a:spcPct val="80000"/>
              </a:lnSpc>
              <a:spcBef>
                <a:spcPts val="477"/>
              </a:spcBef>
              <a:spcAft>
                <a:spcPts val="0"/>
              </a:spcAft>
              <a:buClr>
                <a:srgbClr val="DDDDDD"/>
              </a:buClr>
              <a:buSzPct val="70000"/>
              <a:buFont typeface="Wingdings"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900" dirty="0">
                <a:solidFill>
                  <a:schemeClr val="accent1">
                    <a:lumMod val="50000"/>
                  </a:schemeClr>
                </a:solidFill>
              </a:rPr>
              <a:t>An executable architectural prototype.</a:t>
            </a:r>
          </a:p>
          <a:p>
            <a:pPr marL="1594074" lvl="3" indent="-222886" eaLnBrk="1" fontAlgn="auto" hangingPunct="1">
              <a:lnSpc>
                <a:spcPct val="80000"/>
              </a:lnSpc>
              <a:spcBef>
                <a:spcPts val="393"/>
              </a:spcBef>
              <a:spcAft>
                <a:spcPts val="0"/>
              </a:spcAft>
              <a:buClrTx/>
              <a:buFont typeface="Wingdings" panose="05000000000000000000"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endParaRPr lang="en-US" sz="1600" dirty="0">
              <a:solidFill>
                <a:schemeClr val="accent1">
                  <a:lumMod val="50000"/>
                </a:schemeClr>
              </a:solidFill>
            </a:endParaRPr>
          </a:p>
          <a:p>
            <a:pPr marL="337003" indent="-337003" eaLnBrk="1" fontAlgn="auto" hangingPunct="1">
              <a:lnSpc>
                <a:spcPct val="80000"/>
              </a:lnSpc>
              <a:spcBef>
                <a:spcPts val="562"/>
              </a:spcBef>
              <a:spcAft>
                <a:spcPts val="0"/>
              </a:spcAft>
              <a:buClr>
                <a:srgbClr val="00FFFF"/>
              </a:buClr>
              <a:buSzPct val="70000"/>
              <a:buFont typeface="Wingdings"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t>Risk mitigation and Accurate Cost/Scapulae </a:t>
            </a:r>
          </a:p>
          <a:p>
            <a:pPr marL="1137605" lvl="2" indent="-222886" eaLnBrk="1" fontAlgn="auto" hangingPunct="1">
              <a:lnSpc>
                <a:spcPct val="80000"/>
              </a:lnSpc>
              <a:spcBef>
                <a:spcPts val="477"/>
              </a:spcBef>
              <a:spcAft>
                <a:spcPts val="0"/>
              </a:spcAft>
              <a:buClr>
                <a:srgbClr val="DDDDDD"/>
              </a:buClr>
              <a:buSzPct val="70000"/>
              <a:buFont typeface="Wingdings"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900" dirty="0">
                <a:solidFill>
                  <a:schemeClr val="accent1">
                    <a:lumMod val="50000"/>
                  </a:schemeClr>
                </a:solidFill>
              </a:rPr>
              <a:t>A revised risk list and a revised business case.</a:t>
            </a:r>
          </a:p>
          <a:p>
            <a:pPr marL="1594074" lvl="3" indent="-222886" eaLnBrk="1" fontAlgn="auto" hangingPunct="1">
              <a:lnSpc>
                <a:spcPct val="80000"/>
              </a:lnSpc>
              <a:spcBef>
                <a:spcPts val="393"/>
              </a:spcBef>
              <a:spcAft>
                <a:spcPts val="0"/>
              </a:spcAft>
              <a:buClrTx/>
              <a:buFont typeface="Wingdings" panose="05000000000000000000"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endParaRPr lang="en-US" sz="1600" dirty="0">
              <a:solidFill>
                <a:schemeClr val="accent1">
                  <a:lumMod val="50000"/>
                </a:schemeClr>
              </a:solidFill>
            </a:endParaRPr>
          </a:p>
          <a:p>
            <a:pPr marL="337003" indent="-337003" eaLnBrk="1" fontAlgn="auto" hangingPunct="1">
              <a:lnSpc>
                <a:spcPct val="80000"/>
              </a:lnSpc>
              <a:spcBef>
                <a:spcPts val="562"/>
              </a:spcBef>
              <a:spcAft>
                <a:spcPts val="0"/>
              </a:spcAft>
              <a:buClr>
                <a:srgbClr val="00FFFF"/>
              </a:buClr>
              <a:buSzPct val="70000"/>
              <a:buFont typeface="Wingdings" pitchFamily="2" charset="2"/>
              <a:buChar char="Ø"/>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t>Development Case refinement </a:t>
            </a:r>
          </a:p>
          <a:p>
            <a:pPr marL="1137605" lvl="2" indent="-222886" eaLnBrk="1" fontAlgn="auto" hangingPunct="1">
              <a:lnSpc>
                <a:spcPct val="80000"/>
              </a:lnSpc>
              <a:spcBef>
                <a:spcPts val="477"/>
              </a:spcBef>
              <a:spcAft>
                <a:spcPts val="0"/>
              </a:spcAft>
              <a:buClr>
                <a:srgbClr val="DDDDDD"/>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900" dirty="0">
                <a:solidFill>
                  <a:schemeClr val="accent1">
                    <a:lumMod val="50000"/>
                  </a:schemeClr>
                </a:solidFill>
              </a:rPr>
              <a:t>A development plan for the overall project</a:t>
            </a:r>
          </a:p>
          <a:p>
            <a:pPr marL="1594074" lvl="3" indent="-222886" eaLnBrk="1" fontAlgn="auto" hangingPunct="1">
              <a:lnSpc>
                <a:spcPct val="80000"/>
              </a:lnSpc>
              <a:spcBef>
                <a:spcPts val="393"/>
              </a:spcBef>
              <a:spcAft>
                <a:spcPts val="0"/>
              </a:spcAft>
              <a:buClr>
                <a:srgbClr val="339966"/>
              </a:buClr>
              <a:buFont typeface="Wingdings" panose="05000000000000000000"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600" dirty="0">
                <a:solidFill>
                  <a:schemeClr val="accent1">
                    <a:lumMod val="50000"/>
                  </a:schemeClr>
                </a:solidFill>
              </a:rPr>
              <a:t>coarse-grained project plan</a:t>
            </a:r>
          </a:p>
          <a:p>
            <a:pPr marL="1594074" lvl="3" indent="-222886" eaLnBrk="1" fontAlgn="auto" hangingPunct="1">
              <a:lnSpc>
                <a:spcPct val="80000"/>
              </a:lnSpc>
              <a:spcBef>
                <a:spcPts val="393"/>
              </a:spcBef>
              <a:spcAft>
                <a:spcPts val="0"/>
              </a:spcAft>
              <a:buClr>
                <a:srgbClr val="339966"/>
              </a:buClr>
              <a:buFont typeface="Wingdings" panose="05000000000000000000"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600" dirty="0">
                <a:solidFill>
                  <a:schemeClr val="accent1">
                    <a:lumMod val="50000"/>
                  </a:schemeClr>
                </a:solidFill>
              </a:rPr>
              <a:t> showing iterations</a:t>
            </a:r>
          </a:p>
          <a:p>
            <a:pPr marL="1594074" lvl="3" indent="-222886" eaLnBrk="1" fontAlgn="auto" hangingPunct="1">
              <a:lnSpc>
                <a:spcPct val="80000"/>
              </a:lnSpc>
              <a:spcBef>
                <a:spcPts val="393"/>
              </a:spcBef>
              <a:spcAft>
                <a:spcPts val="0"/>
              </a:spcAft>
              <a:buClr>
                <a:srgbClr val="339966"/>
              </a:buClr>
              <a:buFont typeface="Wingdings" panose="05000000000000000000"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1600" dirty="0">
                <a:solidFill>
                  <a:schemeClr val="accent1">
                    <a:lumMod val="50000"/>
                  </a:schemeClr>
                </a:solidFill>
              </a:rPr>
              <a:t>evaluation criteria for each iteration.</a:t>
            </a:r>
          </a:p>
          <a:p>
            <a:pPr marL="1594074" lvl="3" indent="-222886" eaLnBrk="1" fontAlgn="auto" hangingPunct="1">
              <a:lnSpc>
                <a:spcPct val="80000"/>
              </a:lnSpc>
              <a:spcBef>
                <a:spcPts val="393"/>
              </a:spcBef>
              <a:spcAft>
                <a:spcPts val="0"/>
              </a:spcAft>
              <a:buClrTx/>
              <a:buFont typeface="Wingdings" panose="05000000000000000000" pitchFamily="2" charset="2"/>
              <a:buNone/>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endParaRPr lang="en-US" sz="1600" dirty="0">
              <a:solidFill>
                <a:schemeClr val="accent1">
                  <a:lumMod val="50000"/>
                </a:schemeClr>
              </a:solidFill>
            </a:endParaRPr>
          </a:p>
        </p:txBody>
      </p:sp>
      <p:sp>
        <p:nvSpPr>
          <p:cNvPr id="43012" name="Text Box 3">
            <a:extLst>
              <a:ext uri="{FF2B5EF4-FFF2-40B4-BE49-F238E27FC236}">
                <a16:creationId xmlns:a16="http://schemas.microsoft.com/office/drawing/2014/main" id="{537CED99-46E1-4B8C-8585-2D59862F7161}"/>
              </a:ext>
            </a:extLst>
          </p:cNvPr>
          <p:cNvSpPr txBox="1">
            <a:spLocks noChangeArrowheads="1"/>
          </p:cNvSpPr>
          <p:nvPr/>
        </p:nvSpPr>
        <p:spPr bwMode="auto">
          <a:xfrm>
            <a:off x="381000" y="1857375"/>
            <a:ext cx="15001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02705" tIns="51353" rIns="102705" bIns="51353">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sz="2000" b="1">
                <a:latin typeface="Calibri" panose="020F0502020204030204" pitchFamily="34" charset="0"/>
                <a:cs typeface="Arial" panose="020B0604020202020204" pitchFamily="34" charset="0"/>
              </a:rPr>
              <a:t>Objectives</a:t>
            </a:r>
            <a:r>
              <a:rPr lang="en-GB" altLang="vi-VN" sz="2000" b="1">
                <a:solidFill>
                  <a:srgbClr val="FFFFFF"/>
                </a:solidFill>
                <a:latin typeface="Calibri" panose="020F0502020204030204" pitchFamily="34" charset="0"/>
                <a:cs typeface="Arial" panose="020B0604020202020204" pitchFamily="34" charset="0"/>
              </a:rPr>
              <a:t>:</a:t>
            </a:r>
          </a:p>
        </p:txBody>
      </p:sp>
      <p:sp>
        <p:nvSpPr>
          <p:cNvPr id="17413" name="Text Box 4">
            <a:extLst>
              <a:ext uri="{FF2B5EF4-FFF2-40B4-BE49-F238E27FC236}">
                <a16:creationId xmlns:a16="http://schemas.microsoft.com/office/drawing/2014/main" id="{5DCF84C5-2B72-4681-8F29-088F9146C1FB}"/>
              </a:ext>
            </a:extLst>
          </p:cNvPr>
          <p:cNvSpPr txBox="1">
            <a:spLocks noChangeArrowheads="1"/>
          </p:cNvSpPr>
          <p:nvPr/>
        </p:nvSpPr>
        <p:spPr bwMode="auto">
          <a:xfrm>
            <a:off x="5326063" y="1985963"/>
            <a:ext cx="3817937" cy="4719637"/>
          </a:xfrm>
          <a:prstGeom prst="rect">
            <a:avLst/>
          </a:prstGeom>
          <a:noFill/>
          <a:ln w="12600">
            <a:solidFill>
              <a:srgbClr val="74B6D0"/>
            </a:solidFill>
            <a:miter lim="800000"/>
            <a:headEnd/>
            <a:tailEnd/>
          </a:ln>
        </p:spPr>
        <p:txBody>
          <a:bodyPr lIns="102705" tIns="51353" rIns="102705" bIns="51353">
            <a:spAutoFit/>
          </a:bodyPr>
          <a:lstStyle/>
          <a:p>
            <a:pPr eaLnBrk="1" fontAlgn="auto" hangingPunct="1">
              <a:spcBef>
                <a:spcPts val="0"/>
              </a:spcBef>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GB" sz="2000" i="1" dirty="0">
                <a:solidFill>
                  <a:schemeClr val="accent1">
                    <a:lumMod val="50000"/>
                  </a:schemeClr>
                </a:solidFill>
                <a:latin typeface="Calibri" pitchFamily="34" charset="0"/>
                <a:cs typeface="Calibri" pitchFamily="34" charset="0"/>
              </a:rPr>
              <a:t>Elaboration is the second of the four phases in the RUP approach. The goal of the Elaboration phase is to define and baseline the architecture of the system in order to provide a stable basis for the bulk of the design and implementation effort in the Construction phase. The architecture evolves out of a consideration of the most significant requirements (those that have a great impact on the architecture of the system) and an assessment of risks. </a:t>
            </a:r>
          </a:p>
        </p:txBody>
      </p:sp>
    </p:spTree>
  </p:cSld>
  <p:clrMapOvr>
    <a:masterClrMapping/>
  </p:clrMapOvr>
  <p:transition advTm="6348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267DD42A-738D-4B19-B8F4-7E703D3D8C7B}"/>
              </a:ext>
            </a:extLst>
          </p:cNvPr>
          <p:cNvSpPr>
            <a:spLocks noGrp="1" noChangeArrowheads="1"/>
          </p:cNvSpPr>
          <p:nvPr>
            <p:ph type="title"/>
          </p:nvPr>
        </p:nvSpPr>
        <p:spPr>
          <a:xfrm>
            <a:off x="457200" y="452438"/>
            <a:ext cx="8229600" cy="960338"/>
          </a:xfrm>
        </p:spPr>
        <p:txBody>
          <a:bodyPr>
            <a:normAutofit fontScale="90000"/>
          </a:bodyPr>
          <a:lstStyle/>
          <a:p>
            <a:pPr eaLnBrk="1" fontAlgn="auto" hangingPunct="1">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US" altLang="vi-VN" b="1" dirty="0">
                <a:latin typeface="Calibri" panose="020F0502020204030204" pitchFamily="34" charset="0"/>
                <a:cs typeface="Calibri" panose="020F0502020204030204" pitchFamily="34" charset="0"/>
              </a:rPr>
              <a:t>Construction Phase </a:t>
            </a:r>
            <a:br>
              <a:rPr lang="en-US" altLang="vi-VN" b="1" dirty="0">
                <a:latin typeface="Calibri" panose="020F0502020204030204" pitchFamily="34" charset="0"/>
                <a:cs typeface="Calibri" panose="020F0502020204030204" pitchFamily="34" charset="0"/>
              </a:rPr>
            </a:br>
            <a:r>
              <a:rPr lang="en-IN" sz="2400" b="1" dirty="0">
                <a:solidFill>
                  <a:srgbClr val="007FA3"/>
                </a:solidFill>
                <a:latin typeface="+mj-lt"/>
              </a:rPr>
              <a:t>1.2</a:t>
            </a:r>
            <a:r>
              <a:rPr lang="en-IN" sz="2400" dirty="0">
                <a:latin typeface="+mj-lt"/>
              </a:rPr>
              <a:t> Describe the RUP methodologies</a:t>
            </a:r>
            <a:endParaRPr lang="en-US" altLang="vi-VN" sz="2400" b="1" dirty="0">
              <a:latin typeface="Calibri" panose="020F0502020204030204" pitchFamily="34" charset="0"/>
              <a:cs typeface="Calibri" panose="020F0502020204030204" pitchFamily="34" charset="0"/>
            </a:endParaRPr>
          </a:p>
        </p:txBody>
      </p:sp>
      <p:sp>
        <p:nvSpPr>
          <p:cNvPr id="22530" name="Rectangle 2">
            <a:extLst>
              <a:ext uri="{FF2B5EF4-FFF2-40B4-BE49-F238E27FC236}">
                <a16:creationId xmlns:a16="http://schemas.microsoft.com/office/drawing/2014/main" id="{83DD7739-488B-453B-8B94-4361F5709987}"/>
              </a:ext>
            </a:extLst>
          </p:cNvPr>
          <p:cNvSpPr>
            <a:spLocks noGrp="1" noChangeArrowheads="1"/>
          </p:cNvSpPr>
          <p:nvPr>
            <p:ph idx="1"/>
          </p:nvPr>
        </p:nvSpPr>
        <p:spPr>
          <a:xfrm>
            <a:off x="457200" y="3645024"/>
            <a:ext cx="8472488" cy="2636838"/>
          </a:xfrm>
        </p:spPr>
        <p:txBody>
          <a:bodyPr rtlCol="0">
            <a:normAutofit fontScale="85000" lnSpcReduction="10000"/>
          </a:bodyPr>
          <a:lstStyle/>
          <a:p>
            <a:pPr marL="337003" indent="-337003" eaLnBrk="1" fontAlgn="auto" hangingPunct="1">
              <a:lnSpc>
                <a:spcPct val="90000"/>
              </a:lnSpc>
              <a:spcBef>
                <a:spcPts val="674"/>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700" dirty="0">
                <a:solidFill>
                  <a:schemeClr val="accent1">
                    <a:lumMod val="50000"/>
                  </a:schemeClr>
                </a:solidFill>
              </a:rPr>
              <a:t>Minimize development costs and achieve some degree of parallelism </a:t>
            </a:r>
          </a:p>
          <a:p>
            <a:pPr marL="337003" indent="-337003" eaLnBrk="1" fontAlgn="auto" hangingPunct="1">
              <a:lnSpc>
                <a:spcPct val="90000"/>
              </a:lnSpc>
              <a:spcBef>
                <a:spcPts val="674"/>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700" dirty="0">
                <a:solidFill>
                  <a:schemeClr val="accent1">
                    <a:lumMod val="50000"/>
                  </a:schemeClr>
                </a:solidFill>
              </a:rPr>
              <a:t>Iteratively develop a complete product that is ready to transition to its user community </a:t>
            </a:r>
          </a:p>
          <a:p>
            <a:pPr marL="337003" indent="-337003" eaLnBrk="1" fontAlgn="auto" hangingPunct="1">
              <a:lnSpc>
                <a:spcPct val="90000"/>
              </a:lnSpc>
              <a:spcBef>
                <a:spcPts val="674"/>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700" dirty="0">
                <a:solidFill>
                  <a:schemeClr val="accent1">
                    <a:lumMod val="50000"/>
                  </a:schemeClr>
                </a:solidFill>
              </a:rPr>
              <a:t>The software product integrated on the adequate platforms.</a:t>
            </a:r>
          </a:p>
          <a:p>
            <a:pPr marL="337003" indent="-337003" eaLnBrk="1" fontAlgn="auto" hangingPunct="1">
              <a:lnSpc>
                <a:spcPct val="90000"/>
              </a:lnSpc>
              <a:spcBef>
                <a:spcPts val="674"/>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700" dirty="0">
                <a:solidFill>
                  <a:schemeClr val="accent1">
                    <a:lumMod val="50000"/>
                  </a:schemeClr>
                </a:solidFill>
              </a:rPr>
              <a:t>The user manuals.</a:t>
            </a:r>
          </a:p>
          <a:p>
            <a:pPr marL="337003" indent="-337003" eaLnBrk="1" fontAlgn="auto" hangingPunct="1">
              <a:lnSpc>
                <a:spcPct val="90000"/>
              </a:lnSpc>
              <a:spcBef>
                <a:spcPts val="674"/>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700" dirty="0">
                <a:solidFill>
                  <a:schemeClr val="accent1">
                    <a:lumMod val="50000"/>
                  </a:schemeClr>
                </a:solidFill>
              </a:rPr>
              <a:t>A description of the current release.</a:t>
            </a:r>
          </a:p>
          <a:p>
            <a:pPr marL="337003" indent="-337003" eaLnBrk="1" fontAlgn="auto" hangingPunct="1">
              <a:lnSpc>
                <a:spcPct val="90000"/>
              </a:lnSpc>
              <a:spcBef>
                <a:spcPts val="674"/>
              </a:spcBef>
              <a:spcAft>
                <a:spcPts val="0"/>
              </a:spcAft>
              <a:buClrTx/>
              <a:buSzPct val="70000"/>
              <a:buFont typeface="Wingdings" pitchFamily="2" charset="2"/>
              <a:buNone/>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endParaRPr lang="en-US" sz="2700" dirty="0">
              <a:solidFill>
                <a:schemeClr val="accent1">
                  <a:lumMod val="50000"/>
                </a:schemeClr>
              </a:solidFill>
            </a:endParaRPr>
          </a:p>
        </p:txBody>
      </p:sp>
      <p:sp>
        <p:nvSpPr>
          <p:cNvPr id="47108" name="Text Box 3">
            <a:extLst>
              <a:ext uri="{FF2B5EF4-FFF2-40B4-BE49-F238E27FC236}">
                <a16:creationId xmlns:a16="http://schemas.microsoft.com/office/drawing/2014/main" id="{14512E40-A232-4228-B1DD-D221CAC2755B}"/>
              </a:ext>
            </a:extLst>
          </p:cNvPr>
          <p:cNvSpPr txBox="1">
            <a:spLocks noChangeArrowheads="1"/>
          </p:cNvSpPr>
          <p:nvPr/>
        </p:nvSpPr>
        <p:spPr bwMode="auto">
          <a:xfrm>
            <a:off x="323850" y="1671734"/>
            <a:ext cx="83629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02705" tIns="51353" rIns="102705" bIns="51353">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sz="2400" dirty="0">
                <a:latin typeface="Calibri" panose="020F0502020204030204" pitchFamily="34" charset="0"/>
                <a:cs typeface="Arial" panose="020B0604020202020204" pitchFamily="34" charset="0"/>
              </a:rPr>
              <a:t>Construction is really about cost-efficient development of a complete product—an operational version of your system—that can be deployed in the user community </a:t>
            </a:r>
          </a:p>
        </p:txBody>
      </p:sp>
      <p:sp>
        <p:nvSpPr>
          <p:cNvPr id="47109" name="Text Box 4">
            <a:extLst>
              <a:ext uri="{FF2B5EF4-FFF2-40B4-BE49-F238E27FC236}">
                <a16:creationId xmlns:a16="http://schemas.microsoft.com/office/drawing/2014/main" id="{CEA2D453-42B7-4149-AA53-632725A01A66}"/>
              </a:ext>
            </a:extLst>
          </p:cNvPr>
          <p:cNvSpPr txBox="1">
            <a:spLocks noChangeArrowheads="1"/>
          </p:cNvSpPr>
          <p:nvPr/>
        </p:nvSpPr>
        <p:spPr bwMode="auto">
          <a:xfrm>
            <a:off x="323850" y="3068960"/>
            <a:ext cx="2184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02705" tIns="51353" rIns="102705" bIns="51353">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sz="2500">
                <a:latin typeface="Calibri" panose="020F0502020204030204" pitchFamily="34" charset="0"/>
                <a:cs typeface="Arial" panose="020B0604020202020204" pitchFamily="34" charset="0"/>
              </a:rPr>
              <a:t>Objectives:</a:t>
            </a:r>
          </a:p>
        </p:txBody>
      </p:sp>
    </p:spTree>
  </p:cSld>
  <p:clrMapOvr>
    <a:masterClrMapping/>
  </p:clrMapOvr>
  <p:transition advTm="58368"/>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1B77BDB7-F36B-4A65-8984-BD900C957CF2}"/>
              </a:ext>
            </a:extLst>
          </p:cNvPr>
          <p:cNvSpPr>
            <a:spLocks noGrp="1" noChangeArrowheads="1"/>
          </p:cNvSpPr>
          <p:nvPr>
            <p:ph type="title"/>
          </p:nvPr>
        </p:nvSpPr>
        <p:spPr>
          <a:xfrm>
            <a:off x="457200" y="428625"/>
            <a:ext cx="8229600" cy="912143"/>
          </a:xfrm>
        </p:spPr>
        <p:txBody>
          <a:bodyPr>
            <a:normAutofit fontScale="90000"/>
          </a:bodyPr>
          <a:lstStyle/>
          <a:p>
            <a:pPr eaLnBrk="1" fontAlgn="auto" hangingPunct="1">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US" altLang="vi-VN" b="1" dirty="0">
                <a:latin typeface="Calibri" panose="020F0502020204030204" pitchFamily="34" charset="0"/>
                <a:cs typeface="Calibri" panose="020F0502020204030204" pitchFamily="34" charset="0"/>
              </a:rPr>
              <a:t>Transition Phase</a:t>
            </a:r>
            <a:br>
              <a:rPr lang="en-US" altLang="vi-VN" b="1" dirty="0">
                <a:latin typeface="Calibri" panose="020F0502020204030204" pitchFamily="34" charset="0"/>
                <a:cs typeface="Calibri" panose="020F0502020204030204" pitchFamily="34" charset="0"/>
              </a:rPr>
            </a:br>
            <a:r>
              <a:rPr lang="en-IN" sz="2400" b="1" dirty="0">
                <a:solidFill>
                  <a:srgbClr val="007FA3"/>
                </a:solidFill>
                <a:latin typeface="+mj-lt"/>
              </a:rPr>
              <a:t>1.2</a:t>
            </a:r>
            <a:r>
              <a:rPr lang="en-IN" sz="2400" dirty="0">
                <a:latin typeface="+mj-lt"/>
              </a:rPr>
              <a:t> Describe the RUP methodologies</a:t>
            </a:r>
            <a:endParaRPr lang="en-US" altLang="vi-VN" sz="2400" b="1" dirty="0">
              <a:latin typeface="Calibri" panose="020F0502020204030204" pitchFamily="34" charset="0"/>
              <a:cs typeface="Calibri" panose="020F0502020204030204" pitchFamily="34" charset="0"/>
            </a:endParaRPr>
          </a:p>
        </p:txBody>
      </p:sp>
      <p:sp>
        <p:nvSpPr>
          <p:cNvPr id="24578" name="Rectangle 2">
            <a:extLst>
              <a:ext uri="{FF2B5EF4-FFF2-40B4-BE49-F238E27FC236}">
                <a16:creationId xmlns:a16="http://schemas.microsoft.com/office/drawing/2014/main" id="{D6FD2283-64A6-4262-A7BA-B6C3D7B2BE31}"/>
              </a:ext>
            </a:extLst>
          </p:cNvPr>
          <p:cNvSpPr>
            <a:spLocks noGrp="1" noChangeArrowheads="1"/>
          </p:cNvSpPr>
          <p:nvPr>
            <p:ph idx="1"/>
          </p:nvPr>
        </p:nvSpPr>
        <p:spPr>
          <a:xfrm>
            <a:off x="491668" y="3841162"/>
            <a:ext cx="8229600" cy="2490787"/>
          </a:xfrm>
        </p:spPr>
        <p:txBody>
          <a:bodyPr rtlCol="0">
            <a:normAutofit fontScale="92500"/>
          </a:bodyPr>
          <a:lstStyle/>
          <a:p>
            <a:pPr marL="337003" indent="-337003" eaLnBrk="1" fontAlgn="auto" hangingPunct="1">
              <a:lnSpc>
                <a:spcPct val="90000"/>
              </a:lnSpc>
              <a:spcBef>
                <a:spcPts val="562"/>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solidFill>
                  <a:schemeClr val="accent1">
                    <a:lumMod val="50000"/>
                  </a:schemeClr>
                </a:solidFill>
              </a:rPr>
              <a:t>“beta testing” to validate the new system against user expectations</a:t>
            </a:r>
          </a:p>
          <a:p>
            <a:pPr marL="337003" indent="-337003" eaLnBrk="1" fontAlgn="auto" hangingPunct="1">
              <a:lnSpc>
                <a:spcPct val="90000"/>
              </a:lnSpc>
              <a:spcBef>
                <a:spcPts val="562"/>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solidFill>
                  <a:schemeClr val="accent1">
                    <a:lumMod val="50000"/>
                  </a:schemeClr>
                </a:solidFill>
              </a:rPr>
              <a:t>parallel operation with a legacy system that it is replacing</a:t>
            </a:r>
          </a:p>
          <a:p>
            <a:pPr marL="337003" indent="-337003" eaLnBrk="1" fontAlgn="auto" hangingPunct="1">
              <a:lnSpc>
                <a:spcPct val="90000"/>
              </a:lnSpc>
              <a:spcBef>
                <a:spcPts val="562"/>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solidFill>
                  <a:schemeClr val="accent1">
                    <a:lumMod val="50000"/>
                  </a:schemeClr>
                </a:solidFill>
              </a:rPr>
              <a:t>conversion of operational databases</a:t>
            </a:r>
          </a:p>
          <a:p>
            <a:pPr marL="337003" indent="-337003" eaLnBrk="1" fontAlgn="auto" hangingPunct="1">
              <a:lnSpc>
                <a:spcPct val="90000"/>
              </a:lnSpc>
              <a:spcBef>
                <a:spcPts val="562"/>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solidFill>
                  <a:schemeClr val="accent1">
                    <a:lumMod val="50000"/>
                  </a:schemeClr>
                </a:solidFill>
              </a:rPr>
              <a:t>training of users and maintainers</a:t>
            </a:r>
          </a:p>
          <a:p>
            <a:pPr marL="337003" indent="-337003" eaLnBrk="1" fontAlgn="auto" hangingPunct="1">
              <a:lnSpc>
                <a:spcPct val="90000"/>
              </a:lnSpc>
              <a:spcBef>
                <a:spcPts val="562"/>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solidFill>
                  <a:schemeClr val="accent1">
                    <a:lumMod val="50000"/>
                  </a:schemeClr>
                </a:solidFill>
              </a:rPr>
              <a:t>roll-out the product to the marketing, distribution, and sales teams</a:t>
            </a:r>
          </a:p>
          <a:p>
            <a:pPr marL="337003" indent="-337003" eaLnBrk="1" fontAlgn="auto" hangingPunct="1">
              <a:lnSpc>
                <a:spcPct val="90000"/>
              </a:lnSpc>
              <a:spcBef>
                <a:spcPts val="562"/>
              </a:spcBef>
              <a:spcAft>
                <a:spcPts val="0"/>
              </a:spcAft>
              <a:buClr>
                <a:srgbClr val="00FFFF"/>
              </a:buClr>
              <a:buSzPct val="70000"/>
              <a:buFont typeface="Wingdings" pitchFamily="2" charset="2"/>
              <a:buChar char=""/>
              <a:tabLst>
                <a:tab pos="337003" algn="l"/>
                <a:tab pos="463601" algn="l"/>
                <a:tab pos="977128" algn="l"/>
                <a:tab pos="1490655" algn="l"/>
                <a:tab pos="2004182" algn="l"/>
                <a:tab pos="2517709" algn="l"/>
                <a:tab pos="3031236" algn="l"/>
                <a:tab pos="3544763" algn="l"/>
                <a:tab pos="4058290" algn="l"/>
                <a:tab pos="4571817" algn="l"/>
                <a:tab pos="5085344" algn="l"/>
                <a:tab pos="5598871" algn="l"/>
                <a:tab pos="6112398" algn="l"/>
                <a:tab pos="6625925" algn="l"/>
                <a:tab pos="7139452" algn="l"/>
                <a:tab pos="7652979" algn="l"/>
                <a:tab pos="8166506" algn="l"/>
                <a:tab pos="8680033" algn="l"/>
                <a:tab pos="9193560" algn="l"/>
                <a:tab pos="9707088" algn="l"/>
                <a:tab pos="10220615" algn="l"/>
              </a:tabLst>
              <a:defRPr/>
            </a:pPr>
            <a:r>
              <a:rPr lang="en-US" sz="2200" dirty="0">
                <a:solidFill>
                  <a:schemeClr val="accent1">
                    <a:lumMod val="50000"/>
                  </a:schemeClr>
                </a:solidFill>
              </a:rPr>
              <a:t>Improve future project performance through lessons learned </a:t>
            </a:r>
          </a:p>
        </p:txBody>
      </p:sp>
      <p:sp>
        <p:nvSpPr>
          <p:cNvPr id="51204" name="Text Box 3">
            <a:extLst>
              <a:ext uri="{FF2B5EF4-FFF2-40B4-BE49-F238E27FC236}">
                <a16:creationId xmlns:a16="http://schemas.microsoft.com/office/drawing/2014/main" id="{89A4C765-C4E8-4BBE-84B5-EF65F86AC863}"/>
              </a:ext>
            </a:extLst>
          </p:cNvPr>
          <p:cNvSpPr txBox="1">
            <a:spLocks noChangeArrowheads="1"/>
          </p:cNvSpPr>
          <p:nvPr/>
        </p:nvSpPr>
        <p:spPr bwMode="auto">
          <a:xfrm>
            <a:off x="422732" y="1654969"/>
            <a:ext cx="80010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02705" tIns="51353" rIns="102705" bIns="51353">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sz="2000" dirty="0">
                <a:latin typeface="Calibri" panose="020F0502020204030204" pitchFamily="34" charset="0"/>
                <a:cs typeface="Arial" panose="020B0604020202020204" pitchFamily="34" charset="0"/>
              </a:rPr>
              <a:t>The purpose of the transition phase is to transition the software product to the user community. Once the product has</a:t>
            </a:r>
          </a:p>
          <a:p>
            <a:pPr eaLnBrk="1" hangingPunct="1"/>
            <a:r>
              <a:rPr lang="en-GB" altLang="vi-VN" sz="2000" dirty="0">
                <a:latin typeface="Calibri" panose="020F0502020204030204" pitchFamily="34" charset="0"/>
                <a:cs typeface="Arial" panose="020B0604020202020204" pitchFamily="34" charset="0"/>
              </a:rPr>
              <a:t>been given to the end user, issues usually arise that require you to develop new releases, correct some problems, or</a:t>
            </a:r>
          </a:p>
          <a:p>
            <a:pPr eaLnBrk="1" hangingPunct="1"/>
            <a:r>
              <a:rPr lang="en-GB" altLang="vi-VN" sz="2000" dirty="0">
                <a:latin typeface="Calibri" panose="020F0502020204030204" pitchFamily="34" charset="0"/>
                <a:cs typeface="Arial" panose="020B0604020202020204" pitchFamily="34" charset="0"/>
              </a:rPr>
              <a:t>finish the features that were postponed.</a:t>
            </a:r>
          </a:p>
        </p:txBody>
      </p:sp>
      <p:sp>
        <p:nvSpPr>
          <p:cNvPr id="51205" name="Text Box 4">
            <a:extLst>
              <a:ext uri="{FF2B5EF4-FFF2-40B4-BE49-F238E27FC236}">
                <a16:creationId xmlns:a16="http://schemas.microsoft.com/office/drawing/2014/main" id="{933DB340-8CF7-41B2-B283-FAEC604A9C03}"/>
              </a:ext>
            </a:extLst>
          </p:cNvPr>
          <p:cNvSpPr txBox="1">
            <a:spLocks noChangeArrowheads="1"/>
          </p:cNvSpPr>
          <p:nvPr/>
        </p:nvSpPr>
        <p:spPr bwMode="auto">
          <a:xfrm>
            <a:off x="422732" y="3368551"/>
            <a:ext cx="21415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02705" tIns="51353" rIns="102705" bIns="51353">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sz="2500" b="1" dirty="0">
                <a:solidFill>
                  <a:srgbClr val="74B6D0"/>
                </a:solidFill>
                <a:latin typeface="Calibri" panose="020F0502020204030204" pitchFamily="34" charset="0"/>
                <a:cs typeface="Arial" panose="020B0604020202020204" pitchFamily="34" charset="0"/>
              </a:rPr>
              <a:t>Objectives:</a:t>
            </a:r>
          </a:p>
        </p:txBody>
      </p:sp>
    </p:spTree>
  </p:cSld>
  <p:clrMapOvr>
    <a:masterClrMapping/>
  </p:clrMapOvr>
  <p:transition advTm="51200"/>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7D42E385-0EA4-41B1-BEAB-2388F3AF8A1F}"/>
              </a:ext>
            </a:extLst>
          </p:cNvPr>
          <p:cNvSpPr>
            <a:spLocks noGrp="1" noChangeArrowheads="1"/>
          </p:cNvSpPr>
          <p:nvPr>
            <p:ph type="title"/>
          </p:nvPr>
        </p:nvSpPr>
        <p:spPr>
          <a:xfrm>
            <a:off x="457200" y="0"/>
            <a:ext cx="8229600" cy="1340768"/>
          </a:xfrm>
        </p:spPr>
        <p:txBody>
          <a:bodyPr/>
          <a:lstStyle/>
          <a:p>
            <a:pPr eaLnBrk="1" fontAlgn="auto" hangingPunct="1">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US" altLang="vi-VN" b="1" dirty="0">
                <a:latin typeface="Calibri" panose="020F0502020204030204" pitchFamily="34" charset="0"/>
                <a:cs typeface="Calibri" panose="020F0502020204030204" pitchFamily="34" charset="0"/>
              </a:rPr>
              <a:t>RUP Disciplines</a:t>
            </a:r>
            <a:br>
              <a:rPr lang="en-US" altLang="vi-VN" b="1" dirty="0">
                <a:latin typeface="Calibri" panose="020F0502020204030204" pitchFamily="34" charset="0"/>
                <a:cs typeface="Calibri" panose="020F0502020204030204" pitchFamily="34" charset="0"/>
              </a:rPr>
            </a:br>
            <a:r>
              <a:rPr lang="en-IN" sz="2200" b="1" dirty="0">
                <a:solidFill>
                  <a:srgbClr val="007FA3"/>
                </a:solidFill>
                <a:latin typeface="+mj-lt"/>
              </a:rPr>
              <a:t>1.2</a:t>
            </a:r>
            <a:r>
              <a:rPr lang="en-IN" sz="2200" dirty="0">
                <a:latin typeface="+mj-lt"/>
              </a:rPr>
              <a:t> Describe the RUP methodologies</a:t>
            </a:r>
            <a:endParaRPr lang="en-US" altLang="vi-VN" sz="2200" b="1" dirty="0">
              <a:latin typeface="Calibri" panose="020F0502020204030204" pitchFamily="34" charset="0"/>
              <a:cs typeface="Calibri" panose="020F0502020204030204" pitchFamily="34" charset="0"/>
            </a:endParaRPr>
          </a:p>
        </p:txBody>
      </p:sp>
      <p:sp>
        <p:nvSpPr>
          <p:cNvPr id="73731" name="Rectangle 2">
            <a:extLst>
              <a:ext uri="{FF2B5EF4-FFF2-40B4-BE49-F238E27FC236}">
                <a16:creationId xmlns:a16="http://schemas.microsoft.com/office/drawing/2014/main" id="{BB4748AB-1345-4522-B33B-8E2084E2AA69}"/>
              </a:ext>
            </a:extLst>
          </p:cNvPr>
          <p:cNvSpPr>
            <a:spLocks noGrp="1"/>
          </p:cNvSpPr>
          <p:nvPr>
            <p:ph idx="1"/>
          </p:nvPr>
        </p:nvSpPr>
        <p:spPr>
          <a:xfrm>
            <a:off x="430213" y="1844675"/>
            <a:ext cx="8229600" cy="4525963"/>
          </a:xfrm>
        </p:spPr>
        <p:txBody>
          <a:bodyPr>
            <a:normAutofit/>
          </a:bodyPr>
          <a:lstStyle/>
          <a:p>
            <a:pPr marL="336550" indent="-336550" eaLnBrk="1" hangingPunct="1">
              <a:spcBef>
                <a:spcPts val="675"/>
              </a:spcBef>
              <a:buClr>
                <a:srgbClr val="00FFFF"/>
              </a:buClr>
              <a:buSzPct val="70000"/>
              <a:buFont typeface="Wingdings" panose="05000000000000000000" pitchFamily="2" charset="2"/>
              <a:buChar char=""/>
              <a:tabLst>
                <a:tab pos="336550" algn="l"/>
                <a:tab pos="463550" algn="l"/>
                <a:tab pos="976313" algn="l"/>
                <a:tab pos="1489075" algn="l"/>
                <a:tab pos="2003425" algn="l"/>
                <a:tab pos="2516188" algn="l"/>
                <a:tab pos="3030538" algn="l"/>
                <a:tab pos="3543300" algn="l"/>
                <a:tab pos="4057650" algn="l"/>
                <a:tab pos="4570413" algn="l"/>
                <a:tab pos="5084763" algn="l"/>
                <a:tab pos="5597525" algn="l"/>
                <a:tab pos="6111875" algn="l"/>
                <a:tab pos="6624638" algn="l"/>
                <a:tab pos="7138988" algn="l"/>
                <a:tab pos="7651750" algn="l"/>
                <a:tab pos="8166100" algn="l"/>
                <a:tab pos="8678863" algn="l"/>
                <a:tab pos="9193213" algn="l"/>
                <a:tab pos="9705975" algn="l"/>
                <a:tab pos="10220325" algn="l"/>
              </a:tabLst>
            </a:pPr>
            <a:r>
              <a:rPr lang="en-US" altLang="vi-VN" sz="2400" dirty="0"/>
              <a:t>In RUP, the process is described at two levels: the discipline level and the workflow detail level. A </a:t>
            </a:r>
            <a:r>
              <a:rPr lang="en-US" altLang="vi-VN" sz="2400" b="1" dirty="0">
                <a:solidFill>
                  <a:srgbClr val="C00000"/>
                </a:solidFill>
              </a:rPr>
              <a:t>Workflow</a:t>
            </a:r>
            <a:r>
              <a:rPr lang="en-US" altLang="vi-VN" sz="2400" dirty="0"/>
              <a:t> is a grouping of activities that are often performed "together" to produce a specific result. In particular, workflow details describe groups of activities performed together in a discipline.</a:t>
            </a:r>
          </a:p>
          <a:p>
            <a:pPr marL="336550" indent="-336550" eaLnBrk="1" hangingPunct="1">
              <a:spcBef>
                <a:spcPts val="675"/>
              </a:spcBef>
              <a:buClr>
                <a:srgbClr val="00FFFF"/>
              </a:buClr>
              <a:buSzPct val="70000"/>
              <a:buFont typeface="Wingdings" panose="05000000000000000000" pitchFamily="2" charset="2"/>
              <a:buChar char=""/>
              <a:tabLst>
                <a:tab pos="336550" algn="l"/>
                <a:tab pos="463550" algn="l"/>
                <a:tab pos="976313" algn="l"/>
                <a:tab pos="1489075" algn="l"/>
                <a:tab pos="2003425" algn="l"/>
                <a:tab pos="2516188" algn="l"/>
                <a:tab pos="3030538" algn="l"/>
                <a:tab pos="3543300" algn="l"/>
                <a:tab pos="4057650" algn="l"/>
                <a:tab pos="4570413" algn="l"/>
                <a:tab pos="5084763" algn="l"/>
                <a:tab pos="5597525" algn="l"/>
                <a:tab pos="6111875" algn="l"/>
                <a:tab pos="6624638" algn="l"/>
                <a:tab pos="7138988" algn="l"/>
                <a:tab pos="7651750" algn="l"/>
                <a:tab pos="8166100" algn="l"/>
                <a:tab pos="8678863" algn="l"/>
                <a:tab pos="9193213" algn="l"/>
                <a:tab pos="9705975" algn="l"/>
                <a:tab pos="10220325" algn="l"/>
              </a:tabLst>
            </a:pPr>
            <a:endParaRPr lang="en-US" altLang="vi-VN" sz="2400" dirty="0"/>
          </a:p>
          <a:p>
            <a:pPr marL="336550" indent="-336550" eaLnBrk="1" hangingPunct="1">
              <a:spcBef>
                <a:spcPts val="675"/>
              </a:spcBef>
              <a:buClr>
                <a:srgbClr val="00FFFF"/>
              </a:buClr>
              <a:buSzPct val="70000"/>
              <a:buFont typeface="Wingdings" panose="05000000000000000000" pitchFamily="2" charset="2"/>
              <a:buChar char=""/>
              <a:tabLst>
                <a:tab pos="336550" algn="l"/>
                <a:tab pos="463550" algn="l"/>
                <a:tab pos="976313" algn="l"/>
                <a:tab pos="1489075" algn="l"/>
                <a:tab pos="2003425" algn="l"/>
                <a:tab pos="2516188" algn="l"/>
                <a:tab pos="3030538" algn="l"/>
                <a:tab pos="3543300" algn="l"/>
                <a:tab pos="4057650" algn="l"/>
                <a:tab pos="4570413" algn="l"/>
                <a:tab pos="5084763" algn="l"/>
                <a:tab pos="5597525" algn="l"/>
                <a:tab pos="6111875" algn="l"/>
                <a:tab pos="6624638" algn="l"/>
                <a:tab pos="7138988" algn="l"/>
                <a:tab pos="7651750" algn="l"/>
                <a:tab pos="8166100" algn="l"/>
                <a:tab pos="8678863" algn="l"/>
                <a:tab pos="9193213" algn="l"/>
                <a:tab pos="9705975" algn="l"/>
                <a:tab pos="10220325" algn="l"/>
              </a:tabLst>
            </a:pPr>
            <a:r>
              <a:rPr lang="en-US" altLang="vi-VN" sz="2400" dirty="0"/>
              <a:t>The workflows for the RUP disciplines and workflow details are described using Unified Modeling Language (UML) activity diagrams. Discipline diagrams contain the workflow details of the discipline.</a:t>
            </a:r>
          </a:p>
        </p:txBody>
      </p:sp>
    </p:spTree>
  </p:cSld>
  <p:clrMapOvr>
    <a:masterClrMapping/>
  </p:clrMapOvr>
  <p:transition advTm="31744"/>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
            <a:extLst>
              <a:ext uri="{FF2B5EF4-FFF2-40B4-BE49-F238E27FC236}">
                <a16:creationId xmlns:a16="http://schemas.microsoft.com/office/drawing/2014/main" id="{127A3BCF-32F7-4CA0-9C89-056414129BB6}"/>
              </a:ext>
            </a:extLst>
          </p:cNvPr>
          <p:cNvSpPr>
            <a:spLocks noChangeArrowheads="1"/>
          </p:cNvSpPr>
          <p:nvPr/>
        </p:nvSpPr>
        <p:spPr bwMode="auto">
          <a:xfrm>
            <a:off x="5240338" y="1147763"/>
            <a:ext cx="3730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384" tIns="45692" rIns="91384" bIns="45692">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en-US">
                <a:cs typeface="Arial" panose="020B0604020202020204" pitchFamily="34" charset="0"/>
              </a:rPr>
              <a:t>Each major workflow describes how to create and maintain a particular model.</a:t>
            </a:r>
          </a:p>
        </p:txBody>
      </p:sp>
      <p:sp>
        <p:nvSpPr>
          <p:cNvPr id="1033" name="Rectangle 2">
            <a:extLst>
              <a:ext uri="{FF2B5EF4-FFF2-40B4-BE49-F238E27FC236}">
                <a16:creationId xmlns:a16="http://schemas.microsoft.com/office/drawing/2014/main" id="{F0ECCF82-07E0-4209-A291-E8BBC294E4EC}"/>
              </a:ext>
            </a:extLst>
          </p:cNvPr>
          <p:cNvSpPr>
            <a:spLocks noGrp="1" noChangeArrowheads="1"/>
          </p:cNvSpPr>
          <p:nvPr>
            <p:ph type="title" idx="4294967295"/>
          </p:nvPr>
        </p:nvSpPr>
        <p:spPr>
          <a:xfrm>
            <a:off x="0" y="381000"/>
            <a:ext cx="8229600" cy="690563"/>
          </a:xfrm>
        </p:spPr>
        <p:txBody>
          <a:bodyPr>
            <a:normAutofit fontScale="90000"/>
          </a:bodyPr>
          <a:lstStyle/>
          <a:p>
            <a:pPr eaLnBrk="1" fontAlgn="auto" hangingPunct="1">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US" altLang="vi-VN" b="1" dirty="0">
                <a:solidFill>
                  <a:schemeClr val="tx1"/>
                </a:solidFill>
                <a:latin typeface="Calibri" panose="020F0502020204030204" pitchFamily="34" charset="0"/>
                <a:cs typeface="Calibri" panose="020F0502020204030204" pitchFamily="34" charset="0"/>
              </a:rPr>
              <a:t>Models and Workflows</a:t>
            </a:r>
          </a:p>
        </p:txBody>
      </p:sp>
      <p:grpSp>
        <p:nvGrpSpPr>
          <p:cNvPr id="2" name="Group 3">
            <a:extLst>
              <a:ext uri="{FF2B5EF4-FFF2-40B4-BE49-F238E27FC236}">
                <a16:creationId xmlns:a16="http://schemas.microsoft.com/office/drawing/2014/main" id="{0B1BB3CD-EB73-48EB-B2F3-E52F4318B91D}"/>
              </a:ext>
            </a:extLst>
          </p:cNvPr>
          <p:cNvGrpSpPr>
            <a:grpSpLocks/>
          </p:cNvGrpSpPr>
          <p:nvPr/>
        </p:nvGrpSpPr>
        <p:grpSpPr bwMode="auto">
          <a:xfrm>
            <a:off x="306388" y="1206500"/>
            <a:ext cx="3843337" cy="933450"/>
            <a:chOff x="172" y="678"/>
            <a:chExt cx="2152" cy="524"/>
          </a:xfrm>
        </p:grpSpPr>
        <p:sp>
          <p:nvSpPr>
            <p:cNvPr id="96300" name="Rectangle 4">
              <a:extLst>
                <a:ext uri="{FF2B5EF4-FFF2-40B4-BE49-F238E27FC236}">
                  <a16:creationId xmlns:a16="http://schemas.microsoft.com/office/drawing/2014/main" id="{60E01F1D-0DE1-45C1-B6B9-590056A8C7B9}"/>
                </a:ext>
              </a:extLst>
            </p:cNvPr>
            <p:cNvSpPr>
              <a:spLocks noChangeArrowheads="1"/>
            </p:cNvSpPr>
            <p:nvPr/>
          </p:nvSpPr>
          <p:spPr bwMode="auto">
            <a:xfrm>
              <a:off x="172" y="776"/>
              <a:ext cx="979" cy="308"/>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lIns="82080" tIns="41040" rIns="82080" bIns="41040"/>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a:latin typeface="Tahoma" panose="020B0604030504040204" pitchFamily="34" charset="0"/>
                  <a:cs typeface="Arial" panose="020B0604020202020204" pitchFamily="34" charset="0"/>
                </a:rPr>
                <a:t>Business</a:t>
              </a:r>
              <a:br>
                <a:rPr lang="en-GB" altLang="vi-VN">
                  <a:latin typeface="Tahoma" panose="020B0604030504040204" pitchFamily="34" charset="0"/>
                  <a:cs typeface="Arial" panose="020B0604020202020204" pitchFamily="34" charset="0"/>
                </a:rPr>
              </a:br>
              <a:r>
                <a:rPr lang="en-GB" altLang="vi-VN">
                  <a:latin typeface="Tahoma" panose="020B0604030504040204" pitchFamily="34" charset="0"/>
                  <a:cs typeface="Arial" panose="020B0604020202020204" pitchFamily="34" charset="0"/>
                </a:rPr>
                <a:t>Modeling</a:t>
              </a:r>
            </a:p>
          </p:txBody>
        </p:sp>
        <p:sp>
          <p:nvSpPr>
            <p:cNvPr id="96301" name="Line 5">
              <a:extLst>
                <a:ext uri="{FF2B5EF4-FFF2-40B4-BE49-F238E27FC236}">
                  <a16:creationId xmlns:a16="http://schemas.microsoft.com/office/drawing/2014/main" id="{79D87EBC-DB4E-4D5B-844D-D79FC14B6A29}"/>
                </a:ext>
              </a:extLst>
            </p:cNvPr>
            <p:cNvSpPr>
              <a:spLocks noChangeShapeType="1"/>
            </p:cNvSpPr>
            <p:nvPr/>
          </p:nvSpPr>
          <p:spPr bwMode="auto">
            <a:xfrm>
              <a:off x="1160" y="931"/>
              <a:ext cx="349" cy="1"/>
            </a:xfrm>
            <a:prstGeom prst="line">
              <a:avLst/>
            </a:prstGeom>
            <a:noFill/>
            <a:ln w="12600">
              <a:solidFill>
                <a:srgbClr val="FFFFFF"/>
              </a:solidFill>
              <a:prstDash val="dash"/>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96302" name="Rectangle 6">
              <a:extLst>
                <a:ext uri="{FF2B5EF4-FFF2-40B4-BE49-F238E27FC236}">
                  <a16:creationId xmlns:a16="http://schemas.microsoft.com/office/drawing/2014/main" id="{532A84D6-CF8C-4101-848D-AFD518CDA6E5}"/>
                </a:ext>
              </a:extLst>
            </p:cNvPr>
            <p:cNvSpPr>
              <a:spLocks noChangeArrowheads="1"/>
            </p:cNvSpPr>
            <p:nvPr/>
          </p:nvSpPr>
          <p:spPr bwMode="auto">
            <a:xfrm>
              <a:off x="1508" y="1060"/>
              <a:ext cx="81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080" tIns="41040" rIns="82080" bIns="4104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lnSpc>
                  <a:spcPct val="85000"/>
                </a:lnSpc>
              </a:pPr>
              <a:r>
                <a:rPr lang="en-GB" altLang="vi-VN" sz="1300" b="1">
                  <a:latin typeface="Tahoma" panose="020B0604030504040204" pitchFamily="34" charset="0"/>
                  <a:cs typeface="Arial" panose="020B0604020202020204" pitchFamily="34" charset="0"/>
                </a:rPr>
                <a:t>Business Model</a:t>
              </a:r>
            </a:p>
          </p:txBody>
        </p:sp>
        <p:grpSp>
          <p:nvGrpSpPr>
            <p:cNvPr id="96303" name="Group 7">
              <a:extLst>
                <a:ext uri="{FF2B5EF4-FFF2-40B4-BE49-F238E27FC236}">
                  <a16:creationId xmlns:a16="http://schemas.microsoft.com/office/drawing/2014/main" id="{566049C3-F052-4036-AB85-5F517577EF6B}"/>
                </a:ext>
              </a:extLst>
            </p:cNvPr>
            <p:cNvGrpSpPr>
              <a:grpSpLocks/>
            </p:cNvGrpSpPr>
            <p:nvPr/>
          </p:nvGrpSpPr>
          <p:grpSpPr bwMode="auto">
            <a:xfrm>
              <a:off x="1394" y="678"/>
              <a:ext cx="861" cy="394"/>
              <a:chOff x="1394" y="678"/>
              <a:chExt cx="861" cy="394"/>
            </a:xfrm>
          </p:grpSpPr>
          <p:grpSp>
            <p:nvGrpSpPr>
              <p:cNvPr id="96304" name="Group 8">
                <a:extLst>
                  <a:ext uri="{FF2B5EF4-FFF2-40B4-BE49-F238E27FC236}">
                    <a16:creationId xmlns:a16="http://schemas.microsoft.com/office/drawing/2014/main" id="{887448F3-4DC0-44F8-8D51-3B6940C1F8D4}"/>
                  </a:ext>
                </a:extLst>
              </p:cNvPr>
              <p:cNvGrpSpPr>
                <a:grpSpLocks/>
              </p:cNvGrpSpPr>
              <p:nvPr/>
            </p:nvGrpSpPr>
            <p:grpSpPr bwMode="auto">
              <a:xfrm>
                <a:off x="1394" y="678"/>
                <a:ext cx="861" cy="394"/>
                <a:chOff x="1394" y="678"/>
                <a:chExt cx="861" cy="394"/>
              </a:xfrm>
            </p:grpSpPr>
            <p:graphicFrame>
              <p:nvGraphicFramePr>
                <p:cNvPr id="96306" name="Object 7">
                  <a:extLst>
                    <a:ext uri="{FF2B5EF4-FFF2-40B4-BE49-F238E27FC236}">
                      <a16:creationId xmlns:a16="http://schemas.microsoft.com/office/drawing/2014/main" id="{A5B30951-3181-4C9A-BF2B-259C992BEC4F}"/>
                    </a:ext>
                  </a:extLst>
                </p:cNvPr>
                <p:cNvGraphicFramePr>
                  <a:graphicFrameLocks noChangeAspect="1"/>
                </p:cNvGraphicFramePr>
                <p:nvPr/>
              </p:nvGraphicFramePr>
              <p:xfrm>
                <a:off x="1394" y="678"/>
                <a:ext cx="862" cy="395"/>
              </p:xfrm>
              <a:graphic>
                <a:graphicData uri="http://schemas.openxmlformats.org/presentationml/2006/ole">
                  <mc:AlternateContent xmlns:mc="http://schemas.openxmlformats.org/markup-compatibility/2006">
                    <mc:Choice xmlns:v="urn:schemas-microsoft-com:vml" Requires="v">
                      <p:oleObj spid="_x0000_s1026" r:id="rId4" imgW="2685960" imgH="1371600" progId="">
                        <p:embed/>
                      </p:oleObj>
                    </mc:Choice>
                    <mc:Fallback>
                      <p:oleObj r:id="rId4" imgW="2685960" imgH="1371600" progId="">
                        <p:embed/>
                        <p:pic>
                          <p:nvPicPr>
                            <p:cNvPr id="96306" name="Object 7">
                              <a:extLst>
                                <a:ext uri="{FF2B5EF4-FFF2-40B4-BE49-F238E27FC236}">
                                  <a16:creationId xmlns:a16="http://schemas.microsoft.com/office/drawing/2014/main" id="{A5B30951-3181-4C9A-BF2B-259C992BEC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4" y="678"/>
                              <a:ext cx="862" cy="3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07" name="Freeform 10">
                  <a:extLst>
                    <a:ext uri="{FF2B5EF4-FFF2-40B4-BE49-F238E27FC236}">
                      <a16:creationId xmlns:a16="http://schemas.microsoft.com/office/drawing/2014/main" id="{DBFC2ABB-9E6E-465A-A111-C2FA4967D6EE}"/>
                    </a:ext>
                  </a:extLst>
                </p:cNvPr>
                <p:cNvSpPr>
                  <a:spLocks noChangeArrowheads="1"/>
                </p:cNvSpPr>
                <p:nvPr/>
              </p:nvSpPr>
              <p:spPr bwMode="auto">
                <a:xfrm>
                  <a:off x="1914" y="730"/>
                  <a:ext cx="57" cy="79"/>
                </a:xfrm>
                <a:custGeom>
                  <a:avLst/>
                  <a:gdLst>
                    <a:gd name="T0" fmla="*/ 24 w 57"/>
                    <a:gd name="T1" fmla="*/ 0 h 88"/>
                    <a:gd name="T2" fmla="*/ 0 w 57"/>
                    <a:gd name="T3" fmla="*/ 27 h 88"/>
                    <a:gd name="T4" fmla="*/ 0 60000 65536"/>
                    <a:gd name="T5" fmla="*/ 0 60000 65536"/>
                    <a:gd name="T6" fmla="*/ 0 w 57"/>
                    <a:gd name="T7" fmla="*/ 0 h 88"/>
                    <a:gd name="T8" fmla="*/ 57 w 57"/>
                    <a:gd name="T9" fmla="*/ 88 h 88"/>
                  </a:gdLst>
                  <a:ahLst/>
                  <a:cxnLst>
                    <a:cxn ang="T4">
                      <a:pos x="T0" y="T1"/>
                    </a:cxn>
                    <a:cxn ang="T5">
                      <a:pos x="T2" y="T3"/>
                    </a:cxn>
                  </a:cxnLst>
                  <a:rect l="T6" t="T7" r="T8" b="T9"/>
                  <a:pathLst>
                    <a:path w="57" h="88">
                      <a:moveTo>
                        <a:pt x="24" y="0"/>
                      </a:moveTo>
                      <a:cubicBezTo>
                        <a:pt x="40" y="26"/>
                        <a:pt x="57" y="53"/>
                        <a:pt x="0" y="88"/>
                      </a:cubicBezTo>
                    </a:path>
                  </a:pathLst>
                </a:custGeom>
                <a:noFill/>
                <a:ln w="28440">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08" name="Freeform 11">
                  <a:extLst>
                    <a:ext uri="{FF2B5EF4-FFF2-40B4-BE49-F238E27FC236}">
                      <a16:creationId xmlns:a16="http://schemas.microsoft.com/office/drawing/2014/main" id="{25E953E1-0310-4A32-93A3-DE5B02049ABE}"/>
                    </a:ext>
                  </a:extLst>
                </p:cNvPr>
                <p:cNvSpPr>
                  <a:spLocks noChangeArrowheads="1"/>
                </p:cNvSpPr>
                <p:nvPr/>
              </p:nvSpPr>
              <p:spPr bwMode="auto">
                <a:xfrm>
                  <a:off x="1754" y="937"/>
                  <a:ext cx="27" cy="107"/>
                </a:xfrm>
                <a:custGeom>
                  <a:avLst/>
                  <a:gdLst>
                    <a:gd name="T0" fmla="*/ 0 w 44"/>
                    <a:gd name="T1" fmla="*/ 0 h 136"/>
                    <a:gd name="T2" fmla="*/ 1 w 44"/>
                    <a:gd name="T3" fmla="*/ 10 h 136"/>
                    <a:gd name="T4" fmla="*/ 0 60000 65536"/>
                    <a:gd name="T5" fmla="*/ 0 60000 65536"/>
                    <a:gd name="T6" fmla="*/ 0 w 44"/>
                    <a:gd name="T7" fmla="*/ 0 h 136"/>
                    <a:gd name="T8" fmla="*/ 44 w 44"/>
                    <a:gd name="T9" fmla="*/ 136 h 136"/>
                  </a:gdLst>
                  <a:ahLst/>
                  <a:cxnLst>
                    <a:cxn ang="T4">
                      <a:pos x="T0" y="T1"/>
                    </a:cxn>
                    <a:cxn ang="T5">
                      <a:pos x="T2" y="T3"/>
                    </a:cxn>
                  </a:cxnLst>
                  <a:rect l="T6" t="T7" r="T8" b="T9"/>
                  <a:pathLst>
                    <a:path w="44" h="136">
                      <a:moveTo>
                        <a:pt x="0" y="0"/>
                      </a:moveTo>
                      <a:cubicBezTo>
                        <a:pt x="22" y="61"/>
                        <a:pt x="44" y="123"/>
                        <a:pt x="8" y="136"/>
                      </a:cubicBezTo>
                    </a:path>
                  </a:pathLst>
                </a:custGeom>
                <a:noFill/>
                <a:ln w="28440">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309" name="Freeform 12">
                  <a:extLst>
                    <a:ext uri="{FF2B5EF4-FFF2-40B4-BE49-F238E27FC236}">
                      <a16:creationId xmlns:a16="http://schemas.microsoft.com/office/drawing/2014/main" id="{99DC13D7-7B15-42D9-8CF2-4BE83AE3143B}"/>
                    </a:ext>
                  </a:extLst>
                </p:cNvPr>
                <p:cNvSpPr>
                  <a:spLocks noChangeArrowheads="1"/>
                </p:cNvSpPr>
                <p:nvPr/>
              </p:nvSpPr>
              <p:spPr bwMode="auto">
                <a:xfrm>
                  <a:off x="2122" y="951"/>
                  <a:ext cx="57" cy="79"/>
                </a:xfrm>
                <a:custGeom>
                  <a:avLst/>
                  <a:gdLst>
                    <a:gd name="T0" fmla="*/ 24 w 57"/>
                    <a:gd name="T1" fmla="*/ 0 h 88"/>
                    <a:gd name="T2" fmla="*/ 0 w 57"/>
                    <a:gd name="T3" fmla="*/ 27 h 88"/>
                    <a:gd name="T4" fmla="*/ 0 60000 65536"/>
                    <a:gd name="T5" fmla="*/ 0 60000 65536"/>
                    <a:gd name="T6" fmla="*/ 0 w 57"/>
                    <a:gd name="T7" fmla="*/ 0 h 88"/>
                    <a:gd name="T8" fmla="*/ 57 w 57"/>
                    <a:gd name="T9" fmla="*/ 88 h 88"/>
                  </a:gdLst>
                  <a:ahLst/>
                  <a:cxnLst>
                    <a:cxn ang="T4">
                      <a:pos x="T0" y="T1"/>
                    </a:cxn>
                    <a:cxn ang="T5">
                      <a:pos x="T2" y="T3"/>
                    </a:cxn>
                  </a:cxnLst>
                  <a:rect l="T6" t="T7" r="T8" b="T9"/>
                  <a:pathLst>
                    <a:path w="57" h="88">
                      <a:moveTo>
                        <a:pt x="24" y="0"/>
                      </a:moveTo>
                      <a:cubicBezTo>
                        <a:pt x="40" y="26"/>
                        <a:pt x="57" y="53"/>
                        <a:pt x="0" y="88"/>
                      </a:cubicBezTo>
                    </a:path>
                  </a:pathLst>
                </a:custGeom>
                <a:noFill/>
                <a:ln w="28440">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6305" name="Line 13">
                <a:extLst>
                  <a:ext uri="{FF2B5EF4-FFF2-40B4-BE49-F238E27FC236}">
                    <a16:creationId xmlns:a16="http://schemas.microsoft.com/office/drawing/2014/main" id="{A416DF4F-0D11-49DD-8244-976423F18DAB}"/>
                  </a:ext>
                </a:extLst>
              </p:cNvPr>
              <p:cNvSpPr>
                <a:spLocks noChangeShapeType="1"/>
              </p:cNvSpPr>
              <p:nvPr/>
            </p:nvSpPr>
            <p:spPr bwMode="auto">
              <a:xfrm flipH="1">
                <a:off x="1455" y="723"/>
                <a:ext cx="54" cy="1"/>
              </a:xfrm>
              <a:prstGeom prst="line">
                <a:avLst/>
              </a:prstGeom>
              <a:noFill/>
              <a:ln w="19080">
                <a:solidFill>
                  <a:srgbClr val="FFFF66"/>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5" name="Group 14">
            <a:extLst>
              <a:ext uri="{FF2B5EF4-FFF2-40B4-BE49-F238E27FC236}">
                <a16:creationId xmlns:a16="http://schemas.microsoft.com/office/drawing/2014/main" id="{56350352-19E7-4829-AEAF-18A314570541}"/>
              </a:ext>
            </a:extLst>
          </p:cNvPr>
          <p:cNvGrpSpPr>
            <a:grpSpLocks/>
          </p:cNvGrpSpPr>
          <p:nvPr/>
        </p:nvGrpSpPr>
        <p:grpSpPr bwMode="auto">
          <a:xfrm>
            <a:off x="306388" y="1625600"/>
            <a:ext cx="8367712" cy="3568700"/>
            <a:chOff x="172" y="913"/>
            <a:chExt cx="4686" cy="2005"/>
          </a:xfrm>
        </p:grpSpPr>
        <p:sp>
          <p:nvSpPr>
            <p:cNvPr id="96293" name="Rectangle 15">
              <a:extLst>
                <a:ext uri="{FF2B5EF4-FFF2-40B4-BE49-F238E27FC236}">
                  <a16:creationId xmlns:a16="http://schemas.microsoft.com/office/drawing/2014/main" id="{E721BDAC-65DF-44DE-822F-4F3D4712F893}"/>
                </a:ext>
              </a:extLst>
            </p:cNvPr>
            <p:cNvSpPr>
              <a:spLocks noChangeArrowheads="1"/>
            </p:cNvSpPr>
            <p:nvPr/>
          </p:nvSpPr>
          <p:spPr bwMode="auto">
            <a:xfrm>
              <a:off x="4001" y="2231"/>
              <a:ext cx="857"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41040" tIns="0" rIns="41040" bIns="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en-US" sz="1700">
                  <a:cs typeface="Arial" panose="020B0604020202020204" pitchFamily="34" charset="0"/>
                </a:rPr>
                <a:t>implemented by</a:t>
              </a:r>
            </a:p>
          </p:txBody>
        </p:sp>
        <p:grpSp>
          <p:nvGrpSpPr>
            <p:cNvPr id="96294" name="Group 16">
              <a:extLst>
                <a:ext uri="{FF2B5EF4-FFF2-40B4-BE49-F238E27FC236}">
                  <a16:creationId xmlns:a16="http://schemas.microsoft.com/office/drawing/2014/main" id="{8BB9D67A-17AD-4DEF-B3D2-7DFCBD4D849C}"/>
                </a:ext>
              </a:extLst>
            </p:cNvPr>
            <p:cNvGrpSpPr>
              <a:grpSpLocks/>
            </p:cNvGrpSpPr>
            <p:nvPr/>
          </p:nvGrpSpPr>
          <p:grpSpPr bwMode="auto">
            <a:xfrm>
              <a:off x="172" y="2238"/>
              <a:ext cx="3868" cy="680"/>
              <a:chOff x="172" y="2238"/>
              <a:chExt cx="3868" cy="680"/>
            </a:xfrm>
          </p:grpSpPr>
          <p:sp>
            <p:nvSpPr>
              <p:cNvPr id="96296" name="Rectangle 17">
                <a:extLst>
                  <a:ext uri="{FF2B5EF4-FFF2-40B4-BE49-F238E27FC236}">
                    <a16:creationId xmlns:a16="http://schemas.microsoft.com/office/drawing/2014/main" id="{DE22BF0A-B57B-4482-B109-8C416A0D27E4}"/>
                  </a:ext>
                </a:extLst>
              </p:cNvPr>
              <p:cNvSpPr>
                <a:spLocks noChangeArrowheads="1"/>
              </p:cNvSpPr>
              <p:nvPr/>
            </p:nvSpPr>
            <p:spPr bwMode="auto">
              <a:xfrm>
                <a:off x="3245" y="2680"/>
                <a:ext cx="71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2080" tIns="41040" rIns="82080" bIns="4104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lnSpc>
                    <a:spcPct val="85000"/>
                  </a:lnSpc>
                </a:pPr>
                <a:r>
                  <a:rPr lang="en-GB" altLang="en-US" sz="1300" b="1">
                    <a:cs typeface="Arial" panose="020B0604020202020204" pitchFamily="34" charset="0"/>
                  </a:rPr>
                  <a:t>Implementation</a:t>
                </a:r>
                <a:br>
                  <a:rPr lang="en-GB" altLang="en-US" sz="1300" b="1">
                    <a:cs typeface="Arial" panose="020B0604020202020204" pitchFamily="34" charset="0"/>
                  </a:rPr>
                </a:br>
                <a:r>
                  <a:rPr lang="en-GB" altLang="en-US" sz="1300" b="1">
                    <a:cs typeface="Arial" panose="020B0604020202020204" pitchFamily="34" charset="0"/>
                  </a:rPr>
                  <a:t>Model</a:t>
                </a:r>
              </a:p>
            </p:txBody>
          </p:sp>
          <p:sp>
            <p:nvSpPr>
              <p:cNvPr id="96297" name="Line 18">
                <a:extLst>
                  <a:ext uri="{FF2B5EF4-FFF2-40B4-BE49-F238E27FC236}">
                    <a16:creationId xmlns:a16="http://schemas.microsoft.com/office/drawing/2014/main" id="{89A020C8-9575-4E6D-A173-0614109B9B8B}"/>
                  </a:ext>
                </a:extLst>
              </p:cNvPr>
              <p:cNvSpPr>
                <a:spLocks noChangeShapeType="1"/>
              </p:cNvSpPr>
              <p:nvPr/>
            </p:nvSpPr>
            <p:spPr bwMode="auto">
              <a:xfrm>
                <a:off x="1055" y="2452"/>
                <a:ext cx="2280" cy="4"/>
              </a:xfrm>
              <a:prstGeom prst="line">
                <a:avLst/>
              </a:prstGeom>
              <a:noFill/>
              <a:ln w="12600">
                <a:solidFill>
                  <a:srgbClr val="FFFFFF"/>
                </a:solidFill>
                <a:prstDash val="dash"/>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96298" name="Rectangle 19">
                <a:extLst>
                  <a:ext uri="{FF2B5EF4-FFF2-40B4-BE49-F238E27FC236}">
                    <a16:creationId xmlns:a16="http://schemas.microsoft.com/office/drawing/2014/main" id="{AFD65F5F-D1FB-4E9D-B9F6-3B623D267ADC}"/>
                  </a:ext>
                </a:extLst>
              </p:cNvPr>
              <p:cNvSpPr>
                <a:spLocks noChangeArrowheads="1"/>
              </p:cNvSpPr>
              <p:nvPr/>
            </p:nvSpPr>
            <p:spPr bwMode="auto">
              <a:xfrm>
                <a:off x="172" y="2303"/>
                <a:ext cx="979" cy="308"/>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wrap="none" lIns="82080" tIns="41040" rIns="82080" bIns="41040"/>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en-US">
                    <a:cs typeface="Arial" panose="020B0604020202020204" pitchFamily="34" charset="0"/>
                  </a:rPr>
                  <a:t>Implementation</a:t>
                </a:r>
                <a:br>
                  <a:rPr lang="en-GB" altLang="en-US">
                    <a:cs typeface="Arial" panose="020B0604020202020204" pitchFamily="34" charset="0"/>
                  </a:rPr>
                </a:br>
                <a:r>
                  <a:rPr lang="en-GB" altLang="en-US">
                    <a:cs typeface="Arial" panose="020B0604020202020204" pitchFamily="34" charset="0"/>
                  </a:rPr>
                  <a:t>Workflow</a:t>
                </a:r>
              </a:p>
            </p:txBody>
          </p:sp>
          <p:graphicFrame>
            <p:nvGraphicFramePr>
              <p:cNvPr id="96299" name="Object 6">
                <a:extLst>
                  <a:ext uri="{FF2B5EF4-FFF2-40B4-BE49-F238E27FC236}">
                    <a16:creationId xmlns:a16="http://schemas.microsoft.com/office/drawing/2014/main" id="{AF2F4729-9C47-4DC2-9069-AD165713846F}"/>
                  </a:ext>
                </a:extLst>
              </p:cNvPr>
              <p:cNvGraphicFramePr>
                <a:graphicFrameLocks noChangeAspect="1"/>
              </p:cNvGraphicFramePr>
              <p:nvPr/>
            </p:nvGraphicFramePr>
            <p:xfrm>
              <a:off x="3323" y="2238"/>
              <a:ext cx="717" cy="411"/>
            </p:xfrm>
            <a:graphic>
              <a:graphicData uri="http://schemas.openxmlformats.org/presentationml/2006/ole">
                <mc:AlternateContent xmlns:mc="http://schemas.openxmlformats.org/markup-compatibility/2006">
                  <mc:Choice xmlns:v="urn:schemas-microsoft-com:vml" Requires="v">
                    <p:oleObj spid="_x0000_s1027" r:id="rId6" imgW="2324160" imgH="1495440" progId="">
                      <p:embed/>
                    </p:oleObj>
                  </mc:Choice>
                  <mc:Fallback>
                    <p:oleObj r:id="rId6" imgW="2324160" imgH="1495440" progId="">
                      <p:embed/>
                      <p:pic>
                        <p:nvPicPr>
                          <p:cNvPr id="96299" name="Object 6">
                            <a:extLst>
                              <a:ext uri="{FF2B5EF4-FFF2-40B4-BE49-F238E27FC236}">
                                <a16:creationId xmlns:a16="http://schemas.microsoft.com/office/drawing/2014/main" id="{AF2F4729-9C47-4DC2-9069-AD16571384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3" y="2238"/>
                            <a:ext cx="717" cy="4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cxnSp>
          <p:nvCxnSpPr>
            <p:cNvPr id="96295" name="AutoShape 21">
              <a:extLst>
                <a:ext uri="{FF2B5EF4-FFF2-40B4-BE49-F238E27FC236}">
                  <a16:creationId xmlns:a16="http://schemas.microsoft.com/office/drawing/2014/main" id="{0974CC4D-1AF6-435C-9882-7A773D7A5ECA}"/>
                </a:ext>
              </a:extLst>
            </p:cNvPr>
            <p:cNvCxnSpPr>
              <a:cxnSpLocks noChangeShapeType="1"/>
            </p:cNvCxnSpPr>
            <p:nvPr/>
          </p:nvCxnSpPr>
          <p:spPr bwMode="auto">
            <a:xfrm>
              <a:off x="2784" y="913"/>
              <a:ext cx="628" cy="766"/>
            </a:xfrm>
            <a:prstGeom prst="curvedConnector3">
              <a:avLst>
                <a:gd name="adj1" fmla="val 50000"/>
              </a:avLst>
            </a:prstGeom>
            <a:noFill/>
            <a:ln w="12600">
              <a:solidFill>
                <a:srgbClr val="FF3300"/>
              </a:solidFill>
              <a:miter lim="800000"/>
              <a:headEnd/>
              <a:tailEnd type="triangle" w="med" len="med"/>
            </a:ln>
            <a:extLst>
              <a:ext uri="{909E8E84-426E-40DD-AFC4-6F175D3DCCD1}">
                <a14:hiddenFill xmlns:a14="http://schemas.microsoft.com/office/drawing/2010/main">
                  <a:noFill/>
                </a14:hiddenFill>
              </a:ext>
            </a:extLst>
          </p:spPr>
        </p:cxnSp>
      </p:grpSp>
      <p:grpSp>
        <p:nvGrpSpPr>
          <p:cNvPr id="7" name="Group 22">
            <a:extLst>
              <a:ext uri="{FF2B5EF4-FFF2-40B4-BE49-F238E27FC236}">
                <a16:creationId xmlns:a16="http://schemas.microsoft.com/office/drawing/2014/main" id="{59120771-4303-486E-A26F-2EA6C5431D17}"/>
              </a:ext>
            </a:extLst>
          </p:cNvPr>
          <p:cNvGrpSpPr>
            <a:grpSpLocks/>
          </p:cNvGrpSpPr>
          <p:nvPr/>
        </p:nvGrpSpPr>
        <p:grpSpPr bwMode="auto">
          <a:xfrm>
            <a:off x="-328613" y="-733425"/>
            <a:ext cx="9459913" cy="6729413"/>
            <a:chOff x="-184" y="-412"/>
            <a:chExt cx="5298" cy="3781"/>
          </a:xfrm>
        </p:grpSpPr>
        <p:grpSp>
          <p:nvGrpSpPr>
            <p:cNvPr id="96286" name="Group 23">
              <a:extLst>
                <a:ext uri="{FF2B5EF4-FFF2-40B4-BE49-F238E27FC236}">
                  <a16:creationId xmlns:a16="http://schemas.microsoft.com/office/drawing/2014/main" id="{D697C163-13C7-4622-8AFC-868820F4A7F5}"/>
                </a:ext>
              </a:extLst>
            </p:cNvPr>
            <p:cNvGrpSpPr>
              <a:grpSpLocks/>
            </p:cNvGrpSpPr>
            <p:nvPr/>
          </p:nvGrpSpPr>
          <p:grpSpPr bwMode="auto">
            <a:xfrm>
              <a:off x="172" y="2641"/>
              <a:ext cx="4679" cy="728"/>
              <a:chOff x="172" y="2641"/>
              <a:chExt cx="4679" cy="728"/>
            </a:xfrm>
          </p:grpSpPr>
          <p:sp>
            <p:nvSpPr>
              <p:cNvPr id="96289" name="Rectangle 24">
                <a:extLst>
                  <a:ext uri="{FF2B5EF4-FFF2-40B4-BE49-F238E27FC236}">
                    <a16:creationId xmlns:a16="http://schemas.microsoft.com/office/drawing/2014/main" id="{A682A90F-A971-43BE-9E7E-52DE30171C7E}"/>
                  </a:ext>
                </a:extLst>
              </p:cNvPr>
              <p:cNvSpPr>
                <a:spLocks noChangeArrowheads="1"/>
              </p:cNvSpPr>
              <p:nvPr/>
            </p:nvSpPr>
            <p:spPr bwMode="auto">
              <a:xfrm>
                <a:off x="3703" y="3227"/>
                <a:ext cx="653"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2080" tIns="41040" rIns="82080" bIns="4104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lnSpc>
                    <a:spcPct val="85000"/>
                  </a:lnSpc>
                </a:pPr>
                <a:r>
                  <a:rPr lang="en-GB" altLang="en-US" sz="1300" b="1">
                    <a:cs typeface="Arial" panose="020B0604020202020204" pitchFamily="34" charset="0"/>
                  </a:rPr>
                  <a:t>Test  Model</a:t>
                </a:r>
              </a:p>
            </p:txBody>
          </p:sp>
          <p:sp>
            <p:nvSpPr>
              <p:cNvPr id="96290" name="Line 25">
                <a:extLst>
                  <a:ext uri="{FF2B5EF4-FFF2-40B4-BE49-F238E27FC236}">
                    <a16:creationId xmlns:a16="http://schemas.microsoft.com/office/drawing/2014/main" id="{919425B6-B0CE-4F19-958F-8C95AF051FE6}"/>
                  </a:ext>
                </a:extLst>
              </p:cNvPr>
              <p:cNvSpPr>
                <a:spLocks noChangeShapeType="1"/>
              </p:cNvSpPr>
              <p:nvPr/>
            </p:nvSpPr>
            <p:spPr bwMode="auto">
              <a:xfrm>
                <a:off x="1159" y="2917"/>
                <a:ext cx="2900" cy="1"/>
              </a:xfrm>
              <a:prstGeom prst="line">
                <a:avLst/>
              </a:prstGeom>
              <a:noFill/>
              <a:ln w="12600">
                <a:solidFill>
                  <a:srgbClr val="FFFFFF"/>
                </a:solidFill>
                <a:prstDash val="dash"/>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96291" name="Rectangle 26">
                <a:extLst>
                  <a:ext uri="{FF2B5EF4-FFF2-40B4-BE49-F238E27FC236}">
                    <a16:creationId xmlns:a16="http://schemas.microsoft.com/office/drawing/2014/main" id="{999BB08F-84A1-4EFE-8E78-740703ACAA8F}"/>
                  </a:ext>
                </a:extLst>
              </p:cNvPr>
              <p:cNvSpPr>
                <a:spLocks noChangeArrowheads="1"/>
              </p:cNvSpPr>
              <p:nvPr/>
            </p:nvSpPr>
            <p:spPr bwMode="auto">
              <a:xfrm>
                <a:off x="172" y="2785"/>
                <a:ext cx="979" cy="310"/>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lIns="82080" tIns="41040" rIns="82080" bIns="41040"/>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en-US">
                    <a:cs typeface="Arial" panose="020B0604020202020204" pitchFamily="34" charset="0"/>
                  </a:rPr>
                  <a:t>Test Workflow</a:t>
                </a:r>
              </a:p>
            </p:txBody>
          </p:sp>
          <p:graphicFrame>
            <p:nvGraphicFramePr>
              <p:cNvPr id="96292" name="Object 5">
                <a:extLst>
                  <a:ext uri="{FF2B5EF4-FFF2-40B4-BE49-F238E27FC236}">
                    <a16:creationId xmlns:a16="http://schemas.microsoft.com/office/drawing/2014/main" id="{2E6DC534-6CE1-4912-ACAE-2321C0B9BCD9}"/>
                  </a:ext>
                </a:extLst>
              </p:cNvPr>
              <p:cNvGraphicFramePr>
                <a:graphicFrameLocks noChangeAspect="1"/>
              </p:cNvGraphicFramePr>
              <p:nvPr/>
            </p:nvGraphicFramePr>
            <p:xfrm>
              <a:off x="4020" y="2641"/>
              <a:ext cx="831" cy="603"/>
            </p:xfrm>
            <a:graphic>
              <a:graphicData uri="http://schemas.openxmlformats.org/presentationml/2006/ole">
                <mc:AlternateContent xmlns:mc="http://schemas.openxmlformats.org/markup-compatibility/2006">
                  <mc:Choice xmlns:v="urn:schemas-microsoft-com:vml" Requires="v">
                    <p:oleObj spid="_x0000_s1028" r:id="rId8" imgW="2171880" imgH="1762200" progId="">
                      <p:embed/>
                    </p:oleObj>
                  </mc:Choice>
                  <mc:Fallback>
                    <p:oleObj r:id="rId8" imgW="2171880" imgH="1762200" progId="">
                      <p:embed/>
                      <p:pic>
                        <p:nvPicPr>
                          <p:cNvPr id="96292" name="Object 5">
                            <a:extLst>
                              <a:ext uri="{FF2B5EF4-FFF2-40B4-BE49-F238E27FC236}">
                                <a16:creationId xmlns:a16="http://schemas.microsoft.com/office/drawing/2014/main" id="{2E6DC534-6CE1-4912-ACAE-2321C0B9BC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0" y="2641"/>
                            <a:ext cx="831" cy="6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6287" name="Rectangle 28">
              <a:extLst>
                <a:ext uri="{FF2B5EF4-FFF2-40B4-BE49-F238E27FC236}">
                  <a16:creationId xmlns:a16="http://schemas.microsoft.com/office/drawing/2014/main" id="{0722338C-DD75-48A8-A32D-630F9FA8D799}"/>
                </a:ext>
              </a:extLst>
            </p:cNvPr>
            <p:cNvSpPr>
              <a:spLocks noChangeArrowheads="1"/>
            </p:cNvSpPr>
            <p:nvPr/>
          </p:nvSpPr>
          <p:spPr bwMode="auto">
            <a:xfrm>
              <a:off x="4546" y="1635"/>
              <a:ext cx="56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41040" tIns="0" rIns="41040" bIns="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en-US" sz="1700">
                  <a:cs typeface="Arial" panose="020B0604020202020204" pitchFamily="34" charset="0"/>
                </a:rPr>
                <a:t>verified by</a:t>
              </a:r>
            </a:p>
          </p:txBody>
        </p:sp>
        <p:cxnSp>
          <p:nvCxnSpPr>
            <p:cNvPr id="96288" name="AutoShape 29">
              <a:extLst>
                <a:ext uri="{FF2B5EF4-FFF2-40B4-BE49-F238E27FC236}">
                  <a16:creationId xmlns:a16="http://schemas.microsoft.com/office/drawing/2014/main" id="{B3254013-0817-45FA-B7CB-1B8F396DC3A4}"/>
                </a:ext>
              </a:extLst>
            </p:cNvPr>
            <p:cNvCxnSpPr>
              <a:cxnSpLocks noChangeShapeType="1"/>
            </p:cNvCxnSpPr>
            <p:nvPr/>
          </p:nvCxnSpPr>
          <p:spPr bwMode="auto">
            <a:xfrm>
              <a:off x="-184" y="-412"/>
              <a:ext cx="2518" cy="1679"/>
            </a:xfrm>
            <a:prstGeom prst="curvedConnector3">
              <a:avLst>
                <a:gd name="adj1" fmla="val 50000"/>
              </a:avLst>
            </a:prstGeom>
            <a:noFill/>
            <a:ln w="12600">
              <a:solidFill>
                <a:srgbClr val="FF3300"/>
              </a:solidFill>
              <a:miter lim="800000"/>
              <a:headEnd/>
              <a:tailEnd type="triangle" w="med" len="med"/>
            </a:ln>
            <a:extLst>
              <a:ext uri="{909E8E84-426E-40DD-AFC4-6F175D3DCCD1}">
                <a14:hiddenFill xmlns:a14="http://schemas.microsoft.com/office/drawing/2010/main">
                  <a:noFill/>
                </a14:hiddenFill>
              </a:ext>
            </a:extLst>
          </p:spPr>
        </p:cxnSp>
      </p:grpSp>
      <p:grpSp>
        <p:nvGrpSpPr>
          <p:cNvPr id="9" name="Group 30">
            <a:extLst>
              <a:ext uri="{FF2B5EF4-FFF2-40B4-BE49-F238E27FC236}">
                <a16:creationId xmlns:a16="http://schemas.microsoft.com/office/drawing/2014/main" id="{BE14A062-25F4-42A6-83BB-560585E1E0C5}"/>
              </a:ext>
            </a:extLst>
          </p:cNvPr>
          <p:cNvGrpSpPr>
            <a:grpSpLocks/>
          </p:cNvGrpSpPr>
          <p:nvPr/>
        </p:nvGrpSpPr>
        <p:grpSpPr bwMode="auto">
          <a:xfrm>
            <a:off x="334963" y="-485775"/>
            <a:ext cx="4572000" cy="3619500"/>
            <a:chOff x="188" y="-273"/>
            <a:chExt cx="2560" cy="2034"/>
          </a:xfrm>
        </p:grpSpPr>
        <p:grpSp>
          <p:nvGrpSpPr>
            <p:cNvPr id="96279" name="Group 31">
              <a:extLst>
                <a:ext uri="{FF2B5EF4-FFF2-40B4-BE49-F238E27FC236}">
                  <a16:creationId xmlns:a16="http://schemas.microsoft.com/office/drawing/2014/main" id="{ED025223-1BF5-4BF1-B65B-5EEF15BEE55A}"/>
                </a:ext>
              </a:extLst>
            </p:cNvPr>
            <p:cNvGrpSpPr>
              <a:grpSpLocks/>
            </p:cNvGrpSpPr>
            <p:nvPr/>
          </p:nvGrpSpPr>
          <p:grpSpPr bwMode="auto">
            <a:xfrm>
              <a:off x="188" y="1223"/>
              <a:ext cx="2560" cy="538"/>
              <a:chOff x="188" y="1223"/>
              <a:chExt cx="2560" cy="538"/>
            </a:xfrm>
          </p:grpSpPr>
          <p:sp>
            <p:nvSpPr>
              <p:cNvPr id="96282" name="Line 32">
                <a:extLst>
                  <a:ext uri="{FF2B5EF4-FFF2-40B4-BE49-F238E27FC236}">
                    <a16:creationId xmlns:a16="http://schemas.microsoft.com/office/drawing/2014/main" id="{95EFEB60-298D-4FF3-B3D0-A99C6F5B3E44}"/>
                  </a:ext>
                </a:extLst>
              </p:cNvPr>
              <p:cNvSpPr>
                <a:spLocks noChangeShapeType="1"/>
              </p:cNvSpPr>
              <p:nvPr/>
            </p:nvSpPr>
            <p:spPr bwMode="auto">
              <a:xfrm flipV="1">
                <a:off x="1167" y="1374"/>
                <a:ext cx="797" cy="13"/>
              </a:xfrm>
              <a:prstGeom prst="line">
                <a:avLst/>
              </a:prstGeom>
              <a:noFill/>
              <a:ln w="12600">
                <a:solidFill>
                  <a:srgbClr val="FFFFFF"/>
                </a:solidFill>
                <a:prstDash val="dash"/>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96283" name="Rectangle 33">
                <a:extLst>
                  <a:ext uri="{FF2B5EF4-FFF2-40B4-BE49-F238E27FC236}">
                    <a16:creationId xmlns:a16="http://schemas.microsoft.com/office/drawing/2014/main" id="{7C85C3D4-ED09-41E2-8402-7E1891D8A366}"/>
                  </a:ext>
                </a:extLst>
              </p:cNvPr>
              <p:cNvSpPr>
                <a:spLocks noChangeArrowheads="1"/>
              </p:cNvSpPr>
              <p:nvPr/>
            </p:nvSpPr>
            <p:spPr bwMode="auto">
              <a:xfrm>
                <a:off x="1406" y="1619"/>
                <a:ext cx="89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2080" tIns="41040" rIns="82080" bIns="4104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lnSpc>
                    <a:spcPct val="85000"/>
                  </a:lnSpc>
                </a:pPr>
                <a:r>
                  <a:rPr lang="en-GB" altLang="vi-VN" sz="1300" b="1">
                    <a:latin typeface="Tahoma" panose="020B0604030504040204" pitchFamily="34" charset="0"/>
                    <a:cs typeface="Arial" panose="020B0604020202020204" pitchFamily="34" charset="0"/>
                  </a:rPr>
                  <a:t>Use-Case Model  </a:t>
                </a:r>
              </a:p>
            </p:txBody>
          </p:sp>
          <p:graphicFrame>
            <p:nvGraphicFramePr>
              <p:cNvPr id="96284" name="Object 4">
                <a:extLst>
                  <a:ext uri="{FF2B5EF4-FFF2-40B4-BE49-F238E27FC236}">
                    <a16:creationId xmlns:a16="http://schemas.microsoft.com/office/drawing/2014/main" id="{0802F9A5-ED69-456F-9478-2052DD7FCBB0}"/>
                  </a:ext>
                </a:extLst>
              </p:cNvPr>
              <p:cNvGraphicFramePr>
                <a:graphicFrameLocks noChangeAspect="1"/>
              </p:cNvGraphicFramePr>
              <p:nvPr/>
            </p:nvGraphicFramePr>
            <p:xfrm>
              <a:off x="1952" y="1265"/>
              <a:ext cx="796" cy="365"/>
            </p:xfrm>
            <a:graphic>
              <a:graphicData uri="http://schemas.openxmlformats.org/presentationml/2006/ole">
                <mc:AlternateContent xmlns:mc="http://schemas.openxmlformats.org/markup-compatibility/2006">
                  <mc:Choice xmlns:v="urn:schemas-microsoft-com:vml" Requires="v">
                    <p:oleObj spid="_x0000_s1029" r:id="rId10" imgW="2685960" imgH="1371600" progId="">
                      <p:embed/>
                    </p:oleObj>
                  </mc:Choice>
                  <mc:Fallback>
                    <p:oleObj r:id="rId10" imgW="2685960" imgH="1371600" progId="">
                      <p:embed/>
                      <p:pic>
                        <p:nvPicPr>
                          <p:cNvPr id="96284" name="Object 4">
                            <a:extLst>
                              <a:ext uri="{FF2B5EF4-FFF2-40B4-BE49-F238E27FC236}">
                                <a16:creationId xmlns:a16="http://schemas.microsoft.com/office/drawing/2014/main" id="{0802F9A5-ED69-456F-9478-2052DD7FC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 y="1265"/>
                            <a:ext cx="796" cy="36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85" name="Rectangle 35">
                <a:extLst>
                  <a:ext uri="{FF2B5EF4-FFF2-40B4-BE49-F238E27FC236}">
                    <a16:creationId xmlns:a16="http://schemas.microsoft.com/office/drawing/2014/main" id="{DDD6BEFB-ACCF-48DC-9E7E-72B6AC280507}"/>
                  </a:ext>
                </a:extLst>
              </p:cNvPr>
              <p:cNvSpPr>
                <a:spLocks noChangeArrowheads="1"/>
              </p:cNvSpPr>
              <p:nvPr/>
            </p:nvSpPr>
            <p:spPr bwMode="auto">
              <a:xfrm>
                <a:off x="188" y="1223"/>
                <a:ext cx="979" cy="308"/>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lIns="82080" tIns="41040" rIns="82080" bIns="41040"/>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a:latin typeface="Tahoma" panose="020B0604030504040204" pitchFamily="34" charset="0"/>
                    <a:cs typeface="Arial" panose="020B0604020202020204" pitchFamily="34" charset="0"/>
                  </a:rPr>
                  <a:t>Requirements</a:t>
                </a:r>
                <a:br>
                  <a:rPr lang="en-GB" altLang="vi-VN">
                    <a:latin typeface="Tahoma" panose="020B0604030504040204" pitchFamily="34" charset="0"/>
                    <a:cs typeface="Arial" panose="020B0604020202020204" pitchFamily="34" charset="0"/>
                  </a:rPr>
                </a:br>
                <a:r>
                  <a:rPr lang="en-GB" altLang="vi-VN">
                    <a:latin typeface="Tahoma" panose="020B0604030504040204" pitchFamily="34" charset="0"/>
                    <a:cs typeface="Arial" panose="020B0604020202020204" pitchFamily="34" charset="0"/>
                  </a:rPr>
                  <a:t>Workflow</a:t>
                </a:r>
              </a:p>
            </p:txBody>
          </p:sp>
        </p:grpSp>
        <p:cxnSp>
          <p:nvCxnSpPr>
            <p:cNvPr id="96280" name="AutoShape 36">
              <a:extLst>
                <a:ext uri="{FF2B5EF4-FFF2-40B4-BE49-F238E27FC236}">
                  <a16:creationId xmlns:a16="http://schemas.microsoft.com/office/drawing/2014/main" id="{AF78914C-0834-4620-968D-69B2CD7F9982}"/>
                </a:ext>
              </a:extLst>
            </p:cNvPr>
            <p:cNvCxnSpPr>
              <a:cxnSpLocks noChangeShapeType="1"/>
            </p:cNvCxnSpPr>
            <p:nvPr/>
          </p:nvCxnSpPr>
          <p:spPr bwMode="auto">
            <a:xfrm>
              <a:off x="1331" y="-273"/>
              <a:ext cx="510" cy="952"/>
            </a:xfrm>
            <a:prstGeom prst="curvedConnector3">
              <a:avLst>
                <a:gd name="adj1" fmla="val 50000"/>
              </a:avLst>
            </a:prstGeom>
            <a:noFill/>
            <a:ln w="12600">
              <a:solidFill>
                <a:srgbClr val="FF3300"/>
              </a:solidFill>
              <a:prstDash val="lgDash"/>
              <a:miter lim="800000"/>
              <a:headEnd type="triangle" w="med" len="med"/>
              <a:tailEnd/>
            </a:ln>
            <a:extLst>
              <a:ext uri="{909E8E84-426E-40DD-AFC4-6F175D3DCCD1}">
                <a14:hiddenFill xmlns:a14="http://schemas.microsoft.com/office/drawing/2010/main">
                  <a:noFill/>
                </a14:hiddenFill>
              </a:ext>
            </a:extLst>
          </p:spPr>
        </p:cxnSp>
        <p:sp>
          <p:nvSpPr>
            <p:cNvPr id="96281" name="Text Box 37">
              <a:extLst>
                <a:ext uri="{FF2B5EF4-FFF2-40B4-BE49-F238E27FC236}">
                  <a16:creationId xmlns:a16="http://schemas.microsoft.com/office/drawing/2014/main" id="{A07B3DB0-1294-4B39-8CF5-4F8A323C2471}"/>
                </a:ext>
              </a:extLst>
            </p:cNvPr>
            <p:cNvSpPr txBox="1">
              <a:spLocks noChangeArrowheads="1"/>
            </p:cNvSpPr>
            <p:nvPr/>
          </p:nvSpPr>
          <p:spPr bwMode="auto">
            <a:xfrm>
              <a:off x="2106" y="677"/>
              <a:ext cx="63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sz="1700">
                  <a:latin typeface="Calibri" panose="020F0502020204030204" pitchFamily="34" charset="0"/>
                  <a:cs typeface="Arial" panose="020B0604020202020204" pitchFamily="34" charset="0"/>
                </a:rPr>
                <a:t>Build upon</a:t>
              </a:r>
            </a:p>
          </p:txBody>
        </p:sp>
      </p:grpSp>
      <p:grpSp>
        <p:nvGrpSpPr>
          <p:cNvPr id="11" name="Group 38">
            <a:extLst>
              <a:ext uri="{FF2B5EF4-FFF2-40B4-BE49-F238E27FC236}">
                <a16:creationId xmlns:a16="http://schemas.microsoft.com/office/drawing/2014/main" id="{FE40D6BD-BD58-4297-A50B-CF4DA85B23A6}"/>
              </a:ext>
            </a:extLst>
          </p:cNvPr>
          <p:cNvGrpSpPr>
            <a:grpSpLocks/>
          </p:cNvGrpSpPr>
          <p:nvPr/>
        </p:nvGrpSpPr>
        <p:grpSpPr bwMode="auto">
          <a:xfrm>
            <a:off x="334963" y="1154113"/>
            <a:ext cx="6461125" cy="3014662"/>
            <a:chOff x="188" y="648"/>
            <a:chExt cx="3618" cy="1694"/>
          </a:xfrm>
        </p:grpSpPr>
        <p:sp>
          <p:nvSpPr>
            <p:cNvPr id="96272" name="Rectangle 39">
              <a:extLst>
                <a:ext uri="{FF2B5EF4-FFF2-40B4-BE49-F238E27FC236}">
                  <a16:creationId xmlns:a16="http://schemas.microsoft.com/office/drawing/2014/main" id="{BC158768-9A28-4C28-904C-538C5750F561}"/>
                </a:ext>
              </a:extLst>
            </p:cNvPr>
            <p:cNvSpPr>
              <a:spLocks noChangeArrowheads="1"/>
            </p:cNvSpPr>
            <p:nvPr/>
          </p:nvSpPr>
          <p:spPr bwMode="auto">
            <a:xfrm>
              <a:off x="2836" y="1555"/>
              <a:ext cx="57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41040" tIns="0" rIns="41040" bIns="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en-US" sz="1700">
                  <a:cs typeface="Arial" panose="020B0604020202020204" pitchFamily="34" charset="0"/>
                </a:rPr>
                <a:t>realized by</a:t>
              </a:r>
            </a:p>
          </p:txBody>
        </p:sp>
        <p:grpSp>
          <p:nvGrpSpPr>
            <p:cNvPr id="96273" name="Group 40">
              <a:extLst>
                <a:ext uri="{FF2B5EF4-FFF2-40B4-BE49-F238E27FC236}">
                  <a16:creationId xmlns:a16="http://schemas.microsoft.com/office/drawing/2014/main" id="{5CAF29F5-1AB8-4B04-A862-2DEEC158A1A7}"/>
                </a:ext>
              </a:extLst>
            </p:cNvPr>
            <p:cNvGrpSpPr>
              <a:grpSpLocks/>
            </p:cNvGrpSpPr>
            <p:nvPr/>
          </p:nvGrpSpPr>
          <p:grpSpPr bwMode="auto">
            <a:xfrm>
              <a:off x="188" y="648"/>
              <a:ext cx="3618" cy="1694"/>
              <a:chOff x="188" y="648"/>
              <a:chExt cx="3618" cy="1694"/>
            </a:xfrm>
          </p:grpSpPr>
          <p:sp>
            <p:nvSpPr>
              <p:cNvPr id="96274" name="Rectangle 41">
                <a:extLst>
                  <a:ext uri="{FF2B5EF4-FFF2-40B4-BE49-F238E27FC236}">
                    <a16:creationId xmlns:a16="http://schemas.microsoft.com/office/drawing/2014/main" id="{8A4A028E-A8A1-4F43-9DA0-BE7668F5D3B9}"/>
                  </a:ext>
                </a:extLst>
              </p:cNvPr>
              <p:cNvSpPr>
                <a:spLocks noChangeArrowheads="1"/>
              </p:cNvSpPr>
              <p:nvPr/>
            </p:nvSpPr>
            <p:spPr bwMode="auto">
              <a:xfrm>
                <a:off x="2878" y="2104"/>
                <a:ext cx="66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2080" tIns="41040" rIns="82080" bIns="4104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lnSpc>
                    <a:spcPct val="85000"/>
                  </a:lnSpc>
                </a:pPr>
                <a:r>
                  <a:rPr lang="en-GB" altLang="vi-VN" sz="1300" b="1">
                    <a:latin typeface="Tahoma" panose="020B0604030504040204" pitchFamily="34" charset="0"/>
                    <a:cs typeface="Arial" panose="020B0604020202020204" pitchFamily="34" charset="0"/>
                  </a:rPr>
                  <a:t>Design Model</a:t>
                </a:r>
              </a:p>
            </p:txBody>
          </p:sp>
          <p:sp>
            <p:nvSpPr>
              <p:cNvPr id="96275" name="Line 42">
                <a:extLst>
                  <a:ext uri="{FF2B5EF4-FFF2-40B4-BE49-F238E27FC236}">
                    <a16:creationId xmlns:a16="http://schemas.microsoft.com/office/drawing/2014/main" id="{1AFA290C-A072-406B-B5F7-14781B673CD1}"/>
                  </a:ext>
                </a:extLst>
              </p:cNvPr>
              <p:cNvSpPr>
                <a:spLocks noChangeShapeType="1"/>
              </p:cNvSpPr>
              <p:nvPr/>
            </p:nvSpPr>
            <p:spPr bwMode="auto">
              <a:xfrm flipV="1">
                <a:off x="1127" y="1946"/>
                <a:ext cx="2018" cy="14"/>
              </a:xfrm>
              <a:prstGeom prst="line">
                <a:avLst/>
              </a:prstGeom>
              <a:noFill/>
              <a:ln w="12600">
                <a:solidFill>
                  <a:srgbClr val="FFFFFF"/>
                </a:solidFill>
                <a:prstDash val="dash"/>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96276" name="Rectangle 43">
                <a:extLst>
                  <a:ext uri="{FF2B5EF4-FFF2-40B4-BE49-F238E27FC236}">
                    <a16:creationId xmlns:a16="http://schemas.microsoft.com/office/drawing/2014/main" id="{5F9A76A4-4D10-4AB3-B9CF-FBB3B686270F}"/>
                  </a:ext>
                </a:extLst>
              </p:cNvPr>
              <p:cNvSpPr>
                <a:spLocks noChangeArrowheads="1"/>
              </p:cNvSpPr>
              <p:nvPr/>
            </p:nvSpPr>
            <p:spPr bwMode="auto">
              <a:xfrm>
                <a:off x="188" y="1792"/>
                <a:ext cx="979" cy="308"/>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wrap="none" lIns="82080" tIns="41040" rIns="82080" bIns="41040"/>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a:latin typeface="Tahoma" panose="020B0604030504040204" pitchFamily="34" charset="0"/>
                    <a:cs typeface="Arial" panose="020B0604020202020204" pitchFamily="34" charset="0"/>
                  </a:rPr>
                  <a:t>Analysis Design</a:t>
                </a:r>
                <a:br>
                  <a:rPr lang="en-GB" altLang="vi-VN">
                    <a:latin typeface="Tahoma" panose="020B0604030504040204" pitchFamily="34" charset="0"/>
                    <a:cs typeface="Arial" panose="020B0604020202020204" pitchFamily="34" charset="0"/>
                  </a:rPr>
                </a:br>
                <a:r>
                  <a:rPr lang="en-GB" altLang="vi-VN">
                    <a:latin typeface="Tahoma" panose="020B0604030504040204" pitchFamily="34" charset="0"/>
                    <a:cs typeface="Arial" panose="020B0604020202020204" pitchFamily="34" charset="0"/>
                  </a:rPr>
                  <a:t>Workflow</a:t>
                </a:r>
              </a:p>
            </p:txBody>
          </p:sp>
          <p:graphicFrame>
            <p:nvGraphicFramePr>
              <p:cNvPr id="96277" name="Object 3">
                <a:extLst>
                  <a:ext uri="{FF2B5EF4-FFF2-40B4-BE49-F238E27FC236}">
                    <a16:creationId xmlns:a16="http://schemas.microsoft.com/office/drawing/2014/main" id="{1B549F5E-DF9E-46E6-8111-397D9E12ABC4}"/>
                  </a:ext>
                </a:extLst>
              </p:cNvPr>
              <p:cNvGraphicFramePr>
                <a:graphicFrameLocks noChangeAspect="1"/>
              </p:cNvGraphicFramePr>
              <p:nvPr/>
            </p:nvGraphicFramePr>
            <p:xfrm>
              <a:off x="3017" y="1678"/>
              <a:ext cx="789" cy="409"/>
            </p:xfrm>
            <a:graphic>
              <a:graphicData uri="http://schemas.openxmlformats.org/presentationml/2006/ole">
                <mc:AlternateContent xmlns:mc="http://schemas.openxmlformats.org/markup-compatibility/2006">
                  <mc:Choice xmlns:v="urn:schemas-microsoft-com:vml" Requires="v">
                    <p:oleObj spid="_x0000_s1030" r:id="rId11" imgW="2114640" imgH="1504800" progId="">
                      <p:embed/>
                    </p:oleObj>
                  </mc:Choice>
                  <mc:Fallback>
                    <p:oleObj r:id="rId11" imgW="2114640" imgH="1504800" progId="">
                      <p:embed/>
                      <p:pic>
                        <p:nvPicPr>
                          <p:cNvPr id="96277" name="Object 3">
                            <a:extLst>
                              <a:ext uri="{FF2B5EF4-FFF2-40B4-BE49-F238E27FC236}">
                                <a16:creationId xmlns:a16="http://schemas.microsoft.com/office/drawing/2014/main" id="{1B549F5E-DF9E-46E6-8111-397D9E12AB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7" y="1678"/>
                            <a:ext cx="789" cy="4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96278" name="AutoShape 45">
                <a:extLst>
                  <a:ext uri="{FF2B5EF4-FFF2-40B4-BE49-F238E27FC236}">
                    <a16:creationId xmlns:a16="http://schemas.microsoft.com/office/drawing/2014/main" id="{CD62CDD5-B91E-42A5-BCD6-5F4C2B420A5F}"/>
                  </a:ext>
                </a:extLst>
              </p:cNvPr>
              <p:cNvCxnSpPr>
                <a:cxnSpLocks noChangeShapeType="1"/>
              </p:cNvCxnSpPr>
              <p:nvPr/>
            </p:nvCxnSpPr>
            <p:spPr bwMode="auto">
              <a:xfrm>
                <a:off x="1684" y="648"/>
                <a:ext cx="667" cy="619"/>
              </a:xfrm>
              <a:prstGeom prst="curvedConnector3">
                <a:avLst>
                  <a:gd name="adj1" fmla="val 50000"/>
                </a:avLst>
              </a:prstGeom>
              <a:noFill/>
              <a:ln w="12600">
                <a:solidFill>
                  <a:srgbClr val="FF3300"/>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13" name="Group 46">
            <a:extLst>
              <a:ext uri="{FF2B5EF4-FFF2-40B4-BE49-F238E27FC236}">
                <a16:creationId xmlns:a16="http://schemas.microsoft.com/office/drawing/2014/main" id="{89D669D6-CDD0-419D-95C2-9038308C4215}"/>
              </a:ext>
            </a:extLst>
          </p:cNvPr>
          <p:cNvGrpSpPr>
            <a:grpSpLocks/>
          </p:cNvGrpSpPr>
          <p:nvPr/>
        </p:nvGrpSpPr>
        <p:grpSpPr bwMode="auto">
          <a:xfrm>
            <a:off x="312738" y="2749550"/>
            <a:ext cx="5653087" cy="3700463"/>
            <a:chOff x="175" y="1545"/>
            <a:chExt cx="3166" cy="2079"/>
          </a:xfrm>
        </p:grpSpPr>
        <p:sp>
          <p:nvSpPr>
            <p:cNvPr id="96266" name="Text Box 47">
              <a:extLst>
                <a:ext uri="{FF2B5EF4-FFF2-40B4-BE49-F238E27FC236}">
                  <a16:creationId xmlns:a16="http://schemas.microsoft.com/office/drawing/2014/main" id="{9954E451-AEE9-4FEE-A17C-F6AB56260321}"/>
                </a:ext>
              </a:extLst>
            </p:cNvPr>
            <p:cNvSpPr txBox="1">
              <a:spLocks noChangeArrowheads="1"/>
            </p:cNvSpPr>
            <p:nvPr/>
          </p:nvSpPr>
          <p:spPr bwMode="auto">
            <a:xfrm>
              <a:off x="175" y="3207"/>
              <a:ext cx="973" cy="366"/>
            </a:xfrm>
            <a:prstGeom prst="rect">
              <a:avLst/>
            </a:prstGeom>
            <a:solidFill>
              <a:srgbClr val="787E8A"/>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a:latin typeface="Tahoma" panose="020B0604030504040204" pitchFamily="34" charset="0"/>
                  <a:cs typeface="Times New Roman" panose="02020603050405020304" pitchFamily="18" charset="0"/>
                </a:rPr>
                <a:t>Deployment Workflows</a:t>
              </a:r>
            </a:p>
          </p:txBody>
        </p:sp>
        <p:sp>
          <p:nvSpPr>
            <p:cNvPr id="96267" name="Line 48">
              <a:extLst>
                <a:ext uri="{FF2B5EF4-FFF2-40B4-BE49-F238E27FC236}">
                  <a16:creationId xmlns:a16="http://schemas.microsoft.com/office/drawing/2014/main" id="{DB30FEBB-909E-4151-88A9-3FC2E5DDA813}"/>
                </a:ext>
              </a:extLst>
            </p:cNvPr>
            <p:cNvSpPr>
              <a:spLocks noChangeShapeType="1"/>
            </p:cNvSpPr>
            <p:nvPr/>
          </p:nvSpPr>
          <p:spPr bwMode="auto">
            <a:xfrm>
              <a:off x="1136" y="3392"/>
              <a:ext cx="1504" cy="1"/>
            </a:xfrm>
            <a:prstGeom prst="line">
              <a:avLst/>
            </a:prstGeom>
            <a:noFill/>
            <a:ln w="9360">
              <a:solidFill>
                <a:srgbClr val="DDDDDD"/>
              </a:solidFill>
              <a:prstDash val="lgDash"/>
              <a:miter lim="800000"/>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96268" name="Object 2">
              <a:extLst>
                <a:ext uri="{FF2B5EF4-FFF2-40B4-BE49-F238E27FC236}">
                  <a16:creationId xmlns:a16="http://schemas.microsoft.com/office/drawing/2014/main" id="{AAFA073C-5216-4BC5-BAAC-58B805AA7782}"/>
                </a:ext>
              </a:extLst>
            </p:cNvPr>
            <p:cNvGraphicFramePr>
              <a:graphicFrameLocks noChangeAspect="1"/>
            </p:cNvGraphicFramePr>
            <p:nvPr/>
          </p:nvGraphicFramePr>
          <p:xfrm>
            <a:off x="2620" y="3106"/>
            <a:ext cx="721" cy="473"/>
          </p:xfrm>
          <a:graphic>
            <a:graphicData uri="http://schemas.openxmlformats.org/presentationml/2006/ole">
              <mc:AlternateContent xmlns:mc="http://schemas.openxmlformats.org/markup-compatibility/2006">
                <mc:Choice xmlns:v="urn:schemas-microsoft-com:vml" Requires="v">
                  <p:oleObj spid="_x0000_s1031" r:id="rId13" imgW="2114640" imgH="1504800" progId="">
                    <p:embed/>
                  </p:oleObj>
                </mc:Choice>
                <mc:Fallback>
                  <p:oleObj r:id="rId13" imgW="2114640" imgH="1504800" progId="">
                    <p:embed/>
                    <p:pic>
                      <p:nvPicPr>
                        <p:cNvPr id="96268" name="Object 2">
                          <a:extLst>
                            <a:ext uri="{FF2B5EF4-FFF2-40B4-BE49-F238E27FC236}">
                              <a16:creationId xmlns:a16="http://schemas.microsoft.com/office/drawing/2014/main" id="{AAFA073C-5216-4BC5-BAAC-58B805AA77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0" y="3106"/>
                          <a:ext cx="721" cy="4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96269" name="AutoShape 50">
              <a:extLst>
                <a:ext uri="{FF2B5EF4-FFF2-40B4-BE49-F238E27FC236}">
                  <a16:creationId xmlns:a16="http://schemas.microsoft.com/office/drawing/2014/main" id="{C03983E1-B30F-41E8-AEE5-DDD3A386B5EF}"/>
                </a:ext>
              </a:extLst>
            </p:cNvPr>
            <p:cNvCxnSpPr>
              <a:cxnSpLocks noChangeShapeType="1"/>
            </p:cNvCxnSpPr>
            <p:nvPr/>
          </p:nvCxnSpPr>
          <p:spPr bwMode="auto">
            <a:xfrm flipH="1">
              <a:off x="1200" y="1545"/>
              <a:ext cx="1420" cy="901"/>
            </a:xfrm>
            <a:prstGeom prst="curvedConnector3">
              <a:avLst>
                <a:gd name="adj1" fmla="val 50000"/>
              </a:avLst>
            </a:prstGeom>
            <a:noFill/>
            <a:ln w="9360">
              <a:solidFill>
                <a:srgbClr val="FF3300"/>
              </a:solidFill>
              <a:miter lim="800000"/>
              <a:headEnd/>
              <a:tailEnd type="triangle" w="med" len="med"/>
            </a:ln>
            <a:extLst>
              <a:ext uri="{909E8E84-426E-40DD-AFC4-6F175D3DCCD1}">
                <a14:hiddenFill xmlns:a14="http://schemas.microsoft.com/office/drawing/2010/main">
                  <a:noFill/>
                </a14:hiddenFill>
              </a:ext>
            </a:extLst>
          </p:spPr>
        </p:cxnSp>
        <p:sp>
          <p:nvSpPr>
            <p:cNvPr id="96270" name="Text Box 51">
              <a:extLst>
                <a:ext uri="{FF2B5EF4-FFF2-40B4-BE49-F238E27FC236}">
                  <a16:creationId xmlns:a16="http://schemas.microsoft.com/office/drawing/2014/main" id="{38192009-3407-4D70-B988-DF958EF143C0}"/>
                </a:ext>
              </a:extLst>
            </p:cNvPr>
            <p:cNvSpPr txBox="1">
              <a:spLocks noChangeArrowheads="1"/>
            </p:cNvSpPr>
            <p:nvPr/>
          </p:nvSpPr>
          <p:spPr bwMode="auto">
            <a:xfrm>
              <a:off x="2135" y="2997"/>
              <a:ext cx="49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en-US" sz="1700">
                  <a:latin typeface="Calibri" panose="020F0502020204030204" pitchFamily="34" charset="0"/>
                  <a:cs typeface="Arial" panose="020B0604020202020204" pitchFamily="34" charset="0"/>
                </a:rPr>
                <a:t>Used by</a:t>
              </a:r>
            </a:p>
          </p:txBody>
        </p:sp>
        <p:sp>
          <p:nvSpPr>
            <p:cNvPr id="96271" name="Text Box 52">
              <a:extLst>
                <a:ext uri="{FF2B5EF4-FFF2-40B4-BE49-F238E27FC236}">
                  <a16:creationId xmlns:a16="http://schemas.microsoft.com/office/drawing/2014/main" id="{71A3418F-4F23-44B3-B001-9BFB001168B9}"/>
                </a:ext>
              </a:extLst>
            </p:cNvPr>
            <p:cNvSpPr txBox="1">
              <a:spLocks noChangeArrowheads="1"/>
            </p:cNvSpPr>
            <p:nvPr/>
          </p:nvSpPr>
          <p:spPr bwMode="auto">
            <a:xfrm>
              <a:off x="1893" y="3459"/>
              <a:ext cx="86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1pPr>
              <a:lvl2pPr marL="742950" indent="-28575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2pPr>
              <a:lvl3pPr marL="11430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3pPr>
              <a:lvl4pPr marL="16002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4pPr>
              <a:lvl5pPr marL="2057400" indent="-228600">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solidFill>
                    <a:schemeClr val="tx1"/>
                  </a:solidFill>
                  <a:latin typeface="Gill Sans MT" panose="020B0502020104020203" pitchFamily="34" charset="0"/>
                </a:defRPr>
              </a:lvl9pPr>
            </a:lstStyle>
            <a:p>
              <a:pPr eaLnBrk="1" hangingPunct="1"/>
              <a:r>
                <a:rPr lang="en-GB" altLang="vi-VN" sz="1300" b="1">
                  <a:latin typeface="Calibri" panose="020F0502020204030204" pitchFamily="34" charset="0"/>
                  <a:cs typeface="Arial" panose="020B0604020202020204" pitchFamily="34" charset="0"/>
                </a:rPr>
                <a:t>Deployment model</a:t>
              </a:r>
            </a:p>
          </p:txBody>
        </p:sp>
      </p:grpSp>
    </p:spTree>
  </p:cSld>
  <p:clrMapOvr>
    <a:masterClrMapping/>
  </p:clrMapOvr>
  <p:transition advTm="12185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2000" fill="hold"/>
                                        <p:tgtEl>
                                          <p:spTgt spid="2"/>
                                        </p:tgtEl>
                                        <p:attrNameLst>
                                          <p:attrName>ppt_w</p:attrName>
                                        </p:attrNameLst>
                                      </p:cBhvr>
                                      <p:tavLst>
                                        <p:tav tm="100000">
                                          <p:val>
                                            <p:strVal val="#ppt_w*0.70"/>
                                          </p:val>
                                        </p:tav>
                                        <p:tav>
                                          <p:val>
                                            <p:strVal val="#ppt_w"/>
                                          </p:val>
                                        </p:tav>
                                      </p:tavLst>
                                    </p:anim>
                                    <p:anim calcmode="lin" valueType="num">
                                      <p:cBhvr additive="repl">
                                        <p:cTn id="8" dur="2000" fill="hold"/>
                                        <p:tgtEl>
                                          <p:spTgt spid="2"/>
                                        </p:tgtEl>
                                        <p:attrNameLst>
                                          <p:attrName>ppt_h</p:attrName>
                                        </p:attrNameLst>
                                      </p:cBhvr>
                                      <p:tavLst>
                                        <p:tav tm="100000">
                                          <p:val>
                                            <p:strVal val="#ppt_h"/>
                                          </p:val>
                                        </p:tav>
                                        <p:tav>
                                          <p:val>
                                            <p:strVal val="#ppt_h"/>
                                          </p:val>
                                        </p:tav>
                                      </p:tavLst>
                                    </p:anim>
                                    <p:animEffect transition="in" filter="fade">
                                      <p:cBhvr additive="repl">
                                        <p:cTn id="9" dur="2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5" presetClass="entr" fill="hold" nodeType="clickEffect">
                                  <p:stCondLst>
                                    <p:cond delay="0"/>
                                  </p:stCondLst>
                                  <p:childTnLst>
                                    <p:set>
                                      <p:cBhvr additive="repl">
                                        <p:cTn id="13" dur="1" fill="hold">
                                          <p:stCondLst>
                                            <p:cond delay="0"/>
                                          </p:stCondLst>
                                        </p:cTn>
                                        <p:tgtEl>
                                          <p:spTgt spid="9"/>
                                        </p:tgtEl>
                                        <p:attrNameLst>
                                          <p:attrName>style.visibility</p:attrName>
                                        </p:attrNameLst>
                                      </p:cBhvr>
                                      <p:to>
                                        <p:strVal val="visible"/>
                                      </p:to>
                                    </p:set>
                                    <p:anim calcmode="lin" valueType="num">
                                      <p:cBhvr additive="repl">
                                        <p:cTn id="14" dur="1000" decel="50000" fill="hold">
                                          <p:stCondLst>
                                            <p:cond delay="0"/>
                                          </p:stCondLst>
                                        </p:cTn>
                                        <p:tgtEl>
                                          <p:spTgt spid="9"/>
                                        </p:tgtEl>
                                        <p:attrNameLst>
                                          <p:attrName>r</p:attrName>
                                        </p:attrNameLst>
                                      </p:cBhvr>
                                      <p:tavLst>
                                        <p:tav tm="100000">
                                          <p:val>
                                            <p:strVal val="-90"/>
                                          </p:val>
                                        </p:tav>
                                        <p:tav>
                                          <p:val>
                                            <p:strVal val="0"/>
                                          </p:val>
                                        </p:tav>
                                      </p:tavLst>
                                    </p:anim>
                                    <p:anim calcmode="lin" valueType="num">
                                      <p:cBhvr additive="repl">
                                        <p:cTn id="15" dur="1000" decel="50000" fill="hold">
                                          <p:stCondLst>
                                            <p:cond delay="0"/>
                                          </p:stCondLst>
                                        </p:cTn>
                                        <p:tgtEl>
                                          <p:spTgt spid="9"/>
                                        </p:tgtEl>
                                        <p:attrNameLst>
                                          <p:attrName>ppt_w</p:attrName>
                                        </p:attrNameLst>
                                      </p:cBhvr>
                                      <p:tavLst>
                                        <p:tav tm="100000">
                                          <p:val>
                                            <p:strVal val="#ppt_w"/>
                                          </p:val>
                                        </p:tav>
                                        <p:tav>
                                          <p:val>
                                            <p:strVal val="#ppt_w*.05"/>
                                          </p:val>
                                        </p:tav>
                                      </p:tavLst>
                                    </p:anim>
                                    <p:anim calcmode="lin" valueType="num">
                                      <p:cBhvr additive="repl">
                                        <p:cTn id="16" dur="1000" accel="50000" fill="hold">
                                          <p:stCondLst>
                                            <p:cond delay="0"/>
                                          </p:stCondLst>
                                        </p:cTn>
                                        <p:tgtEl>
                                          <p:spTgt spid="9"/>
                                        </p:tgtEl>
                                        <p:attrNameLst>
                                          <p:attrName>ppt_w</p:attrName>
                                        </p:attrNameLst>
                                      </p:cBhvr>
                                      <p:tavLst>
                                        <p:tav tm="100000">
                                          <p:val>
                                            <p:strVal val="#ppt_w*.05"/>
                                          </p:val>
                                        </p:tav>
                                        <p:tav>
                                          <p:val>
                                            <p:strVal val="#ppt_w"/>
                                          </p:val>
                                        </p:tav>
                                      </p:tavLst>
                                    </p:anim>
                                    <p:anim calcmode="lin" valueType="num">
                                      <p:cBhvr additive="repl">
                                        <p:cTn id="17" dur="2000" fill="hold"/>
                                        <p:tgtEl>
                                          <p:spTgt spid="9"/>
                                        </p:tgtEl>
                                        <p:attrNameLst>
                                          <p:attrName>ppt_h</p:attrName>
                                        </p:attrNameLst>
                                      </p:cBhvr>
                                      <p:tavLst>
                                        <p:tav tm="100000">
                                          <p:val>
                                            <p:strVal val="#ppt_h"/>
                                          </p:val>
                                        </p:tav>
                                        <p:tav>
                                          <p:val>
                                            <p:strVal val="#ppt_h"/>
                                          </p:val>
                                        </p:tav>
                                      </p:tavLst>
                                    </p:anim>
                                    <p:anim calcmode="lin" valueType="num">
                                      <p:cBhvr additive="repl">
                                        <p:cTn id="18" dur="1000" decel="50000" fill="hold">
                                          <p:stCondLst>
                                            <p:cond delay="0"/>
                                          </p:stCondLst>
                                        </p:cTn>
                                        <p:tgtEl>
                                          <p:spTgt spid="9"/>
                                        </p:tgtEl>
                                        <p:attrNameLst>
                                          <p:attrName>ppt_x</p:attrName>
                                        </p:attrNameLst>
                                      </p:cBhvr>
                                      <p:tavLst>
                                        <p:tav tm="100000">
                                          <p:val>
                                            <p:strVal val="#ppt_x+.4"/>
                                          </p:val>
                                        </p:tav>
                                        <p:tav>
                                          <p:val>
                                            <p:strVal val="#ppt_x"/>
                                          </p:val>
                                        </p:tav>
                                      </p:tavLst>
                                    </p:anim>
                                    <p:anim calcmode="lin" valueType="num">
                                      <p:cBhvr additive="repl">
                                        <p:cTn id="19" dur="1000" decel="50000" fill="hold">
                                          <p:stCondLst>
                                            <p:cond delay="0"/>
                                          </p:stCondLst>
                                        </p:cTn>
                                        <p:tgtEl>
                                          <p:spTgt spid="9"/>
                                        </p:tgtEl>
                                        <p:attrNameLst>
                                          <p:attrName>ppt_y</p:attrName>
                                        </p:attrNameLst>
                                      </p:cBhvr>
                                      <p:tavLst>
                                        <p:tav tm="100000">
                                          <p:val>
                                            <p:strVal val="#ppt_y-.2"/>
                                          </p:val>
                                        </p:tav>
                                        <p:tav>
                                          <p:val>
                                            <p:strVal val="#ppt_y+.1"/>
                                          </p:val>
                                        </p:tav>
                                      </p:tavLst>
                                    </p:anim>
                                    <p:anim calcmode="lin" valueType="num">
                                      <p:cBhvr additive="repl">
                                        <p:cTn id="20" dur="1000" accel="50000" fill="hold">
                                          <p:stCondLst>
                                            <p:cond delay="0"/>
                                          </p:stCondLst>
                                        </p:cTn>
                                        <p:tgtEl>
                                          <p:spTgt spid="9"/>
                                        </p:tgtEl>
                                        <p:attrNameLst>
                                          <p:attrName>ppt_y</p:attrName>
                                        </p:attrNameLst>
                                      </p:cBhvr>
                                      <p:tavLst>
                                        <p:tav tm="100000">
                                          <p:val>
                                            <p:strVal val="#ppt_y+.1"/>
                                          </p:val>
                                        </p:tav>
                                        <p:tav>
                                          <p:val>
                                            <p:strVal val="#ppt_y"/>
                                          </p:val>
                                        </p:tav>
                                      </p:tavLst>
                                    </p:anim>
                                    <p:animEffect transition="in" filter="fade">
                                      <p:cBhvr additive="repl">
                                        <p:cTn id="21" dur="2000" decel="50000">
                                          <p:stCondLst>
                                            <p:cond delay="0"/>
                                          </p:stCondLst>
                                        </p:cTn>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additive="repl">
                                        <p:cTn id="25" dur="1" fill="hold">
                                          <p:stCondLst>
                                            <p:cond delay="0"/>
                                          </p:stCondLst>
                                        </p:cTn>
                                        <p:tgtEl>
                                          <p:spTgt spid="11"/>
                                        </p:tgtEl>
                                        <p:attrNameLst>
                                          <p:attrName>style.visibility</p:attrName>
                                        </p:attrNameLst>
                                      </p:cBhvr>
                                      <p:to>
                                        <p:strVal val="visible"/>
                                      </p:to>
                                    </p:set>
                                    <p:animEffect transition="in" filter="diamond(in)">
                                      <p:cBhvr additive="repl">
                                        <p:cTn id="26" dur="2000"/>
                                        <p:tgtEl>
                                          <p:spTgt spid="1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ntr" fill="hold" nodeType="clickEffect">
                                  <p:stCondLst>
                                    <p:cond delay="0"/>
                                  </p:stCondLst>
                                  <p:childTnLst>
                                    <p:set>
                                      <p:cBhvr additive="repl">
                                        <p:cTn id="30" dur="1" fill="hold">
                                          <p:stCondLst>
                                            <p:cond delay="0"/>
                                          </p:stCondLst>
                                        </p:cTn>
                                        <p:tgtEl>
                                          <p:spTgt spid="5"/>
                                        </p:tgtEl>
                                        <p:attrNameLst>
                                          <p:attrName>style.visibility</p:attrName>
                                        </p:attrNameLst>
                                      </p:cBhvr>
                                      <p:to>
                                        <p:strVal val="visible"/>
                                      </p:to>
                                    </p:set>
                                    <p:anim calcmode="lin" valueType="num">
                                      <p:cBhvr additive="repl">
                                        <p:cTn id="31" dur="1000" fill="hold"/>
                                        <p:tgtEl>
                                          <p:spTgt spid="5"/>
                                        </p:tgtEl>
                                        <p:attrNameLst>
                                          <p:attrName>ppt_w</p:attrName>
                                        </p:attrNameLst>
                                      </p:cBhvr>
                                      <p:tavLst>
                                        <p:tav tm="100000">
                                          <p:val>
                                            <p:strVal val="0"/>
                                          </p:val>
                                        </p:tav>
                                        <p:tav>
                                          <p:val>
                                            <p:strVal val="#ppt_w"/>
                                          </p:val>
                                        </p:tav>
                                      </p:tavLst>
                                    </p:anim>
                                    <p:anim calcmode="lin" valueType="num">
                                      <p:cBhvr additive="repl">
                                        <p:cTn id="32" dur="1000" fill="hold"/>
                                        <p:tgtEl>
                                          <p:spTgt spid="5"/>
                                        </p:tgtEl>
                                        <p:attrNameLst>
                                          <p:attrName>ppt_h</p:attrName>
                                        </p:attrNameLst>
                                      </p:cBhvr>
                                      <p:tavLst>
                                        <p:tav tm="100000">
                                          <p:val>
                                            <p:strVal val="0"/>
                                          </p:val>
                                        </p:tav>
                                        <p:tav>
                                          <p:val>
                                            <p:strVal val="#ppt_h"/>
                                          </p:val>
                                        </p:tav>
                                      </p:tavLst>
                                    </p:anim>
                                    <p:anim calcmode="lin" valueType="num">
                                      <p:cBhvr additive="repl">
                                        <p:cTn id="33" dur="1000" fill="hold"/>
                                        <p:tgtEl>
                                          <p:spTgt spid="5"/>
                                        </p:tgtEl>
                                        <p:attrNameLst>
                                          <p:attrName>ppt_x</p:attrName>
                                        </p:attrNameLst>
                                      </p:cBhvr>
                                      <p:tavLst>
                                        <p:tav tm="0" fmla="#ppt_#ppt_x+(cos(-2*pi*(1-$))*-#ppt_#ppt_x-sin(-2*pi*(1-$))*(1-#ppt_#ppt_y))*(1-$)">
                                          <p:val>
                                            <p:strVal val="0"/>
                                          </p:val>
                                        </p:tav>
                                        <p:tav tm="100000">
                                          <p:val>
                                            <p:strVal val="1"/>
                                          </p:val>
                                        </p:tav>
                                      </p:tavLst>
                                    </p:anim>
                                    <p:anim calcmode="lin" valueType="num">
                                      <p:cBhvr additive="repl">
                                        <p:cTn id="34" dur="1000" fill="hold"/>
                                        <p:tgtEl>
                                          <p:spTgt spid="5"/>
                                        </p:tgtEl>
                                        <p:attrNameLst>
                                          <p:attrName>ppt_y</p:attrName>
                                        </p:attrNameLst>
                                      </p:cBhvr>
                                      <p:tavLst>
                                        <p:tav tm="0" fmla="#ppt_#ppt_y+(sin(-2*pi*(1-$))*-#ppt_#ppt_x+cos(-2*pi*(1-$))*(1-#ppt_#ppt_y))*(1-$)">
                                          <p:val>
                                            <p:strVal val="0"/>
                                          </p:val>
                                        </p:tav>
                                        <p:tav tm="100000">
                                          <p:val>
                                            <p:strVal val="1"/>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0" fill="hold" nodeType="clickEffect">
                                  <p:stCondLst>
                                    <p:cond delay="0"/>
                                  </p:stCondLst>
                                  <p:childTnLst>
                                    <p:set>
                                      <p:cBhvr additive="repl">
                                        <p:cTn id="38" dur="1" fill="hold">
                                          <p:stCondLst>
                                            <p:cond delay="0"/>
                                          </p:stCondLst>
                                        </p:cTn>
                                        <p:tgtEl>
                                          <p:spTgt spid="7"/>
                                        </p:tgtEl>
                                        <p:attrNameLst>
                                          <p:attrName>style.visibility</p:attrName>
                                        </p:attrNameLst>
                                      </p:cBhvr>
                                      <p:to>
                                        <p:strVal val="visible"/>
                                      </p:to>
                                    </p:set>
                                    <p:anim calcmode="lin" valueType="num">
                                      <p:cBhvr additive="repl">
                                        <p:cTn id="39" dur="500" fill="hold"/>
                                        <p:tgtEl>
                                          <p:spTgt spid="7"/>
                                        </p:tgtEl>
                                        <p:attrNameLst>
                                          <p:attrName>ppt_w</p:attrName>
                                        </p:attrNameLst>
                                      </p:cBhvr>
                                      <p:tavLst>
                                        <p:tav tm="100000">
                                          <p:val>
                                            <p:strVal val="0"/>
                                          </p:val>
                                        </p:tav>
                                        <p:tav>
                                          <p:val>
                                            <p:strVal val="#ppt_w"/>
                                          </p:val>
                                        </p:tav>
                                      </p:tavLst>
                                    </p:anim>
                                    <p:anim calcmode="lin" valueType="num">
                                      <p:cBhvr additive="repl">
                                        <p:cTn id="40" dur="500" fill="hold"/>
                                        <p:tgtEl>
                                          <p:spTgt spid="7"/>
                                        </p:tgtEl>
                                        <p:attrNameLst>
                                          <p:attrName>ppt_h</p:attrName>
                                        </p:attrNameLst>
                                      </p:cBhvr>
                                      <p:tavLst>
                                        <p:tav tm="100000">
                                          <p:val>
                                            <p:strVal val="#ppt_h"/>
                                          </p:val>
                                        </p:tav>
                                        <p:tav>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7" presetClass="entr" fill="hold" nodeType="clickEffect">
                                  <p:stCondLst>
                                    <p:cond delay="0"/>
                                  </p:stCondLst>
                                  <p:childTnLst>
                                    <p:set>
                                      <p:cBhvr additive="repl">
                                        <p:cTn id="44" dur="1" fill="hold">
                                          <p:stCondLst>
                                            <p:cond delay="0"/>
                                          </p:stCondLst>
                                        </p:cTn>
                                        <p:tgtEl>
                                          <p:spTgt spid="13"/>
                                        </p:tgtEl>
                                        <p:attrNameLst>
                                          <p:attrName>style.visibility</p:attrName>
                                        </p:attrNameLst>
                                      </p:cBhvr>
                                      <p:to>
                                        <p:strVal val="visible"/>
                                      </p:to>
                                    </p:set>
                                    <p:animEffect transition="in" filter="fade">
                                      <p:cBhvr additive="repl">
                                        <p:cTn id="45" dur="1000"/>
                                        <p:tgtEl>
                                          <p:spTgt spid="13"/>
                                        </p:tgtEl>
                                      </p:cBhvr>
                                    </p:animEffect>
                                    <p:anim calcmode="lin" valueType="num">
                                      <p:cBhvr additive="repl">
                                        <p:cTn id="46" dur="1000" fill="hold"/>
                                        <p:tgtEl>
                                          <p:spTgt spid="13"/>
                                        </p:tgtEl>
                                        <p:attrNameLst>
                                          <p:attrName>ppt_x</p:attrName>
                                        </p:attrNameLst>
                                      </p:cBhvr>
                                      <p:tavLst>
                                        <p:tav tm="100000">
                                          <p:val>
                                            <p:strVal val="#ppt_x"/>
                                          </p:val>
                                        </p:tav>
                                        <p:tav>
                                          <p:val>
                                            <p:strVal val="#ppt_x"/>
                                          </p:val>
                                        </p:tav>
                                      </p:tavLst>
                                    </p:anim>
                                    <p:anim calcmode="lin" valueType="num">
                                      <p:cBhvr additive="repl">
                                        <p:cTn id="47" dur="900" decel="100000" fill="hold"/>
                                        <p:tgtEl>
                                          <p:spTgt spid="13"/>
                                        </p:tgtEl>
                                        <p:attrNameLst>
                                          <p:attrName>ppt_y</p:attrName>
                                        </p:attrNameLst>
                                      </p:cBhvr>
                                      <p:tavLst>
                                        <p:tav tm="100000">
                                          <p:val>
                                            <p:strVal val="#ppt_y+1"/>
                                          </p:val>
                                        </p:tav>
                                        <p:tav>
                                          <p:val>
                                            <p:strVal val="#ppt_y-.03"/>
                                          </p:val>
                                        </p:tav>
                                      </p:tavLst>
                                    </p:anim>
                                    <p:anim calcmode="lin" valueType="num">
                                      <p:cBhvr additive="repl">
                                        <p:cTn id="48" dur="100" accel="100000" fill="hold">
                                          <p:stCondLst>
                                            <p:cond delay="0"/>
                                          </p:stCondLst>
                                        </p:cTn>
                                        <p:tgtEl>
                                          <p:spTgt spid="13"/>
                                        </p:tgtEl>
                                        <p:attrNameLst>
                                          <p:attrName>ppt_y</p:attrName>
                                        </p:attrNameLst>
                                      </p:cBhvr>
                                      <p:tavLst>
                                        <p:tav tm="100000">
                                          <p:val>
                                            <p:strVal val="#ppt_y-.03"/>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a:extLst>
              <a:ext uri="{FF2B5EF4-FFF2-40B4-BE49-F238E27FC236}">
                <a16:creationId xmlns:a16="http://schemas.microsoft.com/office/drawing/2014/main" id="{43510245-4E0A-40DE-960C-AD0A3ACD2419}"/>
              </a:ext>
            </a:extLst>
          </p:cNvPr>
          <p:cNvSpPr>
            <a:spLocks noGrp="1" noChangeArrowheads="1"/>
          </p:cNvSpPr>
          <p:nvPr>
            <p:ph type="title"/>
          </p:nvPr>
        </p:nvSpPr>
        <p:spPr/>
        <p:txBody>
          <a:bodyPr>
            <a:normAutofit fontScale="90000"/>
          </a:bodyPr>
          <a:lstStyle/>
          <a:p>
            <a:pPr eaLnBrk="1" fontAlgn="auto" hangingPunct="1">
              <a:spcAft>
                <a:spcPts val="0"/>
              </a:spcAft>
              <a:tabLst>
                <a:tab pos="0" algn="l"/>
                <a:tab pos="513527" algn="l"/>
                <a:tab pos="1027054" algn="l"/>
                <a:tab pos="1540581" algn="l"/>
                <a:tab pos="2054108" algn="l"/>
                <a:tab pos="2567635" algn="l"/>
                <a:tab pos="3081162" algn="l"/>
                <a:tab pos="3594689" algn="l"/>
                <a:tab pos="4108216" algn="l"/>
                <a:tab pos="4621743" algn="l"/>
                <a:tab pos="5135270" algn="l"/>
                <a:tab pos="5648797" algn="l"/>
                <a:tab pos="6162324" algn="l"/>
                <a:tab pos="6675852" algn="l"/>
                <a:tab pos="7189379" algn="l"/>
                <a:tab pos="7702906" algn="l"/>
                <a:tab pos="8216433" algn="l"/>
                <a:tab pos="8729960" algn="l"/>
                <a:tab pos="9243487" algn="l"/>
                <a:tab pos="9757014" algn="l"/>
                <a:tab pos="10270541" algn="l"/>
              </a:tabLst>
              <a:defRPr/>
            </a:pPr>
            <a:r>
              <a:rPr lang="en-US" b="1" dirty="0">
                <a:latin typeface="Calibri" pitchFamily="34" charset="0"/>
                <a:cs typeface="Calibri" pitchFamily="34" charset="0"/>
              </a:rPr>
              <a:t>Workflow Detail: Prepare Environment for Project </a:t>
            </a:r>
          </a:p>
        </p:txBody>
      </p:sp>
      <p:grpSp>
        <p:nvGrpSpPr>
          <p:cNvPr id="98307" name="Group 4">
            <a:extLst>
              <a:ext uri="{FF2B5EF4-FFF2-40B4-BE49-F238E27FC236}">
                <a16:creationId xmlns:a16="http://schemas.microsoft.com/office/drawing/2014/main" id="{2A24FFD5-60E8-486D-9426-A515E7B5B542}"/>
              </a:ext>
            </a:extLst>
          </p:cNvPr>
          <p:cNvGrpSpPr>
            <a:grpSpLocks/>
          </p:cNvGrpSpPr>
          <p:nvPr/>
        </p:nvGrpSpPr>
        <p:grpSpPr bwMode="auto">
          <a:xfrm>
            <a:off x="468313" y="2133600"/>
            <a:ext cx="9504362" cy="3671888"/>
            <a:chOff x="-776" y="29"/>
            <a:chExt cx="4214" cy="1722"/>
          </a:xfrm>
        </p:grpSpPr>
        <p:pic>
          <p:nvPicPr>
            <p:cNvPr id="98308" name="Picture 20" descr="wfs_env1">
              <a:extLst>
                <a:ext uri="{FF2B5EF4-FFF2-40B4-BE49-F238E27FC236}">
                  <a16:creationId xmlns:a16="http://schemas.microsoft.com/office/drawing/2014/main" id="{4E27204C-C9F9-4256-A32C-1CC9F90B5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 y="29"/>
              <a:ext cx="3468"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Rectangle 19">
              <a:hlinkClick r:id="rId3"/>
              <a:extLst>
                <a:ext uri="{FF2B5EF4-FFF2-40B4-BE49-F238E27FC236}">
                  <a16:creationId xmlns:a16="http://schemas.microsoft.com/office/drawing/2014/main" id="{C5960C17-1A29-4A83-B488-928B632F2348}"/>
                </a:ext>
              </a:extLst>
            </p:cNvPr>
            <p:cNvSpPr>
              <a:spLocks noChangeArrowheads="1"/>
            </p:cNvSpPr>
            <p:nvPr/>
          </p:nvSpPr>
          <p:spPr bwMode="auto">
            <a:xfrm>
              <a:off x="882" y="618"/>
              <a:ext cx="456"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0" name="Rectangle 18">
              <a:hlinkClick r:id="rId4"/>
              <a:extLst>
                <a:ext uri="{FF2B5EF4-FFF2-40B4-BE49-F238E27FC236}">
                  <a16:creationId xmlns:a16="http://schemas.microsoft.com/office/drawing/2014/main" id="{D27B8202-CBE1-42DA-B83E-4EF7DAE4AE25}"/>
                </a:ext>
              </a:extLst>
            </p:cNvPr>
            <p:cNvSpPr>
              <a:spLocks noChangeArrowheads="1"/>
            </p:cNvSpPr>
            <p:nvPr/>
          </p:nvSpPr>
          <p:spPr bwMode="auto">
            <a:xfrm>
              <a:off x="150" y="60"/>
              <a:ext cx="264"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1" name="Rectangle 17">
              <a:hlinkClick r:id="rId5"/>
              <a:extLst>
                <a:ext uri="{FF2B5EF4-FFF2-40B4-BE49-F238E27FC236}">
                  <a16:creationId xmlns:a16="http://schemas.microsoft.com/office/drawing/2014/main" id="{86DF43F1-3EDB-43CD-A6D6-6167067E3561}"/>
                </a:ext>
              </a:extLst>
            </p:cNvPr>
            <p:cNvSpPr>
              <a:spLocks noChangeArrowheads="1"/>
            </p:cNvSpPr>
            <p:nvPr/>
          </p:nvSpPr>
          <p:spPr bwMode="auto">
            <a:xfrm>
              <a:off x="2886" y="588"/>
              <a:ext cx="468"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2" name="Rectangle 16">
              <a:hlinkClick r:id="rId6"/>
              <a:extLst>
                <a:ext uri="{FF2B5EF4-FFF2-40B4-BE49-F238E27FC236}">
                  <a16:creationId xmlns:a16="http://schemas.microsoft.com/office/drawing/2014/main" id="{71B70B2E-BD33-41F4-B160-F9C57C54D150}"/>
                </a:ext>
              </a:extLst>
            </p:cNvPr>
            <p:cNvSpPr>
              <a:spLocks noChangeArrowheads="1"/>
            </p:cNvSpPr>
            <p:nvPr/>
          </p:nvSpPr>
          <p:spPr bwMode="auto">
            <a:xfrm>
              <a:off x="1740" y="108"/>
              <a:ext cx="564"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3" name="Rectangle 15">
              <a:hlinkClick r:id="rId7"/>
              <a:extLst>
                <a:ext uri="{FF2B5EF4-FFF2-40B4-BE49-F238E27FC236}">
                  <a16:creationId xmlns:a16="http://schemas.microsoft.com/office/drawing/2014/main" id="{57450BB9-74CF-4798-BCD8-FFAE052EC38A}"/>
                </a:ext>
              </a:extLst>
            </p:cNvPr>
            <p:cNvSpPr>
              <a:spLocks noChangeArrowheads="1"/>
            </p:cNvSpPr>
            <p:nvPr/>
          </p:nvSpPr>
          <p:spPr bwMode="auto">
            <a:xfrm>
              <a:off x="1734" y="1230"/>
              <a:ext cx="294"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4" name="Rectangle 14">
              <a:hlinkClick r:id="rId8"/>
              <a:extLst>
                <a:ext uri="{FF2B5EF4-FFF2-40B4-BE49-F238E27FC236}">
                  <a16:creationId xmlns:a16="http://schemas.microsoft.com/office/drawing/2014/main" id="{41DA4662-6111-4F63-A4EC-EA1DB984BD6D}"/>
                </a:ext>
              </a:extLst>
            </p:cNvPr>
            <p:cNvSpPr>
              <a:spLocks noChangeArrowheads="1"/>
            </p:cNvSpPr>
            <p:nvPr/>
          </p:nvSpPr>
          <p:spPr bwMode="auto">
            <a:xfrm>
              <a:off x="564" y="102"/>
              <a:ext cx="55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5" name="Rectangle 13">
              <a:hlinkClick r:id="rId9"/>
              <a:extLst>
                <a:ext uri="{FF2B5EF4-FFF2-40B4-BE49-F238E27FC236}">
                  <a16:creationId xmlns:a16="http://schemas.microsoft.com/office/drawing/2014/main" id="{05764CDB-9A84-4A07-8D20-8E0E1D9F9E6B}"/>
                </a:ext>
              </a:extLst>
            </p:cNvPr>
            <p:cNvSpPr>
              <a:spLocks noChangeArrowheads="1"/>
            </p:cNvSpPr>
            <p:nvPr/>
          </p:nvSpPr>
          <p:spPr bwMode="auto">
            <a:xfrm>
              <a:off x="1200" y="120"/>
              <a:ext cx="49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6" name="Rectangle 12">
              <a:hlinkClick r:id="rId10"/>
              <a:extLst>
                <a:ext uri="{FF2B5EF4-FFF2-40B4-BE49-F238E27FC236}">
                  <a16:creationId xmlns:a16="http://schemas.microsoft.com/office/drawing/2014/main" id="{55BDDE45-92BF-4AA8-A558-9A5423B7EEE6}"/>
                </a:ext>
              </a:extLst>
            </p:cNvPr>
            <p:cNvSpPr>
              <a:spLocks noChangeArrowheads="1"/>
            </p:cNvSpPr>
            <p:nvPr/>
          </p:nvSpPr>
          <p:spPr bwMode="auto">
            <a:xfrm>
              <a:off x="288" y="672"/>
              <a:ext cx="38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7" name="Rectangle 11">
              <a:hlinkClick r:id="rId3"/>
              <a:extLst>
                <a:ext uri="{FF2B5EF4-FFF2-40B4-BE49-F238E27FC236}">
                  <a16:creationId xmlns:a16="http://schemas.microsoft.com/office/drawing/2014/main" id="{4FFE2C99-AEB4-4554-9F07-735ED7C91698}"/>
                </a:ext>
              </a:extLst>
            </p:cNvPr>
            <p:cNvSpPr>
              <a:spLocks noChangeArrowheads="1"/>
            </p:cNvSpPr>
            <p:nvPr/>
          </p:nvSpPr>
          <p:spPr bwMode="auto">
            <a:xfrm>
              <a:off x="1416" y="570"/>
              <a:ext cx="504"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8" name="Rectangle 10">
              <a:hlinkClick r:id="rId11"/>
              <a:extLst>
                <a:ext uri="{FF2B5EF4-FFF2-40B4-BE49-F238E27FC236}">
                  <a16:creationId xmlns:a16="http://schemas.microsoft.com/office/drawing/2014/main" id="{A54CCA13-5168-460D-B93A-5C50A49527FF}"/>
                </a:ext>
              </a:extLst>
            </p:cNvPr>
            <p:cNvSpPr>
              <a:spLocks noChangeArrowheads="1"/>
            </p:cNvSpPr>
            <p:nvPr/>
          </p:nvSpPr>
          <p:spPr bwMode="auto">
            <a:xfrm>
              <a:off x="2010" y="660"/>
              <a:ext cx="39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19" name="Rectangle 9">
              <a:hlinkClick r:id="rId12"/>
              <a:extLst>
                <a:ext uri="{FF2B5EF4-FFF2-40B4-BE49-F238E27FC236}">
                  <a16:creationId xmlns:a16="http://schemas.microsoft.com/office/drawing/2014/main" id="{FC217281-997A-4FC4-9D2D-50235ACC1AE0}"/>
                </a:ext>
              </a:extLst>
            </p:cNvPr>
            <p:cNvSpPr>
              <a:spLocks noChangeArrowheads="1"/>
            </p:cNvSpPr>
            <p:nvPr/>
          </p:nvSpPr>
          <p:spPr bwMode="auto">
            <a:xfrm>
              <a:off x="2772" y="1200"/>
              <a:ext cx="37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20" name="Rectangle 8">
              <a:hlinkClick r:id="rId13"/>
              <a:extLst>
                <a:ext uri="{FF2B5EF4-FFF2-40B4-BE49-F238E27FC236}">
                  <a16:creationId xmlns:a16="http://schemas.microsoft.com/office/drawing/2014/main" id="{9354FC82-8E68-4AAB-9E04-D9FA13D4587E}"/>
                </a:ext>
              </a:extLst>
            </p:cNvPr>
            <p:cNvSpPr>
              <a:spLocks noChangeArrowheads="1"/>
            </p:cNvSpPr>
            <p:nvPr/>
          </p:nvSpPr>
          <p:spPr bwMode="auto">
            <a:xfrm>
              <a:off x="2358" y="84"/>
              <a:ext cx="56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21" name="Rectangle 7">
              <a:hlinkClick r:id="rId14"/>
              <a:extLst>
                <a:ext uri="{FF2B5EF4-FFF2-40B4-BE49-F238E27FC236}">
                  <a16:creationId xmlns:a16="http://schemas.microsoft.com/office/drawing/2014/main" id="{053CD9B4-51C8-4D1E-8C11-BDBE0B493D2A}"/>
                </a:ext>
              </a:extLst>
            </p:cNvPr>
            <p:cNvSpPr>
              <a:spLocks noChangeArrowheads="1"/>
            </p:cNvSpPr>
            <p:nvPr/>
          </p:nvSpPr>
          <p:spPr bwMode="auto">
            <a:xfrm>
              <a:off x="2982" y="66"/>
              <a:ext cx="45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8322" name="Rectangle 6">
              <a:hlinkClick r:id="rId15"/>
              <a:extLst>
                <a:ext uri="{FF2B5EF4-FFF2-40B4-BE49-F238E27FC236}">
                  <a16:creationId xmlns:a16="http://schemas.microsoft.com/office/drawing/2014/main" id="{A1926672-5D47-4F84-A7A7-16A3FA846C9D}"/>
                </a:ext>
              </a:extLst>
            </p:cNvPr>
            <p:cNvSpPr>
              <a:spLocks noChangeArrowheads="1"/>
            </p:cNvSpPr>
            <p:nvPr/>
          </p:nvSpPr>
          <p:spPr bwMode="auto">
            <a:xfrm>
              <a:off x="2142" y="1314"/>
              <a:ext cx="47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0A-576B-42E7-88A7-F0D486FEE90C}"/>
              </a:ext>
            </a:extLst>
          </p:cNvPr>
          <p:cNvSpPr>
            <a:spLocks noGrp="1"/>
          </p:cNvSpPr>
          <p:nvPr>
            <p:ph type="title"/>
          </p:nvPr>
        </p:nvSpPr>
        <p:spPr/>
        <p:txBody>
          <a:bodyPr/>
          <a:lstStyle/>
          <a:p>
            <a:r>
              <a:rPr lang="en-US" sz="3400" dirty="0">
                <a:cs typeface="Calibri" panose="020F0502020204030204" pitchFamily="34" charset="0"/>
              </a:rPr>
              <a:t>A Modern Approach to Systems Analysis and Design </a:t>
            </a:r>
            <a:r>
              <a:rPr lang="en-US" sz="2000" b="0" dirty="0">
                <a:cs typeface="Calibri" panose="020F0502020204030204" pitchFamily="34" charset="0"/>
              </a:rPr>
              <a:t>(2 of 3)</a:t>
            </a:r>
            <a:endParaRPr lang="en-IN" sz="2000" b="0" dirty="0"/>
          </a:p>
        </p:txBody>
      </p:sp>
      <p:sp>
        <p:nvSpPr>
          <p:cNvPr id="3" name="Content Placeholder 2">
            <a:extLst>
              <a:ext uri="{FF2B5EF4-FFF2-40B4-BE49-F238E27FC236}">
                <a16:creationId xmlns:a16="http://schemas.microsoft.com/office/drawing/2014/main" id="{58B0BB0C-9542-4B97-8546-6DD1AC570823}"/>
              </a:ext>
            </a:extLst>
          </p:cNvPr>
          <p:cNvSpPr>
            <a:spLocks noGrp="1"/>
          </p:cNvSpPr>
          <p:nvPr>
            <p:ph sz="quarter" idx="13"/>
          </p:nvPr>
        </p:nvSpPr>
        <p:spPr>
          <a:xfrm>
            <a:off x="457200" y="1556327"/>
            <a:ext cx="8229600" cy="367364"/>
          </a:xfrm>
        </p:spPr>
        <p:txBody>
          <a:bodyPr/>
          <a:lstStyle/>
          <a:p>
            <a:pPr marL="432" indent="0">
              <a:buNone/>
            </a:pPr>
            <a:r>
              <a:rPr lang="en-IN" sz="2000" b="1" dirty="0"/>
              <a:t>1.1 </a:t>
            </a:r>
            <a:r>
              <a:rPr lang="en-IN" sz="2000" dirty="0"/>
              <a:t>Define information systems analysis and design</a:t>
            </a:r>
          </a:p>
        </p:txBody>
      </p:sp>
      <p:sp>
        <p:nvSpPr>
          <p:cNvPr id="4" name="Content Placeholder 3">
            <a:extLst>
              <a:ext uri="{FF2B5EF4-FFF2-40B4-BE49-F238E27FC236}">
                <a16:creationId xmlns:a16="http://schemas.microsoft.com/office/drawing/2014/main" id="{CB7CABF9-5D23-402A-A875-DBEB7B396238}"/>
              </a:ext>
            </a:extLst>
          </p:cNvPr>
          <p:cNvSpPr>
            <a:spLocks noGrp="1"/>
          </p:cNvSpPr>
          <p:nvPr>
            <p:ph sz="quarter" idx="14"/>
          </p:nvPr>
        </p:nvSpPr>
        <p:spPr>
          <a:xfrm>
            <a:off x="457200" y="1966825"/>
            <a:ext cx="8488392" cy="4468483"/>
          </a:xfrm>
        </p:spPr>
        <p:txBody>
          <a:bodyPr/>
          <a:lstStyle/>
          <a:p>
            <a:r>
              <a:rPr lang="en-IN" sz="2000" dirty="0"/>
              <a:t>1980s</a:t>
            </a:r>
          </a:p>
          <a:p>
            <a:pPr lvl="1"/>
            <a:r>
              <a:rPr lang="en-IN" sz="2000" dirty="0"/>
              <a:t>Marked by major breakthroughs in organizations as microcomputers became key organizational tools</a:t>
            </a:r>
          </a:p>
          <a:p>
            <a:pPr lvl="1"/>
            <a:r>
              <a:rPr lang="en-IN" sz="2000" dirty="0"/>
              <a:t>Software industry expanded writing off-the-shelf software</a:t>
            </a:r>
          </a:p>
          <a:p>
            <a:pPr lvl="1"/>
            <a:r>
              <a:rPr lang="en-IN" sz="2000" dirty="0"/>
              <a:t>4G</a:t>
            </a:r>
            <a:r>
              <a:rPr lang="en-IN" sz="100" dirty="0"/>
              <a:t> </a:t>
            </a:r>
            <a:r>
              <a:rPr lang="en-IN" sz="2000" dirty="0"/>
              <a:t>L development led to instructing computers what to do instead of how to do it</a:t>
            </a:r>
          </a:p>
          <a:p>
            <a:r>
              <a:rPr lang="en-IN" sz="2000" dirty="0"/>
              <a:t>1990s</a:t>
            </a:r>
          </a:p>
          <a:p>
            <a:pPr lvl="1"/>
            <a:r>
              <a:rPr lang="en-IN" sz="2000" dirty="0"/>
              <a:t>Focused on system integration</a:t>
            </a:r>
          </a:p>
          <a:p>
            <a:pPr lvl="1"/>
            <a:r>
              <a:rPr lang="en-IN" sz="2000" dirty="0"/>
              <a:t>Developers used visual programming environments (Visual Basic)</a:t>
            </a:r>
          </a:p>
          <a:p>
            <a:pPr lvl="1"/>
            <a:r>
              <a:rPr lang="en-IN" sz="2000" dirty="0"/>
              <a:t>Relational and object-oriented databases developed</a:t>
            </a:r>
          </a:p>
          <a:p>
            <a:pPr lvl="1"/>
            <a:r>
              <a:rPr lang="en-IN" sz="2000" dirty="0"/>
              <a:t>Enterprise-wide systems developed</a:t>
            </a:r>
          </a:p>
          <a:p>
            <a:pPr lvl="1"/>
            <a:r>
              <a:rPr lang="en-IN" sz="2000" dirty="0"/>
              <a:t>Web and Internet applications begun and expanded</a:t>
            </a:r>
          </a:p>
        </p:txBody>
      </p:sp>
    </p:spTree>
    <p:extLst>
      <p:ext uri="{BB962C8B-B14F-4D97-AF65-F5344CB8AC3E}">
        <p14:creationId xmlns:p14="http://schemas.microsoft.com/office/powerpoint/2010/main" val="765696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0E68312-5C5E-4723-9608-9BDC713CD213}"/>
              </a:ext>
            </a:extLst>
          </p:cNvPr>
          <p:cNvSpPr>
            <a:spLocks noGrp="1" noChangeArrowheads="1"/>
          </p:cNvSpPr>
          <p:nvPr>
            <p:ph type="title"/>
          </p:nvPr>
        </p:nvSpPr>
        <p:spPr>
          <a:xfrm>
            <a:off x="342900" y="0"/>
            <a:ext cx="8229600" cy="1143000"/>
          </a:xfrm>
        </p:spPr>
        <p:txBody>
          <a:bodyPr/>
          <a:lstStyle/>
          <a:p>
            <a:pPr eaLnBrk="1" fontAlgn="auto" hangingPunct="1">
              <a:spcAft>
                <a:spcPts val="0"/>
              </a:spcAft>
              <a:tabLst>
                <a:tab pos="0" algn="l"/>
                <a:tab pos="512763" algn="l"/>
                <a:tab pos="1025525" algn="l"/>
                <a:tab pos="1539875" algn="l"/>
                <a:tab pos="2052638" algn="l"/>
                <a:tab pos="2566988" algn="l"/>
                <a:tab pos="3079750" algn="l"/>
                <a:tab pos="3594100" algn="l"/>
                <a:tab pos="4106863" algn="l"/>
                <a:tab pos="4621213" algn="l"/>
                <a:tab pos="5133975" algn="l"/>
                <a:tab pos="5648325" algn="l"/>
                <a:tab pos="6161088" algn="l"/>
                <a:tab pos="6675438" algn="l"/>
                <a:tab pos="7188200" algn="l"/>
                <a:tab pos="7702550" algn="l"/>
                <a:tab pos="8215313" algn="l"/>
                <a:tab pos="8729663" algn="l"/>
                <a:tab pos="9242425" algn="l"/>
                <a:tab pos="9756775" algn="l"/>
                <a:tab pos="10269538" algn="l"/>
              </a:tabLst>
              <a:defRPr/>
            </a:pPr>
            <a:r>
              <a:rPr lang="en-US" altLang="vi-VN" sz="2900" b="1">
                <a:latin typeface="Calibri" panose="020F0502020204030204" pitchFamily="34" charset="0"/>
                <a:cs typeface="Calibri" panose="020F0502020204030204" pitchFamily="34" charset="0"/>
              </a:rPr>
              <a:t>Bringing It All Together...</a:t>
            </a:r>
          </a:p>
        </p:txBody>
      </p:sp>
      <p:sp>
        <p:nvSpPr>
          <p:cNvPr id="99331" name="Rectangle 3">
            <a:extLst>
              <a:ext uri="{FF2B5EF4-FFF2-40B4-BE49-F238E27FC236}">
                <a16:creationId xmlns:a16="http://schemas.microsoft.com/office/drawing/2014/main" id="{7E1E06CB-90E9-47AE-94B3-46CB846A6CCA}"/>
              </a:ext>
            </a:extLst>
          </p:cNvPr>
          <p:cNvSpPr>
            <a:spLocks noChangeArrowheads="1"/>
          </p:cNvSpPr>
          <p:nvPr/>
        </p:nvSpPr>
        <p:spPr bwMode="auto">
          <a:xfrm>
            <a:off x="1098550" y="4868863"/>
            <a:ext cx="3113088" cy="898525"/>
          </a:xfrm>
          <a:prstGeom prst="rect">
            <a:avLst/>
          </a:prstGeom>
          <a:solidFill>
            <a:srgbClr val="FEBF6A"/>
          </a:soli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9332" name="Rectangle 4">
            <a:extLst>
              <a:ext uri="{FF2B5EF4-FFF2-40B4-BE49-F238E27FC236}">
                <a16:creationId xmlns:a16="http://schemas.microsoft.com/office/drawing/2014/main" id="{0D2E63A8-1432-4DF9-AC1D-5505CDF4F8BF}"/>
              </a:ext>
            </a:extLst>
          </p:cNvPr>
          <p:cNvSpPr>
            <a:spLocks noChangeArrowheads="1"/>
          </p:cNvSpPr>
          <p:nvPr/>
        </p:nvSpPr>
        <p:spPr bwMode="auto">
          <a:xfrm>
            <a:off x="1098550" y="2266950"/>
            <a:ext cx="3111500" cy="2176463"/>
          </a:xfrm>
          <a:prstGeom prst="rect">
            <a:avLst/>
          </a:prstGeom>
          <a:solidFill>
            <a:srgbClr val="FF9B9B"/>
          </a:soli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9333" name="Rectangle 5">
            <a:extLst>
              <a:ext uri="{FF2B5EF4-FFF2-40B4-BE49-F238E27FC236}">
                <a16:creationId xmlns:a16="http://schemas.microsoft.com/office/drawing/2014/main" id="{BA56C740-31AC-43E9-992D-AB2B42ADC421}"/>
              </a:ext>
            </a:extLst>
          </p:cNvPr>
          <p:cNvSpPr>
            <a:spLocks noChangeArrowheads="1"/>
          </p:cNvSpPr>
          <p:nvPr/>
        </p:nvSpPr>
        <p:spPr bwMode="auto">
          <a:xfrm>
            <a:off x="4237038" y="1908175"/>
            <a:ext cx="4414837" cy="3984625"/>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9334" name="Rectangle 6">
            <a:extLst>
              <a:ext uri="{FF2B5EF4-FFF2-40B4-BE49-F238E27FC236}">
                <a16:creationId xmlns:a16="http://schemas.microsoft.com/office/drawing/2014/main" id="{EF4BCC5A-28B4-44CB-8BC6-6BABCF0F62B8}"/>
              </a:ext>
            </a:extLst>
          </p:cNvPr>
          <p:cNvSpPr>
            <a:spLocks noChangeArrowheads="1"/>
          </p:cNvSpPr>
          <p:nvPr/>
        </p:nvSpPr>
        <p:spPr bwMode="auto">
          <a:xfrm>
            <a:off x="4235450" y="5740400"/>
            <a:ext cx="4422775" cy="363538"/>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grpSp>
        <p:nvGrpSpPr>
          <p:cNvPr id="99335" name="Group 7">
            <a:extLst>
              <a:ext uri="{FF2B5EF4-FFF2-40B4-BE49-F238E27FC236}">
                <a16:creationId xmlns:a16="http://schemas.microsoft.com/office/drawing/2014/main" id="{23F3BD8E-9D90-4739-82F4-B09A487642BA}"/>
              </a:ext>
            </a:extLst>
          </p:cNvPr>
          <p:cNvGrpSpPr>
            <a:grpSpLocks/>
          </p:cNvGrpSpPr>
          <p:nvPr/>
        </p:nvGrpSpPr>
        <p:grpSpPr bwMode="auto">
          <a:xfrm>
            <a:off x="5114925" y="2224088"/>
            <a:ext cx="2955925" cy="3505200"/>
            <a:chOff x="3001" y="1221"/>
            <a:chExt cx="1862" cy="2208"/>
          </a:xfrm>
        </p:grpSpPr>
        <p:sp>
          <p:nvSpPr>
            <p:cNvPr id="99391" name="Line 8">
              <a:extLst>
                <a:ext uri="{FF2B5EF4-FFF2-40B4-BE49-F238E27FC236}">
                  <a16:creationId xmlns:a16="http://schemas.microsoft.com/office/drawing/2014/main" id="{54FD0AB9-B91C-4CE2-A633-51B031AAF1F7}"/>
                </a:ext>
              </a:extLst>
            </p:cNvPr>
            <p:cNvSpPr>
              <a:spLocks noChangeShapeType="1"/>
            </p:cNvSpPr>
            <p:nvPr/>
          </p:nvSpPr>
          <p:spPr bwMode="auto">
            <a:xfrm flipH="1" flipV="1">
              <a:off x="3291" y="1223"/>
              <a:ext cx="3" cy="2198"/>
            </a:xfrm>
            <a:prstGeom prst="line">
              <a:avLst/>
            </a:prstGeom>
            <a:noFill/>
            <a:ln w="3175">
              <a:solidFill>
                <a:srgbClr val="0000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99392" name="Line 9">
              <a:extLst>
                <a:ext uri="{FF2B5EF4-FFF2-40B4-BE49-F238E27FC236}">
                  <a16:creationId xmlns:a16="http://schemas.microsoft.com/office/drawing/2014/main" id="{82EAE901-CE98-4E2F-8CD4-B7E43DE4A94E}"/>
                </a:ext>
              </a:extLst>
            </p:cNvPr>
            <p:cNvSpPr>
              <a:spLocks noChangeShapeType="1"/>
            </p:cNvSpPr>
            <p:nvPr/>
          </p:nvSpPr>
          <p:spPr bwMode="auto">
            <a:xfrm flipH="1" flipV="1">
              <a:off x="3926" y="1224"/>
              <a:ext cx="0" cy="2199"/>
            </a:xfrm>
            <a:prstGeom prst="line">
              <a:avLst/>
            </a:prstGeom>
            <a:noFill/>
            <a:ln w="3175">
              <a:solidFill>
                <a:srgbClr val="0000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99393" name="Line 10">
              <a:extLst>
                <a:ext uri="{FF2B5EF4-FFF2-40B4-BE49-F238E27FC236}">
                  <a16:creationId xmlns:a16="http://schemas.microsoft.com/office/drawing/2014/main" id="{58F617BA-2B1F-4710-86CE-E81550F07E6A}"/>
                </a:ext>
              </a:extLst>
            </p:cNvPr>
            <p:cNvSpPr>
              <a:spLocks noChangeShapeType="1"/>
            </p:cNvSpPr>
            <p:nvPr/>
          </p:nvSpPr>
          <p:spPr bwMode="auto">
            <a:xfrm flipH="1" flipV="1">
              <a:off x="4233" y="1222"/>
              <a:ext cx="1" cy="2178"/>
            </a:xfrm>
            <a:prstGeom prst="line">
              <a:avLst/>
            </a:prstGeom>
            <a:noFill/>
            <a:ln w="3175">
              <a:solidFill>
                <a:srgbClr val="0000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99394" name="Line 11">
              <a:extLst>
                <a:ext uri="{FF2B5EF4-FFF2-40B4-BE49-F238E27FC236}">
                  <a16:creationId xmlns:a16="http://schemas.microsoft.com/office/drawing/2014/main" id="{9104B25B-39C4-422E-B1A7-4800B6FC5046}"/>
                </a:ext>
              </a:extLst>
            </p:cNvPr>
            <p:cNvSpPr>
              <a:spLocks noChangeShapeType="1"/>
            </p:cNvSpPr>
            <p:nvPr/>
          </p:nvSpPr>
          <p:spPr bwMode="auto">
            <a:xfrm flipH="1" flipV="1">
              <a:off x="4863" y="1224"/>
              <a:ext cx="0" cy="2191"/>
            </a:xfrm>
            <a:prstGeom prst="line">
              <a:avLst/>
            </a:prstGeom>
            <a:noFill/>
            <a:ln w="3175">
              <a:solidFill>
                <a:srgbClr val="000000"/>
              </a:solidFill>
              <a:prstDash val="dash"/>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99395" name="Line 12">
              <a:extLst>
                <a:ext uri="{FF2B5EF4-FFF2-40B4-BE49-F238E27FC236}">
                  <a16:creationId xmlns:a16="http://schemas.microsoft.com/office/drawing/2014/main" id="{80D42F8E-D331-45E6-841D-AFE5189CDFCC}"/>
                </a:ext>
              </a:extLst>
            </p:cNvPr>
            <p:cNvSpPr>
              <a:spLocks noChangeShapeType="1"/>
            </p:cNvSpPr>
            <p:nvPr/>
          </p:nvSpPr>
          <p:spPr bwMode="auto">
            <a:xfrm flipH="1" flipV="1">
              <a:off x="3001" y="1221"/>
              <a:ext cx="2" cy="2208"/>
            </a:xfrm>
            <a:prstGeom prst="line">
              <a:avLst/>
            </a:prstGeom>
            <a:noFill/>
            <a:ln w="25400">
              <a:solidFill>
                <a:srgbClr val="000000"/>
              </a:solidFill>
              <a:prstDash val="sysDot"/>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99396" name="Line 13">
              <a:extLst>
                <a:ext uri="{FF2B5EF4-FFF2-40B4-BE49-F238E27FC236}">
                  <a16:creationId xmlns:a16="http://schemas.microsoft.com/office/drawing/2014/main" id="{56181920-B499-48D1-BB06-761990C3D16A}"/>
                </a:ext>
              </a:extLst>
            </p:cNvPr>
            <p:cNvSpPr>
              <a:spLocks noChangeShapeType="1"/>
            </p:cNvSpPr>
            <p:nvPr/>
          </p:nvSpPr>
          <p:spPr bwMode="auto">
            <a:xfrm flipH="1" flipV="1">
              <a:off x="3605" y="1221"/>
              <a:ext cx="0" cy="2208"/>
            </a:xfrm>
            <a:prstGeom prst="line">
              <a:avLst/>
            </a:prstGeom>
            <a:noFill/>
            <a:ln w="25400">
              <a:solidFill>
                <a:srgbClr val="000000"/>
              </a:solidFill>
              <a:prstDash val="sysDot"/>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99397" name="Line 14">
              <a:extLst>
                <a:ext uri="{FF2B5EF4-FFF2-40B4-BE49-F238E27FC236}">
                  <a16:creationId xmlns:a16="http://schemas.microsoft.com/office/drawing/2014/main" id="{3EBC63D3-BB30-415D-B692-34C37771D604}"/>
                </a:ext>
              </a:extLst>
            </p:cNvPr>
            <p:cNvSpPr>
              <a:spLocks noChangeShapeType="1"/>
            </p:cNvSpPr>
            <p:nvPr/>
          </p:nvSpPr>
          <p:spPr bwMode="auto">
            <a:xfrm flipV="1">
              <a:off x="4512" y="1223"/>
              <a:ext cx="0" cy="2198"/>
            </a:xfrm>
            <a:prstGeom prst="line">
              <a:avLst/>
            </a:prstGeom>
            <a:noFill/>
            <a:ln w="25400">
              <a:solidFill>
                <a:srgbClr val="000000"/>
              </a:solidFill>
              <a:prstDash val="sysDot"/>
              <a:round/>
              <a:headEnd type="none" w="sm" len="sm"/>
              <a:tailEnd type="none" w="med" len="lg"/>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grpSp>
      <p:sp>
        <p:nvSpPr>
          <p:cNvPr id="99336" name="Rectangle 15">
            <a:extLst>
              <a:ext uri="{FF2B5EF4-FFF2-40B4-BE49-F238E27FC236}">
                <a16:creationId xmlns:a16="http://schemas.microsoft.com/office/drawing/2014/main" id="{5316E150-CBCB-4901-80F7-E4C9C0343C6E}"/>
              </a:ext>
            </a:extLst>
          </p:cNvPr>
          <p:cNvSpPr>
            <a:spLocks noChangeArrowheads="1"/>
          </p:cNvSpPr>
          <p:nvPr/>
        </p:nvSpPr>
        <p:spPr bwMode="auto">
          <a:xfrm>
            <a:off x="2049463" y="5232400"/>
            <a:ext cx="21145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Project Management</a:t>
            </a:r>
            <a:endParaRPr lang="en-US" altLang="vi-VN" sz="2200" b="1">
              <a:solidFill>
                <a:srgbClr val="000000"/>
              </a:solidFill>
              <a:latin typeface="Arial" panose="020B0604020202020204" pitchFamily="34" charset="0"/>
              <a:cs typeface="Arial" panose="020B0604020202020204" pitchFamily="34" charset="0"/>
            </a:endParaRPr>
          </a:p>
        </p:txBody>
      </p:sp>
      <p:sp>
        <p:nvSpPr>
          <p:cNvPr id="99337" name="Rectangle 16">
            <a:extLst>
              <a:ext uri="{FF2B5EF4-FFF2-40B4-BE49-F238E27FC236}">
                <a16:creationId xmlns:a16="http://schemas.microsoft.com/office/drawing/2014/main" id="{A57BC77F-2319-4B95-9D9D-3C9A5B37F058}"/>
              </a:ext>
            </a:extLst>
          </p:cNvPr>
          <p:cNvSpPr>
            <a:spLocks noChangeArrowheads="1"/>
          </p:cNvSpPr>
          <p:nvPr/>
        </p:nvSpPr>
        <p:spPr bwMode="auto">
          <a:xfrm>
            <a:off x="2817813" y="5521325"/>
            <a:ext cx="13208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Environment</a:t>
            </a:r>
            <a:endParaRPr lang="en-US" altLang="vi-VN" sz="2200" b="1">
              <a:solidFill>
                <a:srgbClr val="000000"/>
              </a:solidFill>
              <a:latin typeface="Arial" panose="020B0604020202020204" pitchFamily="34" charset="0"/>
              <a:cs typeface="Arial" panose="020B0604020202020204" pitchFamily="34" charset="0"/>
            </a:endParaRPr>
          </a:p>
        </p:txBody>
      </p:sp>
      <p:sp>
        <p:nvSpPr>
          <p:cNvPr id="99338" name="Rectangle 17">
            <a:extLst>
              <a:ext uri="{FF2B5EF4-FFF2-40B4-BE49-F238E27FC236}">
                <a16:creationId xmlns:a16="http://schemas.microsoft.com/office/drawing/2014/main" id="{1F7A0B49-6DBE-4373-8EC2-53B2C4A02AB2}"/>
              </a:ext>
            </a:extLst>
          </p:cNvPr>
          <p:cNvSpPr>
            <a:spLocks noChangeArrowheads="1"/>
          </p:cNvSpPr>
          <p:nvPr/>
        </p:nvSpPr>
        <p:spPr bwMode="auto">
          <a:xfrm>
            <a:off x="2079625" y="2376488"/>
            <a:ext cx="197008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Business Modeling</a:t>
            </a:r>
            <a:endParaRPr lang="en-US" altLang="vi-VN" sz="2200" b="1">
              <a:solidFill>
                <a:srgbClr val="000000"/>
              </a:solidFill>
              <a:latin typeface="Arial" panose="020B0604020202020204" pitchFamily="34" charset="0"/>
              <a:cs typeface="Arial" panose="020B0604020202020204" pitchFamily="34" charset="0"/>
            </a:endParaRPr>
          </a:p>
        </p:txBody>
      </p:sp>
      <p:sp>
        <p:nvSpPr>
          <p:cNvPr id="99339" name="Rectangle 18">
            <a:extLst>
              <a:ext uri="{FF2B5EF4-FFF2-40B4-BE49-F238E27FC236}">
                <a16:creationId xmlns:a16="http://schemas.microsoft.com/office/drawing/2014/main" id="{C1F9F567-22AE-4C54-BC07-FABA957BB59D}"/>
              </a:ext>
            </a:extLst>
          </p:cNvPr>
          <p:cNvSpPr>
            <a:spLocks noChangeArrowheads="1"/>
          </p:cNvSpPr>
          <p:nvPr/>
        </p:nvSpPr>
        <p:spPr bwMode="auto">
          <a:xfrm>
            <a:off x="2452688" y="3490913"/>
            <a:ext cx="15970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Implementation</a:t>
            </a:r>
            <a:endParaRPr lang="en-US" altLang="vi-VN" sz="2200" b="1">
              <a:solidFill>
                <a:srgbClr val="000000"/>
              </a:solidFill>
              <a:latin typeface="Arial" panose="020B0604020202020204" pitchFamily="34" charset="0"/>
              <a:cs typeface="Arial" panose="020B0604020202020204" pitchFamily="34" charset="0"/>
            </a:endParaRPr>
          </a:p>
        </p:txBody>
      </p:sp>
      <p:sp>
        <p:nvSpPr>
          <p:cNvPr id="99340" name="Rectangle 19">
            <a:extLst>
              <a:ext uri="{FF2B5EF4-FFF2-40B4-BE49-F238E27FC236}">
                <a16:creationId xmlns:a16="http://schemas.microsoft.com/office/drawing/2014/main" id="{D7F341CD-B5D0-44E7-A3D5-6052E2C305A3}"/>
              </a:ext>
            </a:extLst>
          </p:cNvPr>
          <p:cNvSpPr>
            <a:spLocks noChangeArrowheads="1"/>
          </p:cNvSpPr>
          <p:nvPr/>
        </p:nvSpPr>
        <p:spPr bwMode="auto">
          <a:xfrm>
            <a:off x="3606800" y="3786188"/>
            <a:ext cx="4445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Test</a:t>
            </a:r>
            <a:endParaRPr lang="en-US" altLang="vi-VN" sz="2200" b="1">
              <a:solidFill>
                <a:srgbClr val="000000"/>
              </a:solidFill>
              <a:latin typeface="Arial" panose="020B0604020202020204" pitchFamily="34" charset="0"/>
              <a:cs typeface="Arial" panose="020B0604020202020204" pitchFamily="34" charset="0"/>
            </a:endParaRPr>
          </a:p>
        </p:txBody>
      </p:sp>
      <p:sp>
        <p:nvSpPr>
          <p:cNvPr id="99341" name="Rectangle 20">
            <a:extLst>
              <a:ext uri="{FF2B5EF4-FFF2-40B4-BE49-F238E27FC236}">
                <a16:creationId xmlns:a16="http://schemas.microsoft.com/office/drawing/2014/main" id="{D53407A1-93FD-434F-80CC-414462FE843F}"/>
              </a:ext>
            </a:extLst>
          </p:cNvPr>
          <p:cNvSpPr>
            <a:spLocks noChangeArrowheads="1"/>
          </p:cNvSpPr>
          <p:nvPr/>
        </p:nvSpPr>
        <p:spPr bwMode="auto">
          <a:xfrm>
            <a:off x="2162175" y="3097213"/>
            <a:ext cx="188753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Analysis &amp; Design</a:t>
            </a:r>
            <a:endParaRPr lang="en-US" altLang="vi-VN" sz="2200" b="1">
              <a:solidFill>
                <a:srgbClr val="000000"/>
              </a:solidFill>
              <a:latin typeface="Arial" panose="020B0604020202020204" pitchFamily="34" charset="0"/>
              <a:cs typeface="Arial" panose="020B0604020202020204" pitchFamily="34" charset="0"/>
            </a:endParaRPr>
          </a:p>
        </p:txBody>
      </p:sp>
      <p:sp>
        <p:nvSpPr>
          <p:cNvPr id="99342" name="Rectangle 21">
            <a:extLst>
              <a:ext uri="{FF2B5EF4-FFF2-40B4-BE49-F238E27FC236}">
                <a16:creationId xmlns:a16="http://schemas.microsoft.com/office/drawing/2014/main" id="{A1A9F062-E334-480D-94A9-01F20FAC3778}"/>
              </a:ext>
            </a:extLst>
          </p:cNvPr>
          <p:cNvSpPr>
            <a:spLocks noChangeArrowheads="1"/>
          </p:cNvSpPr>
          <p:nvPr/>
        </p:nvSpPr>
        <p:spPr bwMode="auto">
          <a:xfrm>
            <a:off x="4292600" y="5762625"/>
            <a:ext cx="80168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Preliminary </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Iteration(s)</a:t>
            </a:r>
          </a:p>
        </p:txBody>
      </p:sp>
      <p:sp>
        <p:nvSpPr>
          <p:cNvPr id="99343" name="Rectangle 22">
            <a:extLst>
              <a:ext uri="{FF2B5EF4-FFF2-40B4-BE49-F238E27FC236}">
                <a16:creationId xmlns:a16="http://schemas.microsoft.com/office/drawing/2014/main" id="{A02D8036-FF01-41CA-A1B0-9F2BA4E2BDBF}"/>
              </a:ext>
            </a:extLst>
          </p:cNvPr>
          <p:cNvSpPr>
            <a:spLocks noChangeArrowheads="1"/>
          </p:cNvSpPr>
          <p:nvPr/>
        </p:nvSpPr>
        <p:spPr bwMode="auto">
          <a:xfrm>
            <a:off x="5218113" y="5762625"/>
            <a:ext cx="30638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#1</a:t>
            </a:r>
          </a:p>
        </p:txBody>
      </p:sp>
      <p:sp>
        <p:nvSpPr>
          <p:cNvPr id="99344" name="Freeform 23">
            <a:extLst>
              <a:ext uri="{FF2B5EF4-FFF2-40B4-BE49-F238E27FC236}">
                <a16:creationId xmlns:a16="http://schemas.microsoft.com/office/drawing/2014/main" id="{5B55F8AC-1898-4E76-95A8-1BFF8C1ABFAD}"/>
              </a:ext>
            </a:extLst>
          </p:cNvPr>
          <p:cNvSpPr>
            <a:spLocks/>
          </p:cNvSpPr>
          <p:nvPr/>
        </p:nvSpPr>
        <p:spPr bwMode="auto">
          <a:xfrm>
            <a:off x="4283075" y="5260975"/>
            <a:ext cx="4286250" cy="106363"/>
          </a:xfrm>
          <a:custGeom>
            <a:avLst/>
            <a:gdLst>
              <a:gd name="T0" fmla="*/ 2147483646 w 3169"/>
              <a:gd name="T1" fmla="*/ 2147483646 h 79"/>
              <a:gd name="T2" fmla="*/ 2147483646 w 3169"/>
              <a:gd name="T3" fmla="*/ 2147483646 h 79"/>
              <a:gd name="T4" fmla="*/ 2147483646 w 3169"/>
              <a:gd name="T5" fmla="*/ 2147483646 h 79"/>
              <a:gd name="T6" fmla="*/ 2147483646 w 3169"/>
              <a:gd name="T7" fmla="*/ 2147483646 h 79"/>
              <a:gd name="T8" fmla="*/ 2147483646 w 3169"/>
              <a:gd name="T9" fmla="*/ 2147483646 h 79"/>
              <a:gd name="T10" fmla="*/ 2147483646 w 3169"/>
              <a:gd name="T11" fmla="*/ 2147483646 h 79"/>
              <a:gd name="T12" fmla="*/ 2147483646 w 3169"/>
              <a:gd name="T13" fmla="*/ 2147483646 h 79"/>
              <a:gd name="T14" fmla="*/ 2147483646 w 3169"/>
              <a:gd name="T15" fmla="*/ 0 h 79"/>
              <a:gd name="T16" fmla="*/ 2147483646 w 3169"/>
              <a:gd name="T17" fmla="*/ 0 h 79"/>
              <a:gd name="T18" fmla="*/ 2147483646 w 3169"/>
              <a:gd name="T19" fmla="*/ 2147483646 h 79"/>
              <a:gd name="T20" fmla="*/ 2147483646 w 3169"/>
              <a:gd name="T21" fmla="*/ 2147483646 h 79"/>
              <a:gd name="T22" fmla="*/ 2147483646 w 3169"/>
              <a:gd name="T23" fmla="*/ 2147483646 h 79"/>
              <a:gd name="T24" fmla="*/ 2147483646 w 3169"/>
              <a:gd name="T25" fmla="*/ 2147483646 h 79"/>
              <a:gd name="T26" fmla="*/ 2147483646 w 3169"/>
              <a:gd name="T27" fmla="*/ 2147483646 h 79"/>
              <a:gd name="T28" fmla="*/ 2147483646 w 3169"/>
              <a:gd name="T29" fmla="*/ 2147483646 h 79"/>
              <a:gd name="T30" fmla="*/ 2147483646 w 3169"/>
              <a:gd name="T31" fmla="*/ 2147483646 h 79"/>
              <a:gd name="T32" fmla="*/ 2147483646 w 3169"/>
              <a:gd name="T33" fmla="*/ 2147483646 h 79"/>
              <a:gd name="T34" fmla="*/ 2147483646 w 3169"/>
              <a:gd name="T35" fmla="*/ 2147483646 h 79"/>
              <a:gd name="T36" fmla="*/ 2147483646 w 3169"/>
              <a:gd name="T37" fmla="*/ 2147483646 h 79"/>
              <a:gd name="T38" fmla="*/ 2147483646 w 3169"/>
              <a:gd name="T39" fmla="*/ 2147483646 h 79"/>
              <a:gd name="T40" fmla="*/ 2147483646 w 3169"/>
              <a:gd name="T41" fmla="*/ 2147483646 h 79"/>
              <a:gd name="T42" fmla="*/ 2147483646 w 3169"/>
              <a:gd name="T43" fmla="*/ 2147483646 h 79"/>
              <a:gd name="T44" fmla="*/ 2147483646 w 3169"/>
              <a:gd name="T45" fmla="*/ 2147483646 h 79"/>
              <a:gd name="T46" fmla="*/ 2147483646 w 3169"/>
              <a:gd name="T47" fmla="*/ 2147483646 h 79"/>
              <a:gd name="T48" fmla="*/ 2147483646 w 3169"/>
              <a:gd name="T49" fmla="*/ 2147483646 h 79"/>
              <a:gd name="T50" fmla="*/ 2147483646 w 3169"/>
              <a:gd name="T51" fmla="*/ 2147483646 h 79"/>
              <a:gd name="T52" fmla="*/ 2147483646 w 3169"/>
              <a:gd name="T53" fmla="*/ 2147483646 h 79"/>
              <a:gd name="T54" fmla="*/ 2147483646 w 3169"/>
              <a:gd name="T55" fmla="*/ 2147483646 h 79"/>
              <a:gd name="T56" fmla="*/ 2147483646 w 3169"/>
              <a:gd name="T57" fmla="*/ 2147483646 h 79"/>
              <a:gd name="T58" fmla="*/ 2147483646 w 3169"/>
              <a:gd name="T59" fmla="*/ 2147483646 h 79"/>
              <a:gd name="T60" fmla="*/ 2147483646 w 3169"/>
              <a:gd name="T61" fmla="*/ 2147483646 h 79"/>
              <a:gd name="T62" fmla="*/ 2147483646 w 3169"/>
              <a:gd name="T63" fmla="*/ 2147483646 h 79"/>
              <a:gd name="T64" fmla="*/ 2147483646 w 3169"/>
              <a:gd name="T65" fmla="*/ 2147483646 h 79"/>
              <a:gd name="T66" fmla="*/ 2147483646 w 3169"/>
              <a:gd name="T67" fmla="*/ 2147483646 h 79"/>
              <a:gd name="T68" fmla="*/ 2147483646 w 3169"/>
              <a:gd name="T69" fmla="*/ 2147483646 h 79"/>
              <a:gd name="T70" fmla="*/ 2147483646 w 3169"/>
              <a:gd name="T71" fmla="*/ 2147483646 h 79"/>
              <a:gd name="T72" fmla="*/ 2147483646 w 3169"/>
              <a:gd name="T73" fmla="*/ 2147483646 h 79"/>
              <a:gd name="T74" fmla="*/ 2147483646 w 3169"/>
              <a:gd name="T75" fmla="*/ 2147483646 h 79"/>
              <a:gd name="T76" fmla="*/ 2147483646 w 3169"/>
              <a:gd name="T77" fmla="*/ 2147483646 h 79"/>
              <a:gd name="T78" fmla="*/ 2147483646 w 3169"/>
              <a:gd name="T79" fmla="*/ 2147483646 h 79"/>
              <a:gd name="T80" fmla="*/ 0 w 3169"/>
              <a:gd name="T81" fmla="*/ 2147483646 h 7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69"/>
              <a:gd name="T124" fmla="*/ 0 h 79"/>
              <a:gd name="T125" fmla="*/ 3169 w 3169"/>
              <a:gd name="T126" fmla="*/ 79 h 7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69" h="79">
                <a:moveTo>
                  <a:pt x="0" y="79"/>
                </a:moveTo>
                <a:lnTo>
                  <a:pt x="356" y="5"/>
                </a:lnTo>
                <a:lnTo>
                  <a:pt x="538" y="20"/>
                </a:lnTo>
                <a:lnTo>
                  <a:pt x="620" y="72"/>
                </a:lnTo>
                <a:lnTo>
                  <a:pt x="666" y="61"/>
                </a:lnTo>
                <a:lnTo>
                  <a:pt x="715" y="54"/>
                </a:lnTo>
                <a:lnTo>
                  <a:pt x="764" y="46"/>
                </a:lnTo>
                <a:lnTo>
                  <a:pt x="810" y="38"/>
                </a:lnTo>
                <a:lnTo>
                  <a:pt x="859" y="31"/>
                </a:lnTo>
                <a:lnTo>
                  <a:pt x="907" y="23"/>
                </a:lnTo>
                <a:lnTo>
                  <a:pt x="954" y="15"/>
                </a:lnTo>
                <a:lnTo>
                  <a:pt x="1002" y="5"/>
                </a:lnTo>
                <a:lnTo>
                  <a:pt x="1028" y="5"/>
                </a:lnTo>
                <a:lnTo>
                  <a:pt x="1053" y="5"/>
                </a:lnTo>
                <a:lnTo>
                  <a:pt x="1079" y="2"/>
                </a:lnTo>
                <a:lnTo>
                  <a:pt x="1105" y="0"/>
                </a:lnTo>
                <a:lnTo>
                  <a:pt x="1130" y="0"/>
                </a:lnTo>
                <a:lnTo>
                  <a:pt x="1156" y="0"/>
                </a:lnTo>
                <a:lnTo>
                  <a:pt x="1182" y="2"/>
                </a:lnTo>
                <a:lnTo>
                  <a:pt x="1207" y="5"/>
                </a:lnTo>
                <a:lnTo>
                  <a:pt x="1218" y="10"/>
                </a:lnTo>
                <a:lnTo>
                  <a:pt x="1225" y="13"/>
                </a:lnTo>
                <a:lnTo>
                  <a:pt x="1233" y="20"/>
                </a:lnTo>
                <a:lnTo>
                  <a:pt x="1238" y="25"/>
                </a:lnTo>
                <a:lnTo>
                  <a:pt x="1243" y="33"/>
                </a:lnTo>
                <a:lnTo>
                  <a:pt x="1248" y="38"/>
                </a:lnTo>
                <a:lnTo>
                  <a:pt x="1253" y="46"/>
                </a:lnTo>
                <a:lnTo>
                  <a:pt x="1261" y="51"/>
                </a:lnTo>
                <a:lnTo>
                  <a:pt x="1300" y="79"/>
                </a:lnTo>
                <a:lnTo>
                  <a:pt x="1471" y="46"/>
                </a:lnTo>
                <a:lnTo>
                  <a:pt x="1564" y="38"/>
                </a:lnTo>
                <a:lnTo>
                  <a:pt x="1687" y="79"/>
                </a:lnTo>
                <a:lnTo>
                  <a:pt x="1807" y="51"/>
                </a:lnTo>
                <a:lnTo>
                  <a:pt x="1894" y="33"/>
                </a:lnTo>
                <a:lnTo>
                  <a:pt x="1964" y="43"/>
                </a:lnTo>
                <a:lnTo>
                  <a:pt x="2053" y="74"/>
                </a:lnTo>
                <a:lnTo>
                  <a:pt x="2074" y="69"/>
                </a:lnTo>
                <a:lnTo>
                  <a:pt x="2092" y="61"/>
                </a:lnTo>
                <a:lnTo>
                  <a:pt x="2112" y="54"/>
                </a:lnTo>
                <a:lnTo>
                  <a:pt x="2128" y="49"/>
                </a:lnTo>
                <a:lnTo>
                  <a:pt x="2146" y="41"/>
                </a:lnTo>
                <a:lnTo>
                  <a:pt x="2161" y="36"/>
                </a:lnTo>
                <a:lnTo>
                  <a:pt x="2179" y="31"/>
                </a:lnTo>
                <a:lnTo>
                  <a:pt x="2194" y="25"/>
                </a:lnTo>
                <a:lnTo>
                  <a:pt x="2210" y="23"/>
                </a:lnTo>
                <a:lnTo>
                  <a:pt x="2223" y="20"/>
                </a:lnTo>
                <a:lnTo>
                  <a:pt x="2233" y="18"/>
                </a:lnTo>
                <a:lnTo>
                  <a:pt x="2243" y="18"/>
                </a:lnTo>
                <a:lnTo>
                  <a:pt x="2253" y="18"/>
                </a:lnTo>
                <a:lnTo>
                  <a:pt x="2261" y="18"/>
                </a:lnTo>
                <a:lnTo>
                  <a:pt x="2269" y="18"/>
                </a:lnTo>
                <a:lnTo>
                  <a:pt x="2276" y="20"/>
                </a:lnTo>
                <a:lnTo>
                  <a:pt x="2284" y="20"/>
                </a:lnTo>
                <a:lnTo>
                  <a:pt x="2294" y="23"/>
                </a:lnTo>
                <a:lnTo>
                  <a:pt x="2302" y="25"/>
                </a:lnTo>
                <a:lnTo>
                  <a:pt x="2310" y="31"/>
                </a:lnTo>
                <a:lnTo>
                  <a:pt x="2320" y="33"/>
                </a:lnTo>
                <a:lnTo>
                  <a:pt x="2328" y="38"/>
                </a:lnTo>
                <a:lnTo>
                  <a:pt x="2333" y="41"/>
                </a:lnTo>
                <a:lnTo>
                  <a:pt x="2340" y="46"/>
                </a:lnTo>
                <a:lnTo>
                  <a:pt x="2392" y="77"/>
                </a:lnTo>
                <a:lnTo>
                  <a:pt x="2805" y="25"/>
                </a:lnTo>
                <a:lnTo>
                  <a:pt x="2830" y="25"/>
                </a:lnTo>
                <a:lnTo>
                  <a:pt x="2856" y="23"/>
                </a:lnTo>
                <a:lnTo>
                  <a:pt x="2881" y="20"/>
                </a:lnTo>
                <a:lnTo>
                  <a:pt x="2907" y="20"/>
                </a:lnTo>
                <a:lnTo>
                  <a:pt x="2933" y="18"/>
                </a:lnTo>
                <a:lnTo>
                  <a:pt x="2956" y="18"/>
                </a:lnTo>
                <a:lnTo>
                  <a:pt x="2976" y="18"/>
                </a:lnTo>
                <a:lnTo>
                  <a:pt x="2997" y="20"/>
                </a:lnTo>
                <a:lnTo>
                  <a:pt x="3012" y="20"/>
                </a:lnTo>
                <a:lnTo>
                  <a:pt x="3025" y="25"/>
                </a:lnTo>
                <a:lnTo>
                  <a:pt x="3035" y="28"/>
                </a:lnTo>
                <a:lnTo>
                  <a:pt x="3046" y="33"/>
                </a:lnTo>
                <a:lnTo>
                  <a:pt x="3056" y="38"/>
                </a:lnTo>
                <a:lnTo>
                  <a:pt x="3063" y="43"/>
                </a:lnTo>
                <a:lnTo>
                  <a:pt x="3071" y="49"/>
                </a:lnTo>
                <a:lnTo>
                  <a:pt x="3081" y="51"/>
                </a:lnTo>
                <a:lnTo>
                  <a:pt x="3169" y="79"/>
                </a:lnTo>
                <a:lnTo>
                  <a:pt x="2840" y="77"/>
                </a:lnTo>
                <a:lnTo>
                  <a:pt x="1546" y="79"/>
                </a:lnTo>
                <a:lnTo>
                  <a:pt x="0" y="79"/>
                </a:lnTo>
                <a:close/>
              </a:path>
            </a:pathLst>
          </a:custGeom>
          <a:solidFill>
            <a:srgbClr val="DE8002"/>
          </a:solidFill>
          <a:ln w="0">
            <a:solidFill>
              <a:srgbClr val="000000"/>
            </a:solidFill>
            <a:round/>
            <a:headEnd/>
            <a:tailEnd/>
          </a:ln>
        </p:spPr>
        <p:txBody>
          <a:bodyPr wrap="none" lIns="0" tIns="0" rIns="0" bIns="0">
            <a:spAutoFit/>
          </a:bodyPr>
          <a:lstStyle/>
          <a:p>
            <a:endParaRPr lang="en-US"/>
          </a:p>
        </p:txBody>
      </p:sp>
      <p:sp>
        <p:nvSpPr>
          <p:cNvPr id="99345" name="Freeform 24">
            <a:extLst>
              <a:ext uri="{FF2B5EF4-FFF2-40B4-BE49-F238E27FC236}">
                <a16:creationId xmlns:a16="http://schemas.microsoft.com/office/drawing/2014/main" id="{B7295BC0-9FC2-4D72-9034-45F11B7E89F2}"/>
              </a:ext>
            </a:extLst>
          </p:cNvPr>
          <p:cNvSpPr>
            <a:spLocks/>
          </p:cNvSpPr>
          <p:nvPr/>
        </p:nvSpPr>
        <p:spPr bwMode="auto">
          <a:xfrm>
            <a:off x="4313238" y="5543550"/>
            <a:ext cx="4241800" cy="107950"/>
          </a:xfrm>
          <a:custGeom>
            <a:avLst/>
            <a:gdLst>
              <a:gd name="T0" fmla="*/ 2147483646 w 3136"/>
              <a:gd name="T1" fmla="*/ 2147483646 h 79"/>
              <a:gd name="T2" fmla="*/ 2147483646 w 3136"/>
              <a:gd name="T3" fmla="*/ 0 h 79"/>
              <a:gd name="T4" fmla="*/ 2147483646 w 3136"/>
              <a:gd name="T5" fmla="*/ 2147483646 h 79"/>
              <a:gd name="T6" fmla="*/ 2147483646 w 3136"/>
              <a:gd name="T7" fmla="*/ 2147483646 h 79"/>
              <a:gd name="T8" fmla="*/ 2147483646 w 3136"/>
              <a:gd name="T9" fmla="*/ 2147483646 h 79"/>
              <a:gd name="T10" fmla="*/ 2147483646 w 3136"/>
              <a:gd name="T11" fmla="*/ 2147483646 h 79"/>
              <a:gd name="T12" fmla="*/ 2147483646 w 3136"/>
              <a:gd name="T13" fmla="*/ 2147483646 h 79"/>
              <a:gd name="T14" fmla="*/ 2147483646 w 3136"/>
              <a:gd name="T15" fmla="*/ 2147483646 h 79"/>
              <a:gd name="T16" fmla="*/ 2147483646 w 3136"/>
              <a:gd name="T17" fmla="*/ 2147483646 h 79"/>
              <a:gd name="T18" fmla="*/ 2147483646 w 3136"/>
              <a:gd name="T19" fmla="*/ 2147483646 h 79"/>
              <a:gd name="T20" fmla="*/ 2147483646 w 3136"/>
              <a:gd name="T21" fmla="*/ 2147483646 h 79"/>
              <a:gd name="T22" fmla="*/ 2147483646 w 3136"/>
              <a:gd name="T23" fmla="*/ 2147483646 h 79"/>
              <a:gd name="T24" fmla="*/ 2147483646 w 3136"/>
              <a:gd name="T25" fmla="*/ 2147483646 h 79"/>
              <a:gd name="T26" fmla="*/ 2147483646 w 3136"/>
              <a:gd name="T27" fmla="*/ 2147483646 h 79"/>
              <a:gd name="T28" fmla="*/ 2147483646 w 3136"/>
              <a:gd name="T29" fmla="*/ 2147483646 h 79"/>
              <a:gd name="T30" fmla="*/ 2147483646 w 3136"/>
              <a:gd name="T31" fmla="*/ 2147483646 h 79"/>
              <a:gd name="T32" fmla="*/ 2147483646 w 3136"/>
              <a:gd name="T33" fmla="*/ 2147483646 h 79"/>
              <a:gd name="T34" fmla="*/ 2147483646 w 3136"/>
              <a:gd name="T35" fmla="*/ 2147483646 h 79"/>
              <a:gd name="T36" fmla="*/ 2147483646 w 3136"/>
              <a:gd name="T37" fmla="*/ 2147483646 h 79"/>
              <a:gd name="T38" fmla="*/ 2147483646 w 3136"/>
              <a:gd name="T39" fmla="*/ 2147483646 h 79"/>
              <a:gd name="T40" fmla="*/ 2147483646 w 3136"/>
              <a:gd name="T41" fmla="*/ 2147483646 h 79"/>
              <a:gd name="T42" fmla="*/ 2147483646 w 3136"/>
              <a:gd name="T43" fmla="*/ 2147483646 h 79"/>
              <a:gd name="T44" fmla="*/ 2147483646 w 3136"/>
              <a:gd name="T45" fmla="*/ 2147483646 h 79"/>
              <a:gd name="T46" fmla="*/ 2147483646 w 3136"/>
              <a:gd name="T47" fmla="*/ 2147483646 h 79"/>
              <a:gd name="T48" fmla="*/ 2147483646 w 3136"/>
              <a:gd name="T49" fmla="*/ 2147483646 h 79"/>
              <a:gd name="T50" fmla="*/ 2147483646 w 3136"/>
              <a:gd name="T51" fmla="*/ 2147483646 h 79"/>
              <a:gd name="T52" fmla="*/ 2147483646 w 3136"/>
              <a:gd name="T53" fmla="*/ 2147483646 h 79"/>
              <a:gd name="T54" fmla="*/ 2147483646 w 3136"/>
              <a:gd name="T55" fmla="*/ 2147483646 h 79"/>
              <a:gd name="T56" fmla="*/ 2147483646 w 3136"/>
              <a:gd name="T57" fmla="*/ 2147483646 h 79"/>
              <a:gd name="T58" fmla="*/ 2147483646 w 3136"/>
              <a:gd name="T59" fmla="*/ 2147483646 h 79"/>
              <a:gd name="T60" fmla="*/ 2147483646 w 3136"/>
              <a:gd name="T61" fmla="*/ 2147483646 h 79"/>
              <a:gd name="T62" fmla="*/ 2147483646 w 3136"/>
              <a:gd name="T63" fmla="*/ 2147483646 h 79"/>
              <a:gd name="T64" fmla="*/ 2147483646 w 3136"/>
              <a:gd name="T65" fmla="*/ 2147483646 h 79"/>
              <a:gd name="T66" fmla="*/ 2147483646 w 3136"/>
              <a:gd name="T67" fmla="*/ 2147483646 h 79"/>
              <a:gd name="T68" fmla="*/ 2147483646 w 3136"/>
              <a:gd name="T69" fmla="*/ 2147483646 h 79"/>
              <a:gd name="T70" fmla="*/ 2147483646 w 3136"/>
              <a:gd name="T71" fmla="*/ 2147483646 h 79"/>
              <a:gd name="T72" fmla="*/ 2147483646 w 3136"/>
              <a:gd name="T73" fmla="*/ 2147483646 h 79"/>
              <a:gd name="T74" fmla="*/ 2147483646 w 3136"/>
              <a:gd name="T75" fmla="*/ 2147483646 h 79"/>
              <a:gd name="T76" fmla="*/ 2147483646 w 3136"/>
              <a:gd name="T77" fmla="*/ 2147483646 h 79"/>
              <a:gd name="T78" fmla="*/ 2147483646 w 3136"/>
              <a:gd name="T79" fmla="*/ 2147483646 h 79"/>
              <a:gd name="T80" fmla="*/ 2147483646 w 3136"/>
              <a:gd name="T81" fmla="*/ 2147483646 h 79"/>
              <a:gd name="T82" fmla="*/ 2147483646 w 3136"/>
              <a:gd name="T83" fmla="*/ 2147483646 h 79"/>
              <a:gd name="T84" fmla="*/ 2147483646 w 3136"/>
              <a:gd name="T85" fmla="*/ 2147483646 h 79"/>
              <a:gd name="T86" fmla="*/ 2147483646 w 3136"/>
              <a:gd name="T87" fmla="*/ 2147483646 h 79"/>
              <a:gd name="T88" fmla="*/ 2147483646 w 3136"/>
              <a:gd name="T89" fmla="*/ 2147483646 h 79"/>
              <a:gd name="T90" fmla="*/ 2147483646 w 3136"/>
              <a:gd name="T91" fmla="*/ 2147483646 h 79"/>
              <a:gd name="T92" fmla="*/ 2147483646 w 3136"/>
              <a:gd name="T93" fmla="*/ 2147483646 h 79"/>
              <a:gd name="T94" fmla="*/ 2147483646 w 3136"/>
              <a:gd name="T95" fmla="*/ 2147483646 h 79"/>
              <a:gd name="T96" fmla="*/ 2147483646 w 3136"/>
              <a:gd name="T97" fmla="*/ 2147483646 h 79"/>
              <a:gd name="T98" fmla="*/ 2147483646 w 3136"/>
              <a:gd name="T99" fmla="*/ 2147483646 h 79"/>
              <a:gd name="T100" fmla="*/ 2147483646 w 3136"/>
              <a:gd name="T101" fmla="*/ 2147483646 h 79"/>
              <a:gd name="T102" fmla="*/ 2147483646 w 3136"/>
              <a:gd name="T103" fmla="*/ 2147483646 h 79"/>
              <a:gd name="T104" fmla="*/ 2147483646 w 3136"/>
              <a:gd name="T105" fmla="*/ 2147483646 h 79"/>
              <a:gd name="T106" fmla="*/ 2147483646 w 3136"/>
              <a:gd name="T107" fmla="*/ 2147483646 h 79"/>
              <a:gd name="T108" fmla="*/ 2147483646 w 3136"/>
              <a:gd name="T109" fmla="*/ 2147483646 h 79"/>
              <a:gd name="T110" fmla="*/ 2147483646 w 3136"/>
              <a:gd name="T111" fmla="*/ 2147483646 h 79"/>
              <a:gd name="T112" fmla="*/ 2147483646 w 3136"/>
              <a:gd name="T113" fmla="*/ 2147483646 h 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136"/>
              <a:gd name="T172" fmla="*/ 0 h 79"/>
              <a:gd name="T173" fmla="*/ 3136 w 3136"/>
              <a:gd name="T174" fmla="*/ 79 h 7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136" h="79">
                <a:moveTo>
                  <a:pt x="0" y="77"/>
                </a:moveTo>
                <a:lnTo>
                  <a:pt x="151" y="15"/>
                </a:lnTo>
                <a:lnTo>
                  <a:pt x="162" y="13"/>
                </a:lnTo>
                <a:lnTo>
                  <a:pt x="172" y="10"/>
                </a:lnTo>
                <a:lnTo>
                  <a:pt x="185" y="10"/>
                </a:lnTo>
                <a:lnTo>
                  <a:pt x="195" y="7"/>
                </a:lnTo>
                <a:lnTo>
                  <a:pt x="208" y="5"/>
                </a:lnTo>
                <a:lnTo>
                  <a:pt x="218" y="2"/>
                </a:lnTo>
                <a:lnTo>
                  <a:pt x="228" y="2"/>
                </a:lnTo>
                <a:lnTo>
                  <a:pt x="239" y="0"/>
                </a:lnTo>
                <a:lnTo>
                  <a:pt x="249" y="0"/>
                </a:lnTo>
                <a:lnTo>
                  <a:pt x="257" y="2"/>
                </a:lnTo>
                <a:lnTo>
                  <a:pt x="267" y="2"/>
                </a:lnTo>
                <a:lnTo>
                  <a:pt x="275" y="5"/>
                </a:lnTo>
                <a:lnTo>
                  <a:pt x="282" y="7"/>
                </a:lnTo>
                <a:lnTo>
                  <a:pt x="292" y="10"/>
                </a:lnTo>
                <a:lnTo>
                  <a:pt x="300" y="10"/>
                </a:lnTo>
                <a:lnTo>
                  <a:pt x="310" y="10"/>
                </a:lnTo>
                <a:lnTo>
                  <a:pt x="321" y="10"/>
                </a:lnTo>
                <a:lnTo>
                  <a:pt x="328" y="13"/>
                </a:lnTo>
                <a:lnTo>
                  <a:pt x="341" y="15"/>
                </a:lnTo>
                <a:lnTo>
                  <a:pt x="351" y="18"/>
                </a:lnTo>
                <a:lnTo>
                  <a:pt x="362" y="20"/>
                </a:lnTo>
                <a:lnTo>
                  <a:pt x="372" y="23"/>
                </a:lnTo>
                <a:lnTo>
                  <a:pt x="382" y="25"/>
                </a:lnTo>
                <a:lnTo>
                  <a:pt x="392" y="25"/>
                </a:lnTo>
                <a:lnTo>
                  <a:pt x="403" y="28"/>
                </a:lnTo>
                <a:lnTo>
                  <a:pt x="413" y="28"/>
                </a:lnTo>
                <a:lnTo>
                  <a:pt x="421" y="31"/>
                </a:lnTo>
                <a:lnTo>
                  <a:pt x="431" y="33"/>
                </a:lnTo>
                <a:lnTo>
                  <a:pt x="441" y="36"/>
                </a:lnTo>
                <a:lnTo>
                  <a:pt x="451" y="38"/>
                </a:lnTo>
                <a:lnTo>
                  <a:pt x="462" y="38"/>
                </a:lnTo>
                <a:lnTo>
                  <a:pt x="474" y="41"/>
                </a:lnTo>
                <a:lnTo>
                  <a:pt x="587" y="56"/>
                </a:lnTo>
                <a:lnTo>
                  <a:pt x="605" y="56"/>
                </a:lnTo>
                <a:lnTo>
                  <a:pt x="615" y="56"/>
                </a:lnTo>
                <a:lnTo>
                  <a:pt x="621" y="56"/>
                </a:lnTo>
                <a:lnTo>
                  <a:pt x="623" y="56"/>
                </a:lnTo>
                <a:lnTo>
                  <a:pt x="631" y="56"/>
                </a:lnTo>
                <a:lnTo>
                  <a:pt x="639" y="56"/>
                </a:lnTo>
                <a:lnTo>
                  <a:pt x="649" y="56"/>
                </a:lnTo>
                <a:lnTo>
                  <a:pt x="659" y="56"/>
                </a:lnTo>
                <a:lnTo>
                  <a:pt x="669" y="56"/>
                </a:lnTo>
                <a:lnTo>
                  <a:pt x="680" y="56"/>
                </a:lnTo>
                <a:lnTo>
                  <a:pt x="690" y="56"/>
                </a:lnTo>
                <a:lnTo>
                  <a:pt x="700" y="59"/>
                </a:lnTo>
                <a:lnTo>
                  <a:pt x="708" y="59"/>
                </a:lnTo>
                <a:lnTo>
                  <a:pt x="718" y="59"/>
                </a:lnTo>
                <a:lnTo>
                  <a:pt x="726" y="61"/>
                </a:lnTo>
                <a:lnTo>
                  <a:pt x="733" y="61"/>
                </a:lnTo>
                <a:lnTo>
                  <a:pt x="741" y="61"/>
                </a:lnTo>
                <a:lnTo>
                  <a:pt x="749" y="61"/>
                </a:lnTo>
                <a:lnTo>
                  <a:pt x="756" y="61"/>
                </a:lnTo>
                <a:lnTo>
                  <a:pt x="764" y="61"/>
                </a:lnTo>
                <a:lnTo>
                  <a:pt x="772" y="61"/>
                </a:lnTo>
                <a:lnTo>
                  <a:pt x="774" y="64"/>
                </a:lnTo>
                <a:lnTo>
                  <a:pt x="780" y="64"/>
                </a:lnTo>
                <a:lnTo>
                  <a:pt x="785" y="66"/>
                </a:lnTo>
                <a:lnTo>
                  <a:pt x="790" y="66"/>
                </a:lnTo>
                <a:lnTo>
                  <a:pt x="795" y="66"/>
                </a:lnTo>
                <a:lnTo>
                  <a:pt x="803" y="66"/>
                </a:lnTo>
                <a:lnTo>
                  <a:pt x="810" y="66"/>
                </a:lnTo>
                <a:lnTo>
                  <a:pt x="821" y="66"/>
                </a:lnTo>
                <a:lnTo>
                  <a:pt x="833" y="66"/>
                </a:lnTo>
                <a:lnTo>
                  <a:pt x="846" y="66"/>
                </a:lnTo>
                <a:lnTo>
                  <a:pt x="862" y="66"/>
                </a:lnTo>
                <a:lnTo>
                  <a:pt x="874" y="64"/>
                </a:lnTo>
                <a:lnTo>
                  <a:pt x="890" y="64"/>
                </a:lnTo>
                <a:lnTo>
                  <a:pt x="903" y="66"/>
                </a:lnTo>
                <a:lnTo>
                  <a:pt x="913" y="66"/>
                </a:lnTo>
                <a:lnTo>
                  <a:pt x="923" y="66"/>
                </a:lnTo>
                <a:lnTo>
                  <a:pt x="931" y="66"/>
                </a:lnTo>
                <a:lnTo>
                  <a:pt x="936" y="66"/>
                </a:lnTo>
                <a:lnTo>
                  <a:pt x="941" y="66"/>
                </a:lnTo>
                <a:lnTo>
                  <a:pt x="946" y="66"/>
                </a:lnTo>
                <a:lnTo>
                  <a:pt x="951" y="66"/>
                </a:lnTo>
                <a:lnTo>
                  <a:pt x="959" y="66"/>
                </a:lnTo>
                <a:lnTo>
                  <a:pt x="967" y="66"/>
                </a:lnTo>
                <a:lnTo>
                  <a:pt x="974" y="69"/>
                </a:lnTo>
                <a:lnTo>
                  <a:pt x="987" y="69"/>
                </a:lnTo>
                <a:lnTo>
                  <a:pt x="1000" y="72"/>
                </a:lnTo>
                <a:lnTo>
                  <a:pt x="1010" y="72"/>
                </a:lnTo>
                <a:lnTo>
                  <a:pt x="1023" y="72"/>
                </a:lnTo>
                <a:lnTo>
                  <a:pt x="1033" y="72"/>
                </a:lnTo>
                <a:lnTo>
                  <a:pt x="1046" y="72"/>
                </a:lnTo>
                <a:lnTo>
                  <a:pt x="1056" y="72"/>
                </a:lnTo>
                <a:lnTo>
                  <a:pt x="1067" y="72"/>
                </a:lnTo>
                <a:lnTo>
                  <a:pt x="1085" y="72"/>
                </a:lnTo>
                <a:lnTo>
                  <a:pt x="1097" y="72"/>
                </a:lnTo>
                <a:lnTo>
                  <a:pt x="1108" y="72"/>
                </a:lnTo>
                <a:lnTo>
                  <a:pt x="1118" y="72"/>
                </a:lnTo>
                <a:lnTo>
                  <a:pt x="1123" y="72"/>
                </a:lnTo>
                <a:lnTo>
                  <a:pt x="1131" y="72"/>
                </a:lnTo>
                <a:lnTo>
                  <a:pt x="1138" y="72"/>
                </a:lnTo>
                <a:lnTo>
                  <a:pt x="1149" y="72"/>
                </a:lnTo>
                <a:lnTo>
                  <a:pt x="1162" y="72"/>
                </a:lnTo>
                <a:lnTo>
                  <a:pt x="1172" y="72"/>
                </a:lnTo>
                <a:lnTo>
                  <a:pt x="1185" y="72"/>
                </a:lnTo>
                <a:lnTo>
                  <a:pt x="1197" y="72"/>
                </a:lnTo>
                <a:lnTo>
                  <a:pt x="1210" y="72"/>
                </a:lnTo>
                <a:lnTo>
                  <a:pt x="1221" y="72"/>
                </a:lnTo>
                <a:lnTo>
                  <a:pt x="1228" y="72"/>
                </a:lnTo>
                <a:lnTo>
                  <a:pt x="1236" y="72"/>
                </a:lnTo>
                <a:lnTo>
                  <a:pt x="1238" y="74"/>
                </a:lnTo>
                <a:lnTo>
                  <a:pt x="1241" y="74"/>
                </a:lnTo>
                <a:lnTo>
                  <a:pt x="1244" y="77"/>
                </a:lnTo>
                <a:lnTo>
                  <a:pt x="1246" y="77"/>
                </a:lnTo>
                <a:lnTo>
                  <a:pt x="1249" y="79"/>
                </a:lnTo>
                <a:lnTo>
                  <a:pt x="1251" y="79"/>
                </a:lnTo>
                <a:lnTo>
                  <a:pt x="1256" y="79"/>
                </a:lnTo>
                <a:lnTo>
                  <a:pt x="1264" y="77"/>
                </a:lnTo>
                <a:lnTo>
                  <a:pt x="1274" y="74"/>
                </a:lnTo>
                <a:lnTo>
                  <a:pt x="1285" y="74"/>
                </a:lnTo>
                <a:lnTo>
                  <a:pt x="1297" y="74"/>
                </a:lnTo>
                <a:lnTo>
                  <a:pt x="1310" y="74"/>
                </a:lnTo>
                <a:lnTo>
                  <a:pt x="1326" y="77"/>
                </a:lnTo>
                <a:lnTo>
                  <a:pt x="1338" y="77"/>
                </a:lnTo>
                <a:lnTo>
                  <a:pt x="1354" y="77"/>
                </a:lnTo>
                <a:lnTo>
                  <a:pt x="1364" y="74"/>
                </a:lnTo>
                <a:lnTo>
                  <a:pt x="1374" y="74"/>
                </a:lnTo>
                <a:lnTo>
                  <a:pt x="1385" y="72"/>
                </a:lnTo>
                <a:lnTo>
                  <a:pt x="1390" y="72"/>
                </a:lnTo>
                <a:lnTo>
                  <a:pt x="1397" y="72"/>
                </a:lnTo>
                <a:lnTo>
                  <a:pt x="1405" y="72"/>
                </a:lnTo>
                <a:lnTo>
                  <a:pt x="1413" y="74"/>
                </a:lnTo>
                <a:lnTo>
                  <a:pt x="1426" y="74"/>
                </a:lnTo>
                <a:lnTo>
                  <a:pt x="1438" y="77"/>
                </a:lnTo>
                <a:lnTo>
                  <a:pt x="1459" y="77"/>
                </a:lnTo>
                <a:lnTo>
                  <a:pt x="1487" y="79"/>
                </a:lnTo>
                <a:lnTo>
                  <a:pt x="1520" y="79"/>
                </a:lnTo>
                <a:lnTo>
                  <a:pt x="1556" y="79"/>
                </a:lnTo>
                <a:lnTo>
                  <a:pt x="1592" y="79"/>
                </a:lnTo>
                <a:lnTo>
                  <a:pt x="1626" y="77"/>
                </a:lnTo>
                <a:lnTo>
                  <a:pt x="1654" y="77"/>
                </a:lnTo>
                <a:lnTo>
                  <a:pt x="1674" y="74"/>
                </a:lnTo>
                <a:lnTo>
                  <a:pt x="1687" y="74"/>
                </a:lnTo>
                <a:lnTo>
                  <a:pt x="1695" y="74"/>
                </a:lnTo>
                <a:lnTo>
                  <a:pt x="1697" y="74"/>
                </a:lnTo>
                <a:lnTo>
                  <a:pt x="1700" y="74"/>
                </a:lnTo>
                <a:lnTo>
                  <a:pt x="1700" y="77"/>
                </a:lnTo>
                <a:lnTo>
                  <a:pt x="1705" y="77"/>
                </a:lnTo>
                <a:lnTo>
                  <a:pt x="1713" y="77"/>
                </a:lnTo>
                <a:lnTo>
                  <a:pt x="1720" y="74"/>
                </a:lnTo>
                <a:lnTo>
                  <a:pt x="1726" y="74"/>
                </a:lnTo>
                <a:lnTo>
                  <a:pt x="1731" y="74"/>
                </a:lnTo>
                <a:lnTo>
                  <a:pt x="1736" y="74"/>
                </a:lnTo>
                <a:lnTo>
                  <a:pt x="1738" y="74"/>
                </a:lnTo>
                <a:lnTo>
                  <a:pt x="1746" y="74"/>
                </a:lnTo>
                <a:lnTo>
                  <a:pt x="1754" y="74"/>
                </a:lnTo>
                <a:lnTo>
                  <a:pt x="1764" y="74"/>
                </a:lnTo>
                <a:lnTo>
                  <a:pt x="1777" y="74"/>
                </a:lnTo>
                <a:lnTo>
                  <a:pt x="1790" y="77"/>
                </a:lnTo>
                <a:lnTo>
                  <a:pt x="1805" y="77"/>
                </a:lnTo>
                <a:lnTo>
                  <a:pt x="1820" y="77"/>
                </a:lnTo>
                <a:lnTo>
                  <a:pt x="1836" y="74"/>
                </a:lnTo>
                <a:lnTo>
                  <a:pt x="1851" y="74"/>
                </a:lnTo>
                <a:lnTo>
                  <a:pt x="1867" y="77"/>
                </a:lnTo>
                <a:lnTo>
                  <a:pt x="1882" y="77"/>
                </a:lnTo>
                <a:lnTo>
                  <a:pt x="1895" y="77"/>
                </a:lnTo>
                <a:lnTo>
                  <a:pt x="1908" y="77"/>
                </a:lnTo>
                <a:lnTo>
                  <a:pt x="1918" y="77"/>
                </a:lnTo>
                <a:lnTo>
                  <a:pt x="1931" y="77"/>
                </a:lnTo>
                <a:lnTo>
                  <a:pt x="1941" y="77"/>
                </a:lnTo>
                <a:lnTo>
                  <a:pt x="1954" y="77"/>
                </a:lnTo>
                <a:lnTo>
                  <a:pt x="1967" y="77"/>
                </a:lnTo>
                <a:lnTo>
                  <a:pt x="1979" y="77"/>
                </a:lnTo>
                <a:lnTo>
                  <a:pt x="1995" y="77"/>
                </a:lnTo>
                <a:lnTo>
                  <a:pt x="2010" y="77"/>
                </a:lnTo>
                <a:lnTo>
                  <a:pt x="2026" y="77"/>
                </a:lnTo>
                <a:lnTo>
                  <a:pt x="2043" y="77"/>
                </a:lnTo>
                <a:lnTo>
                  <a:pt x="2059" y="77"/>
                </a:lnTo>
                <a:lnTo>
                  <a:pt x="2074" y="77"/>
                </a:lnTo>
                <a:lnTo>
                  <a:pt x="2090" y="77"/>
                </a:lnTo>
                <a:lnTo>
                  <a:pt x="2102" y="74"/>
                </a:lnTo>
                <a:lnTo>
                  <a:pt x="2115" y="74"/>
                </a:lnTo>
                <a:lnTo>
                  <a:pt x="2126" y="74"/>
                </a:lnTo>
                <a:lnTo>
                  <a:pt x="2136" y="74"/>
                </a:lnTo>
                <a:lnTo>
                  <a:pt x="2146" y="74"/>
                </a:lnTo>
                <a:lnTo>
                  <a:pt x="2156" y="74"/>
                </a:lnTo>
                <a:lnTo>
                  <a:pt x="2164" y="77"/>
                </a:lnTo>
                <a:lnTo>
                  <a:pt x="2174" y="77"/>
                </a:lnTo>
                <a:lnTo>
                  <a:pt x="2184" y="77"/>
                </a:lnTo>
                <a:lnTo>
                  <a:pt x="2195" y="77"/>
                </a:lnTo>
                <a:lnTo>
                  <a:pt x="2205" y="77"/>
                </a:lnTo>
                <a:lnTo>
                  <a:pt x="2215" y="77"/>
                </a:lnTo>
                <a:lnTo>
                  <a:pt x="2225" y="77"/>
                </a:lnTo>
                <a:lnTo>
                  <a:pt x="2236" y="77"/>
                </a:lnTo>
                <a:lnTo>
                  <a:pt x="2246" y="77"/>
                </a:lnTo>
                <a:lnTo>
                  <a:pt x="2254" y="77"/>
                </a:lnTo>
                <a:lnTo>
                  <a:pt x="2264" y="77"/>
                </a:lnTo>
                <a:lnTo>
                  <a:pt x="2267" y="77"/>
                </a:lnTo>
                <a:lnTo>
                  <a:pt x="2261" y="77"/>
                </a:lnTo>
                <a:lnTo>
                  <a:pt x="2259" y="77"/>
                </a:lnTo>
                <a:lnTo>
                  <a:pt x="2264" y="74"/>
                </a:lnTo>
                <a:lnTo>
                  <a:pt x="2277" y="74"/>
                </a:lnTo>
                <a:lnTo>
                  <a:pt x="2300" y="74"/>
                </a:lnTo>
                <a:lnTo>
                  <a:pt x="2341" y="74"/>
                </a:lnTo>
                <a:lnTo>
                  <a:pt x="2392" y="77"/>
                </a:lnTo>
                <a:lnTo>
                  <a:pt x="2454" y="77"/>
                </a:lnTo>
                <a:lnTo>
                  <a:pt x="2520" y="77"/>
                </a:lnTo>
                <a:lnTo>
                  <a:pt x="2587" y="77"/>
                </a:lnTo>
                <a:lnTo>
                  <a:pt x="2654" y="77"/>
                </a:lnTo>
                <a:lnTo>
                  <a:pt x="2713" y="77"/>
                </a:lnTo>
                <a:lnTo>
                  <a:pt x="2759" y="77"/>
                </a:lnTo>
                <a:lnTo>
                  <a:pt x="2797" y="77"/>
                </a:lnTo>
                <a:lnTo>
                  <a:pt x="2831" y="77"/>
                </a:lnTo>
                <a:lnTo>
                  <a:pt x="2859" y="77"/>
                </a:lnTo>
                <a:lnTo>
                  <a:pt x="2884" y="77"/>
                </a:lnTo>
                <a:lnTo>
                  <a:pt x="2907" y="77"/>
                </a:lnTo>
                <a:lnTo>
                  <a:pt x="2925" y="77"/>
                </a:lnTo>
                <a:lnTo>
                  <a:pt x="2943" y="77"/>
                </a:lnTo>
                <a:lnTo>
                  <a:pt x="2964" y="77"/>
                </a:lnTo>
                <a:lnTo>
                  <a:pt x="2982" y="77"/>
                </a:lnTo>
                <a:lnTo>
                  <a:pt x="3002" y="79"/>
                </a:lnTo>
                <a:lnTo>
                  <a:pt x="3018" y="79"/>
                </a:lnTo>
                <a:lnTo>
                  <a:pt x="3033" y="79"/>
                </a:lnTo>
                <a:lnTo>
                  <a:pt x="3046" y="79"/>
                </a:lnTo>
                <a:lnTo>
                  <a:pt x="3056" y="79"/>
                </a:lnTo>
                <a:lnTo>
                  <a:pt x="3064" y="77"/>
                </a:lnTo>
                <a:lnTo>
                  <a:pt x="3066" y="74"/>
                </a:lnTo>
                <a:lnTo>
                  <a:pt x="3072" y="74"/>
                </a:lnTo>
                <a:lnTo>
                  <a:pt x="3077" y="74"/>
                </a:lnTo>
                <a:lnTo>
                  <a:pt x="3079" y="74"/>
                </a:lnTo>
                <a:lnTo>
                  <a:pt x="3084" y="77"/>
                </a:lnTo>
                <a:lnTo>
                  <a:pt x="3089" y="77"/>
                </a:lnTo>
                <a:lnTo>
                  <a:pt x="3092" y="77"/>
                </a:lnTo>
                <a:lnTo>
                  <a:pt x="3097" y="77"/>
                </a:lnTo>
                <a:lnTo>
                  <a:pt x="3102" y="74"/>
                </a:lnTo>
                <a:lnTo>
                  <a:pt x="3107" y="74"/>
                </a:lnTo>
                <a:lnTo>
                  <a:pt x="3113" y="74"/>
                </a:lnTo>
                <a:lnTo>
                  <a:pt x="3120" y="74"/>
                </a:lnTo>
                <a:lnTo>
                  <a:pt x="3128" y="74"/>
                </a:lnTo>
                <a:lnTo>
                  <a:pt x="3133" y="77"/>
                </a:lnTo>
                <a:lnTo>
                  <a:pt x="3136" y="77"/>
                </a:lnTo>
                <a:lnTo>
                  <a:pt x="3130" y="77"/>
                </a:lnTo>
                <a:lnTo>
                  <a:pt x="3020" y="77"/>
                </a:lnTo>
                <a:lnTo>
                  <a:pt x="3007" y="77"/>
                </a:lnTo>
                <a:lnTo>
                  <a:pt x="2995" y="77"/>
                </a:lnTo>
                <a:lnTo>
                  <a:pt x="2979" y="77"/>
                </a:lnTo>
                <a:lnTo>
                  <a:pt x="2964" y="77"/>
                </a:lnTo>
                <a:lnTo>
                  <a:pt x="2946" y="77"/>
                </a:lnTo>
                <a:lnTo>
                  <a:pt x="2928" y="77"/>
                </a:lnTo>
                <a:lnTo>
                  <a:pt x="2907" y="77"/>
                </a:lnTo>
                <a:lnTo>
                  <a:pt x="2884" y="77"/>
                </a:lnTo>
                <a:lnTo>
                  <a:pt x="2869" y="77"/>
                </a:lnTo>
                <a:lnTo>
                  <a:pt x="2854" y="77"/>
                </a:lnTo>
                <a:lnTo>
                  <a:pt x="2838" y="77"/>
                </a:lnTo>
                <a:lnTo>
                  <a:pt x="2823" y="77"/>
                </a:lnTo>
                <a:lnTo>
                  <a:pt x="2805" y="77"/>
                </a:lnTo>
                <a:lnTo>
                  <a:pt x="2787" y="77"/>
                </a:lnTo>
                <a:lnTo>
                  <a:pt x="2766" y="77"/>
                </a:lnTo>
                <a:lnTo>
                  <a:pt x="2748" y="77"/>
                </a:lnTo>
                <a:lnTo>
                  <a:pt x="2692" y="77"/>
                </a:lnTo>
                <a:lnTo>
                  <a:pt x="2631" y="77"/>
                </a:lnTo>
                <a:lnTo>
                  <a:pt x="2559" y="77"/>
                </a:lnTo>
                <a:lnTo>
                  <a:pt x="2482" y="77"/>
                </a:lnTo>
                <a:lnTo>
                  <a:pt x="2400" y="77"/>
                </a:lnTo>
                <a:lnTo>
                  <a:pt x="2315" y="77"/>
                </a:lnTo>
                <a:lnTo>
                  <a:pt x="2225" y="77"/>
                </a:lnTo>
                <a:lnTo>
                  <a:pt x="2136" y="77"/>
                </a:lnTo>
                <a:lnTo>
                  <a:pt x="2028" y="77"/>
                </a:lnTo>
                <a:lnTo>
                  <a:pt x="1920" y="77"/>
                </a:lnTo>
                <a:lnTo>
                  <a:pt x="1818" y="77"/>
                </a:lnTo>
                <a:lnTo>
                  <a:pt x="1718" y="77"/>
                </a:lnTo>
                <a:lnTo>
                  <a:pt x="1623" y="77"/>
                </a:lnTo>
                <a:lnTo>
                  <a:pt x="1538" y="77"/>
                </a:lnTo>
                <a:lnTo>
                  <a:pt x="1462" y="77"/>
                </a:lnTo>
                <a:lnTo>
                  <a:pt x="1397" y="77"/>
                </a:lnTo>
                <a:lnTo>
                  <a:pt x="1305" y="77"/>
                </a:lnTo>
                <a:lnTo>
                  <a:pt x="1246" y="77"/>
                </a:lnTo>
                <a:lnTo>
                  <a:pt x="1208" y="77"/>
                </a:lnTo>
                <a:lnTo>
                  <a:pt x="1180" y="77"/>
                </a:lnTo>
                <a:lnTo>
                  <a:pt x="1156" y="77"/>
                </a:lnTo>
                <a:lnTo>
                  <a:pt x="1126" y="77"/>
                </a:lnTo>
                <a:lnTo>
                  <a:pt x="1077" y="77"/>
                </a:lnTo>
                <a:lnTo>
                  <a:pt x="1005" y="77"/>
                </a:lnTo>
                <a:lnTo>
                  <a:pt x="992" y="77"/>
                </a:lnTo>
                <a:lnTo>
                  <a:pt x="982" y="77"/>
                </a:lnTo>
                <a:lnTo>
                  <a:pt x="969" y="77"/>
                </a:lnTo>
                <a:lnTo>
                  <a:pt x="956" y="77"/>
                </a:lnTo>
                <a:lnTo>
                  <a:pt x="941" y="77"/>
                </a:lnTo>
                <a:lnTo>
                  <a:pt x="928" y="77"/>
                </a:lnTo>
                <a:lnTo>
                  <a:pt x="913" y="77"/>
                </a:lnTo>
                <a:lnTo>
                  <a:pt x="900" y="77"/>
                </a:lnTo>
                <a:lnTo>
                  <a:pt x="454" y="77"/>
                </a:lnTo>
                <a:lnTo>
                  <a:pt x="0" y="77"/>
                </a:lnTo>
              </a:path>
            </a:pathLst>
          </a:custGeom>
          <a:solidFill>
            <a:srgbClr val="DE8002"/>
          </a:solidFill>
          <a:ln w="0">
            <a:solidFill>
              <a:srgbClr val="000000"/>
            </a:solidFill>
            <a:round/>
            <a:headEnd/>
            <a:tailEnd/>
          </a:ln>
        </p:spPr>
        <p:txBody>
          <a:bodyPr wrap="none" lIns="0" tIns="0" rIns="0" bIns="0">
            <a:spAutoFit/>
          </a:bodyPr>
          <a:lstStyle/>
          <a:p>
            <a:endParaRPr lang="en-US"/>
          </a:p>
        </p:txBody>
      </p:sp>
      <p:sp>
        <p:nvSpPr>
          <p:cNvPr id="99346" name="Freeform 25">
            <a:extLst>
              <a:ext uri="{FF2B5EF4-FFF2-40B4-BE49-F238E27FC236}">
                <a16:creationId xmlns:a16="http://schemas.microsoft.com/office/drawing/2014/main" id="{830CE57B-D119-4D38-8376-9E9415B33E83}"/>
              </a:ext>
            </a:extLst>
          </p:cNvPr>
          <p:cNvSpPr>
            <a:spLocks/>
          </p:cNvSpPr>
          <p:nvPr/>
        </p:nvSpPr>
        <p:spPr bwMode="auto">
          <a:xfrm>
            <a:off x="4306888" y="2684463"/>
            <a:ext cx="4249737" cy="184150"/>
          </a:xfrm>
          <a:custGeom>
            <a:avLst/>
            <a:gdLst>
              <a:gd name="T0" fmla="*/ 0 w 2968"/>
              <a:gd name="T1" fmla="*/ 2147483646 h 145"/>
              <a:gd name="T2" fmla="*/ 2147483646 w 2968"/>
              <a:gd name="T3" fmla="*/ 2147483646 h 145"/>
              <a:gd name="T4" fmla="*/ 2147483646 w 2968"/>
              <a:gd name="T5" fmla="*/ 2147483646 h 145"/>
              <a:gd name="T6" fmla="*/ 2147483646 w 2968"/>
              <a:gd name="T7" fmla="*/ 2147483646 h 145"/>
              <a:gd name="T8" fmla="*/ 2147483646 w 2968"/>
              <a:gd name="T9" fmla="*/ 2147483646 h 145"/>
              <a:gd name="T10" fmla="*/ 2147483646 w 2968"/>
              <a:gd name="T11" fmla="*/ 2147483646 h 145"/>
              <a:gd name="T12" fmla="*/ 2147483646 w 2968"/>
              <a:gd name="T13" fmla="*/ 2147483646 h 145"/>
              <a:gd name="T14" fmla="*/ 2147483646 w 2968"/>
              <a:gd name="T15" fmla="*/ 2147483646 h 145"/>
              <a:gd name="T16" fmla="*/ 2147483646 w 2968"/>
              <a:gd name="T17" fmla="*/ 0 h 145"/>
              <a:gd name="T18" fmla="*/ 2147483646 w 2968"/>
              <a:gd name="T19" fmla="*/ 2147483646 h 145"/>
              <a:gd name="T20" fmla="*/ 2147483646 w 2968"/>
              <a:gd name="T21" fmla="*/ 2147483646 h 145"/>
              <a:gd name="T22" fmla="*/ 2147483646 w 2968"/>
              <a:gd name="T23" fmla="*/ 2147483646 h 145"/>
              <a:gd name="T24" fmla="*/ 2147483646 w 2968"/>
              <a:gd name="T25" fmla="*/ 2147483646 h 145"/>
              <a:gd name="T26" fmla="*/ 2147483646 w 2968"/>
              <a:gd name="T27" fmla="*/ 2147483646 h 145"/>
              <a:gd name="T28" fmla="*/ 2147483646 w 2968"/>
              <a:gd name="T29" fmla="*/ 2147483646 h 145"/>
              <a:gd name="T30" fmla="*/ 2147483646 w 2968"/>
              <a:gd name="T31" fmla="*/ 2147483646 h 145"/>
              <a:gd name="T32" fmla="*/ 2147483646 w 2968"/>
              <a:gd name="T33" fmla="*/ 2147483646 h 145"/>
              <a:gd name="T34" fmla="*/ 2147483646 w 2968"/>
              <a:gd name="T35" fmla="*/ 2147483646 h 145"/>
              <a:gd name="T36" fmla="*/ 2147483646 w 2968"/>
              <a:gd name="T37" fmla="*/ 2147483646 h 145"/>
              <a:gd name="T38" fmla="*/ 0 w 2968"/>
              <a:gd name="T39" fmla="*/ 2147483646 h 1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68"/>
              <a:gd name="T61" fmla="*/ 0 h 145"/>
              <a:gd name="T62" fmla="*/ 2968 w 2968"/>
              <a:gd name="T63" fmla="*/ 145 h 14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68" h="145">
                <a:moveTo>
                  <a:pt x="0" y="145"/>
                </a:moveTo>
                <a:lnTo>
                  <a:pt x="530" y="34"/>
                </a:lnTo>
                <a:lnTo>
                  <a:pt x="573" y="29"/>
                </a:lnTo>
                <a:lnTo>
                  <a:pt x="618" y="24"/>
                </a:lnTo>
                <a:lnTo>
                  <a:pt x="658" y="17"/>
                </a:lnTo>
                <a:lnTo>
                  <a:pt x="702" y="10"/>
                </a:lnTo>
                <a:lnTo>
                  <a:pt x="746" y="5"/>
                </a:lnTo>
                <a:lnTo>
                  <a:pt x="787" y="3"/>
                </a:lnTo>
                <a:lnTo>
                  <a:pt x="830" y="0"/>
                </a:lnTo>
                <a:lnTo>
                  <a:pt x="873" y="5"/>
                </a:lnTo>
                <a:lnTo>
                  <a:pt x="1135" y="34"/>
                </a:lnTo>
                <a:lnTo>
                  <a:pt x="1220" y="60"/>
                </a:lnTo>
                <a:lnTo>
                  <a:pt x="1302" y="85"/>
                </a:lnTo>
                <a:lnTo>
                  <a:pt x="1401" y="97"/>
                </a:lnTo>
                <a:lnTo>
                  <a:pt x="1461" y="105"/>
                </a:lnTo>
                <a:lnTo>
                  <a:pt x="1931" y="107"/>
                </a:lnTo>
                <a:lnTo>
                  <a:pt x="2153" y="109"/>
                </a:lnTo>
                <a:lnTo>
                  <a:pt x="2529" y="113"/>
                </a:lnTo>
                <a:lnTo>
                  <a:pt x="2968" y="145"/>
                </a:lnTo>
                <a:lnTo>
                  <a:pt x="0" y="145"/>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99347" name="Freeform 26">
            <a:extLst>
              <a:ext uri="{FF2B5EF4-FFF2-40B4-BE49-F238E27FC236}">
                <a16:creationId xmlns:a16="http://schemas.microsoft.com/office/drawing/2014/main" id="{187A2819-B59C-4A4C-A100-B2272A1C3E61}"/>
              </a:ext>
            </a:extLst>
          </p:cNvPr>
          <p:cNvSpPr>
            <a:spLocks/>
          </p:cNvSpPr>
          <p:nvPr/>
        </p:nvSpPr>
        <p:spPr bwMode="auto">
          <a:xfrm>
            <a:off x="4440238" y="3024188"/>
            <a:ext cx="4132262" cy="207962"/>
          </a:xfrm>
          <a:custGeom>
            <a:avLst/>
            <a:gdLst>
              <a:gd name="T0" fmla="*/ 0 w 3056"/>
              <a:gd name="T1" fmla="*/ 2147483646 h 154"/>
              <a:gd name="T2" fmla="*/ 2147483646 w 3056"/>
              <a:gd name="T3" fmla="*/ 2147483646 h 154"/>
              <a:gd name="T4" fmla="*/ 2147483646 w 3056"/>
              <a:gd name="T5" fmla="*/ 2147483646 h 154"/>
              <a:gd name="T6" fmla="*/ 2147483646 w 3056"/>
              <a:gd name="T7" fmla="*/ 2147483646 h 154"/>
              <a:gd name="T8" fmla="*/ 2147483646 w 3056"/>
              <a:gd name="T9" fmla="*/ 0 h 154"/>
              <a:gd name="T10" fmla="*/ 2147483646 w 3056"/>
              <a:gd name="T11" fmla="*/ 2147483646 h 154"/>
              <a:gd name="T12" fmla="*/ 2147483646 w 3056"/>
              <a:gd name="T13" fmla="*/ 2147483646 h 154"/>
              <a:gd name="T14" fmla="*/ 2147483646 w 3056"/>
              <a:gd name="T15" fmla="*/ 2147483646 h 154"/>
              <a:gd name="T16" fmla="*/ 2147483646 w 3056"/>
              <a:gd name="T17" fmla="*/ 2147483646 h 154"/>
              <a:gd name="T18" fmla="*/ 2147483646 w 3056"/>
              <a:gd name="T19" fmla="*/ 2147483646 h 154"/>
              <a:gd name="T20" fmla="*/ 2147483646 w 3056"/>
              <a:gd name="T21" fmla="*/ 2147483646 h 154"/>
              <a:gd name="T22" fmla="*/ 2147483646 w 3056"/>
              <a:gd name="T23" fmla="*/ 2147483646 h 154"/>
              <a:gd name="T24" fmla="*/ 2147483646 w 3056"/>
              <a:gd name="T25" fmla="*/ 2147483646 h 154"/>
              <a:gd name="T26" fmla="*/ 2147483646 w 3056"/>
              <a:gd name="T27" fmla="*/ 2147483646 h 154"/>
              <a:gd name="T28" fmla="*/ 2147483646 w 3056"/>
              <a:gd name="T29" fmla="*/ 2147483646 h 154"/>
              <a:gd name="T30" fmla="*/ 2147483646 w 3056"/>
              <a:gd name="T31" fmla="*/ 2147483646 h 154"/>
              <a:gd name="T32" fmla="*/ 2147483646 w 3056"/>
              <a:gd name="T33" fmla="*/ 2147483646 h 154"/>
              <a:gd name="T34" fmla="*/ 2147483646 w 3056"/>
              <a:gd name="T35" fmla="*/ 2147483646 h 154"/>
              <a:gd name="T36" fmla="*/ 2147483646 w 3056"/>
              <a:gd name="T37" fmla="*/ 2147483646 h 154"/>
              <a:gd name="T38" fmla="*/ 0 w 3056"/>
              <a:gd name="T39" fmla="*/ 2147483646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56"/>
              <a:gd name="T61" fmla="*/ 0 h 154"/>
              <a:gd name="T62" fmla="*/ 3056 w 3056"/>
              <a:gd name="T63" fmla="*/ 154 h 1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56" h="154">
                <a:moveTo>
                  <a:pt x="0" y="154"/>
                </a:moveTo>
                <a:lnTo>
                  <a:pt x="374" y="141"/>
                </a:lnTo>
                <a:lnTo>
                  <a:pt x="500" y="113"/>
                </a:lnTo>
                <a:lnTo>
                  <a:pt x="600" y="28"/>
                </a:lnTo>
                <a:lnTo>
                  <a:pt x="718" y="0"/>
                </a:lnTo>
                <a:lnTo>
                  <a:pt x="1226" y="13"/>
                </a:lnTo>
                <a:lnTo>
                  <a:pt x="1249" y="18"/>
                </a:lnTo>
                <a:lnTo>
                  <a:pt x="1269" y="20"/>
                </a:lnTo>
                <a:lnTo>
                  <a:pt x="1290" y="26"/>
                </a:lnTo>
                <a:lnTo>
                  <a:pt x="1313" y="28"/>
                </a:lnTo>
                <a:lnTo>
                  <a:pt x="1333" y="33"/>
                </a:lnTo>
                <a:lnTo>
                  <a:pt x="1354" y="38"/>
                </a:lnTo>
                <a:lnTo>
                  <a:pt x="1374" y="43"/>
                </a:lnTo>
                <a:lnTo>
                  <a:pt x="1395" y="49"/>
                </a:lnTo>
                <a:lnTo>
                  <a:pt x="1544" y="92"/>
                </a:lnTo>
                <a:lnTo>
                  <a:pt x="1702" y="133"/>
                </a:lnTo>
                <a:lnTo>
                  <a:pt x="2243" y="143"/>
                </a:lnTo>
                <a:lnTo>
                  <a:pt x="2889" y="143"/>
                </a:lnTo>
                <a:lnTo>
                  <a:pt x="3056" y="154"/>
                </a:lnTo>
                <a:lnTo>
                  <a:pt x="0" y="154"/>
                </a:lnTo>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99348" name="Freeform 27">
            <a:extLst>
              <a:ext uri="{FF2B5EF4-FFF2-40B4-BE49-F238E27FC236}">
                <a16:creationId xmlns:a16="http://schemas.microsoft.com/office/drawing/2014/main" id="{6BD26858-553D-4A8F-8A92-43B2884117EE}"/>
              </a:ext>
            </a:extLst>
          </p:cNvPr>
          <p:cNvSpPr>
            <a:spLocks/>
          </p:cNvSpPr>
          <p:nvPr/>
        </p:nvSpPr>
        <p:spPr bwMode="auto">
          <a:xfrm>
            <a:off x="4408488" y="3387725"/>
            <a:ext cx="4160837" cy="234950"/>
          </a:xfrm>
          <a:custGeom>
            <a:avLst/>
            <a:gdLst>
              <a:gd name="T0" fmla="*/ 2147483646 w 3077"/>
              <a:gd name="T1" fmla="*/ 2147483646 h 239"/>
              <a:gd name="T2" fmla="*/ 2147483646 w 3077"/>
              <a:gd name="T3" fmla="*/ 2147483646 h 239"/>
              <a:gd name="T4" fmla="*/ 2147483646 w 3077"/>
              <a:gd name="T5" fmla="*/ 0 h 239"/>
              <a:gd name="T6" fmla="*/ 2147483646 w 3077"/>
              <a:gd name="T7" fmla="*/ 2147483646 h 239"/>
              <a:gd name="T8" fmla="*/ 2147483646 w 3077"/>
              <a:gd name="T9" fmla="*/ 2147483646 h 239"/>
              <a:gd name="T10" fmla="*/ 2147483646 w 3077"/>
              <a:gd name="T11" fmla="*/ 2147483646 h 239"/>
              <a:gd name="T12" fmla="*/ 2147483646 w 3077"/>
              <a:gd name="T13" fmla="*/ 2147483646 h 239"/>
              <a:gd name="T14" fmla="*/ 2147483646 w 3077"/>
              <a:gd name="T15" fmla="*/ 2147483646 h 239"/>
              <a:gd name="T16" fmla="*/ 2147483646 w 3077"/>
              <a:gd name="T17" fmla="*/ 2147483646 h 239"/>
              <a:gd name="T18" fmla="*/ 2147483646 w 3077"/>
              <a:gd name="T19" fmla="*/ 2147483646 h 239"/>
              <a:gd name="T20" fmla="*/ 2147483646 w 3077"/>
              <a:gd name="T21" fmla="*/ 2147483646 h 239"/>
              <a:gd name="T22" fmla="*/ 2147483646 w 3077"/>
              <a:gd name="T23" fmla="*/ 2147483646 h 239"/>
              <a:gd name="T24" fmla="*/ 2147483646 w 3077"/>
              <a:gd name="T25" fmla="*/ 2147483646 h 239"/>
              <a:gd name="T26" fmla="*/ 2147483646 w 3077"/>
              <a:gd name="T27" fmla="*/ 2147483646 h 239"/>
              <a:gd name="T28" fmla="*/ 2147483646 w 3077"/>
              <a:gd name="T29" fmla="*/ 2147483646 h 239"/>
              <a:gd name="T30" fmla="*/ 2147483646 w 3077"/>
              <a:gd name="T31" fmla="*/ 2147483646 h 239"/>
              <a:gd name="T32" fmla="*/ 2147483646 w 3077"/>
              <a:gd name="T33" fmla="*/ 2147483646 h 239"/>
              <a:gd name="T34" fmla="*/ 2147483646 w 3077"/>
              <a:gd name="T35" fmla="*/ 2147483646 h 239"/>
              <a:gd name="T36" fmla="*/ 2147483646 w 3077"/>
              <a:gd name="T37" fmla="*/ 2147483646 h 239"/>
              <a:gd name="T38" fmla="*/ 2147483646 w 3077"/>
              <a:gd name="T39" fmla="*/ 2147483646 h 239"/>
              <a:gd name="T40" fmla="*/ 2147483646 w 3077"/>
              <a:gd name="T41" fmla="*/ 2147483646 h 239"/>
              <a:gd name="T42" fmla="*/ 2147483646 w 3077"/>
              <a:gd name="T43" fmla="*/ 2147483646 h 239"/>
              <a:gd name="T44" fmla="*/ 2147483646 w 3077"/>
              <a:gd name="T45" fmla="*/ 2147483646 h 239"/>
              <a:gd name="T46" fmla="*/ 2147483646 w 3077"/>
              <a:gd name="T47" fmla="*/ 2147483646 h 239"/>
              <a:gd name="T48" fmla="*/ 2147483646 w 3077"/>
              <a:gd name="T49" fmla="*/ 2147483646 h 239"/>
              <a:gd name="T50" fmla="*/ 2147483646 w 3077"/>
              <a:gd name="T51" fmla="*/ 2147483646 h 239"/>
              <a:gd name="T52" fmla="*/ 2147483646 w 3077"/>
              <a:gd name="T53" fmla="*/ 2147483646 h 239"/>
              <a:gd name="T54" fmla="*/ 2147483646 w 3077"/>
              <a:gd name="T55" fmla="*/ 2147483646 h 239"/>
              <a:gd name="T56" fmla="*/ 2147483646 w 3077"/>
              <a:gd name="T57" fmla="*/ 2147483646 h 239"/>
              <a:gd name="T58" fmla="*/ 2147483646 w 3077"/>
              <a:gd name="T59" fmla="*/ 2147483646 h 239"/>
              <a:gd name="T60" fmla="*/ 2147483646 w 3077"/>
              <a:gd name="T61" fmla="*/ 2147483646 h 239"/>
              <a:gd name="T62" fmla="*/ 2147483646 w 3077"/>
              <a:gd name="T63" fmla="*/ 2147483646 h 239"/>
              <a:gd name="T64" fmla="*/ 2147483646 w 3077"/>
              <a:gd name="T65" fmla="*/ 2147483646 h 239"/>
              <a:gd name="T66" fmla="*/ 2147483646 w 3077"/>
              <a:gd name="T67" fmla="*/ 2147483646 h 2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7"/>
              <a:gd name="T103" fmla="*/ 0 h 239"/>
              <a:gd name="T104" fmla="*/ 3077 w 3077"/>
              <a:gd name="T105" fmla="*/ 239 h 23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7" h="239">
                <a:moveTo>
                  <a:pt x="0" y="239"/>
                </a:moveTo>
                <a:lnTo>
                  <a:pt x="410" y="226"/>
                </a:lnTo>
                <a:lnTo>
                  <a:pt x="738" y="193"/>
                </a:lnTo>
                <a:lnTo>
                  <a:pt x="1044" y="113"/>
                </a:lnTo>
                <a:lnTo>
                  <a:pt x="1338" y="21"/>
                </a:lnTo>
                <a:lnTo>
                  <a:pt x="1484" y="0"/>
                </a:lnTo>
                <a:lnTo>
                  <a:pt x="2038" y="0"/>
                </a:lnTo>
                <a:lnTo>
                  <a:pt x="2064" y="5"/>
                </a:lnTo>
                <a:lnTo>
                  <a:pt x="2084" y="8"/>
                </a:lnTo>
                <a:lnTo>
                  <a:pt x="2107" y="11"/>
                </a:lnTo>
                <a:lnTo>
                  <a:pt x="2131" y="16"/>
                </a:lnTo>
                <a:lnTo>
                  <a:pt x="2154" y="21"/>
                </a:lnTo>
                <a:lnTo>
                  <a:pt x="2179" y="31"/>
                </a:lnTo>
                <a:lnTo>
                  <a:pt x="2202" y="44"/>
                </a:lnTo>
                <a:lnTo>
                  <a:pt x="2231" y="64"/>
                </a:lnTo>
                <a:lnTo>
                  <a:pt x="2246" y="77"/>
                </a:lnTo>
                <a:lnTo>
                  <a:pt x="2264" y="93"/>
                </a:lnTo>
                <a:lnTo>
                  <a:pt x="2279" y="105"/>
                </a:lnTo>
                <a:lnTo>
                  <a:pt x="2297" y="121"/>
                </a:lnTo>
                <a:lnTo>
                  <a:pt x="2313" y="134"/>
                </a:lnTo>
                <a:lnTo>
                  <a:pt x="2331" y="146"/>
                </a:lnTo>
                <a:lnTo>
                  <a:pt x="2346" y="159"/>
                </a:lnTo>
                <a:lnTo>
                  <a:pt x="2364" y="169"/>
                </a:lnTo>
                <a:lnTo>
                  <a:pt x="2379" y="177"/>
                </a:lnTo>
                <a:lnTo>
                  <a:pt x="2392" y="182"/>
                </a:lnTo>
                <a:lnTo>
                  <a:pt x="2407" y="190"/>
                </a:lnTo>
                <a:lnTo>
                  <a:pt x="2423" y="193"/>
                </a:lnTo>
                <a:lnTo>
                  <a:pt x="2438" y="198"/>
                </a:lnTo>
                <a:lnTo>
                  <a:pt x="2454" y="203"/>
                </a:lnTo>
                <a:lnTo>
                  <a:pt x="2466" y="205"/>
                </a:lnTo>
                <a:lnTo>
                  <a:pt x="2482" y="208"/>
                </a:lnTo>
                <a:lnTo>
                  <a:pt x="2502" y="208"/>
                </a:lnTo>
                <a:lnTo>
                  <a:pt x="2515" y="210"/>
                </a:lnTo>
                <a:lnTo>
                  <a:pt x="2523" y="210"/>
                </a:lnTo>
                <a:lnTo>
                  <a:pt x="2528" y="210"/>
                </a:lnTo>
                <a:lnTo>
                  <a:pt x="2536" y="210"/>
                </a:lnTo>
                <a:lnTo>
                  <a:pt x="2548" y="210"/>
                </a:lnTo>
                <a:lnTo>
                  <a:pt x="2566" y="210"/>
                </a:lnTo>
                <a:lnTo>
                  <a:pt x="2595" y="210"/>
                </a:lnTo>
                <a:lnTo>
                  <a:pt x="2615" y="205"/>
                </a:lnTo>
                <a:lnTo>
                  <a:pt x="2625" y="200"/>
                </a:lnTo>
                <a:lnTo>
                  <a:pt x="2633" y="193"/>
                </a:lnTo>
                <a:lnTo>
                  <a:pt x="2638" y="182"/>
                </a:lnTo>
                <a:lnTo>
                  <a:pt x="2643" y="175"/>
                </a:lnTo>
                <a:lnTo>
                  <a:pt x="2646" y="167"/>
                </a:lnTo>
                <a:lnTo>
                  <a:pt x="2654" y="159"/>
                </a:lnTo>
                <a:lnTo>
                  <a:pt x="2664" y="157"/>
                </a:lnTo>
                <a:lnTo>
                  <a:pt x="2674" y="159"/>
                </a:lnTo>
                <a:lnTo>
                  <a:pt x="2682" y="164"/>
                </a:lnTo>
                <a:lnTo>
                  <a:pt x="2684" y="172"/>
                </a:lnTo>
                <a:lnTo>
                  <a:pt x="2687" y="180"/>
                </a:lnTo>
                <a:lnTo>
                  <a:pt x="2689" y="187"/>
                </a:lnTo>
                <a:lnTo>
                  <a:pt x="2689" y="195"/>
                </a:lnTo>
                <a:lnTo>
                  <a:pt x="2695" y="200"/>
                </a:lnTo>
                <a:lnTo>
                  <a:pt x="2702" y="208"/>
                </a:lnTo>
                <a:lnTo>
                  <a:pt x="2723" y="210"/>
                </a:lnTo>
                <a:lnTo>
                  <a:pt x="2761" y="216"/>
                </a:lnTo>
                <a:lnTo>
                  <a:pt x="2810" y="221"/>
                </a:lnTo>
                <a:lnTo>
                  <a:pt x="2866" y="223"/>
                </a:lnTo>
                <a:lnTo>
                  <a:pt x="2925" y="228"/>
                </a:lnTo>
                <a:lnTo>
                  <a:pt x="2982" y="231"/>
                </a:lnTo>
                <a:lnTo>
                  <a:pt x="3033" y="234"/>
                </a:lnTo>
                <a:lnTo>
                  <a:pt x="3077" y="239"/>
                </a:lnTo>
                <a:lnTo>
                  <a:pt x="2592" y="239"/>
                </a:lnTo>
                <a:lnTo>
                  <a:pt x="2295" y="239"/>
                </a:lnTo>
                <a:lnTo>
                  <a:pt x="1697" y="239"/>
                </a:lnTo>
                <a:lnTo>
                  <a:pt x="1044" y="239"/>
                </a:lnTo>
                <a:lnTo>
                  <a:pt x="328" y="239"/>
                </a:lnTo>
                <a:lnTo>
                  <a:pt x="0" y="239"/>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99349" name="Freeform 28">
            <a:extLst>
              <a:ext uri="{FF2B5EF4-FFF2-40B4-BE49-F238E27FC236}">
                <a16:creationId xmlns:a16="http://schemas.microsoft.com/office/drawing/2014/main" id="{A1859016-BD4A-4ED4-9427-5883DD74918D}"/>
              </a:ext>
            </a:extLst>
          </p:cNvPr>
          <p:cNvSpPr>
            <a:spLocks/>
          </p:cNvSpPr>
          <p:nvPr/>
        </p:nvSpPr>
        <p:spPr bwMode="auto">
          <a:xfrm>
            <a:off x="4449763" y="3779838"/>
            <a:ext cx="4119562" cy="157162"/>
          </a:xfrm>
          <a:custGeom>
            <a:avLst/>
            <a:gdLst>
              <a:gd name="T0" fmla="*/ 0 w 3046"/>
              <a:gd name="T1" fmla="*/ 2147483646 h 118"/>
              <a:gd name="T2" fmla="*/ 2147483646 w 3046"/>
              <a:gd name="T3" fmla="*/ 2147483646 h 118"/>
              <a:gd name="T4" fmla="*/ 2147483646 w 3046"/>
              <a:gd name="T5" fmla="*/ 2147483646 h 118"/>
              <a:gd name="T6" fmla="*/ 2147483646 w 3046"/>
              <a:gd name="T7" fmla="*/ 2147483646 h 118"/>
              <a:gd name="T8" fmla="*/ 2147483646 w 3046"/>
              <a:gd name="T9" fmla="*/ 2147483646 h 118"/>
              <a:gd name="T10" fmla="*/ 2147483646 w 3046"/>
              <a:gd name="T11" fmla="*/ 2147483646 h 118"/>
              <a:gd name="T12" fmla="*/ 2147483646 w 3046"/>
              <a:gd name="T13" fmla="*/ 2147483646 h 118"/>
              <a:gd name="T14" fmla="*/ 2147483646 w 3046"/>
              <a:gd name="T15" fmla="*/ 2147483646 h 118"/>
              <a:gd name="T16" fmla="*/ 2147483646 w 3046"/>
              <a:gd name="T17" fmla="*/ 2147483646 h 118"/>
              <a:gd name="T18" fmla="*/ 2147483646 w 3046"/>
              <a:gd name="T19" fmla="*/ 2147483646 h 118"/>
              <a:gd name="T20" fmla="*/ 2147483646 w 3046"/>
              <a:gd name="T21" fmla="*/ 2147483646 h 118"/>
              <a:gd name="T22" fmla="*/ 2147483646 w 3046"/>
              <a:gd name="T23" fmla="*/ 2147483646 h 118"/>
              <a:gd name="T24" fmla="*/ 2147483646 w 3046"/>
              <a:gd name="T25" fmla="*/ 2147483646 h 118"/>
              <a:gd name="T26" fmla="*/ 2147483646 w 3046"/>
              <a:gd name="T27" fmla="*/ 2147483646 h 118"/>
              <a:gd name="T28" fmla="*/ 2147483646 w 3046"/>
              <a:gd name="T29" fmla="*/ 2147483646 h 118"/>
              <a:gd name="T30" fmla="*/ 2147483646 w 3046"/>
              <a:gd name="T31" fmla="*/ 2147483646 h 118"/>
              <a:gd name="T32" fmla="*/ 2147483646 w 3046"/>
              <a:gd name="T33" fmla="*/ 2147483646 h 118"/>
              <a:gd name="T34" fmla="*/ 2147483646 w 3046"/>
              <a:gd name="T35" fmla="*/ 2147483646 h 118"/>
              <a:gd name="T36" fmla="*/ 2147483646 w 3046"/>
              <a:gd name="T37" fmla="*/ 2147483646 h 118"/>
              <a:gd name="T38" fmla="*/ 2147483646 w 3046"/>
              <a:gd name="T39" fmla="*/ 2147483646 h 118"/>
              <a:gd name="T40" fmla="*/ 2147483646 w 3046"/>
              <a:gd name="T41" fmla="*/ 2147483646 h 118"/>
              <a:gd name="T42" fmla="*/ 2147483646 w 3046"/>
              <a:gd name="T43" fmla="*/ 2147483646 h 118"/>
              <a:gd name="T44" fmla="*/ 2147483646 w 3046"/>
              <a:gd name="T45" fmla="*/ 2147483646 h 118"/>
              <a:gd name="T46" fmla="*/ 2147483646 w 3046"/>
              <a:gd name="T47" fmla="*/ 2147483646 h 118"/>
              <a:gd name="T48" fmla="*/ 2147483646 w 3046"/>
              <a:gd name="T49" fmla="*/ 2147483646 h 118"/>
              <a:gd name="T50" fmla="*/ 2147483646 w 3046"/>
              <a:gd name="T51" fmla="*/ 2147483646 h 118"/>
              <a:gd name="T52" fmla="*/ 2147483646 w 3046"/>
              <a:gd name="T53" fmla="*/ 2147483646 h 118"/>
              <a:gd name="T54" fmla="*/ 2147483646 w 3046"/>
              <a:gd name="T55" fmla="*/ 2147483646 h 118"/>
              <a:gd name="T56" fmla="*/ 2147483646 w 3046"/>
              <a:gd name="T57" fmla="*/ 2147483646 h 118"/>
              <a:gd name="T58" fmla="*/ 2147483646 w 3046"/>
              <a:gd name="T59" fmla="*/ 0 h 118"/>
              <a:gd name="T60" fmla="*/ 2147483646 w 3046"/>
              <a:gd name="T61" fmla="*/ 0 h 118"/>
              <a:gd name="T62" fmla="*/ 2147483646 w 3046"/>
              <a:gd name="T63" fmla="*/ 0 h 118"/>
              <a:gd name="T64" fmla="*/ 2147483646 w 3046"/>
              <a:gd name="T65" fmla="*/ 0 h 118"/>
              <a:gd name="T66" fmla="*/ 2147483646 w 3046"/>
              <a:gd name="T67" fmla="*/ 2147483646 h 118"/>
              <a:gd name="T68" fmla="*/ 2147483646 w 3046"/>
              <a:gd name="T69" fmla="*/ 2147483646 h 118"/>
              <a:gd name="T70" fmla="*/ 2147483646 w 3046"/>
              <a:gd name="T71" fmla="*/ 2147483646 h 118"/>
              <a:gd name="T72" fmla="*/ 2147483646 w 3046"/>
              <a:gd name="T73" fmla="*/ 2147483646 h 118"/>
              <a:gd name="T74" fmla="*/ 2147483646 w 3046"/>
              <a:gd name="T75" fmla="*/ 2147483646 h 118"/>
              <a:gd name="T76" fmla="*/ 2147483646 w 3046"/>
              <a:gd name="T77" fmla="*/ 2147483646 h 118"/>
              <a:gd name="T78" fmla="*/ 2147483646 w 3046"/>
              <a:gd name="T79" fmla="*/ 2147483646 h 118"/>
              <a:gd name="T80" fmla="*/ 2147483646 w 3046"/>
              <a:gd name="T81" fmla="*/ 2147483646 h 118"/>
              <a:gd name="T82" fmla="*/ 2147483646 w 3046"/>
              <a:gd name="T83" fmla="*/ 2147483646 h 118"/>
              <a:gd name="T84" fmla="*/ 2147483646 w 3046"/>
              <a:gd name="T85" fmla="*/ 2147483646 h 118"/>
              <a:gd name="T86" fmla="*/ 2147483646 w 3046"/>
              <a:gd name="T87" fmla="*/ 2147483646 h 118"/>
              <a:gd name="T88" fmla="*/ 2147483646 w 3046"/>
              <a:gd name="T89" fmla="*/ 2147483646 h 118"/>
              <a:gd name="T90" fmla="*/ 2147483646 w 3046"/>
              <a:gd name="T91" fmla="*/ 2147483646 h 118"/>
              <a:gd name="T92" fmla="*/ 2147483646 w 3046"/>
              <a:gd name="T93" fmla="*/ 2147483646 h 118"/>
              <a:gd name="T94" fmla="*/ 0 w 3046"/>
              <a:gd name="T95" fmla="*/ 2147483646 h 1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46"/>
              <a:gd name="T145" fmla="*/ 0 h 118"/>
              <a:gd name="T146" fmla="*/ 3046 w 3046"/>
              <a:gd name="T147" fmla="*/ 118 h 11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46" h="118">
                <a:moveTo>
                  <a:pt x="0" y="118"/>
                </a:moveTo>
                <a:lnTo>
                  <a:pt x="490" y="118"/>
                </a:lnTo>
                <a:lnTo>
                  <a:pt x="625" y="92"/>
                </a:lnTo>
                <a:lnTo>
                  <a:pt x="725" y="87"/>
                </a:lnTo>
                <a:lnTo>
                  <a:pt x="818" y="118"/>
                </a:lnTo>
                <a:lnTo>
                  <a:pt x="905" y="100"/>
                </a:lnTo>
                <a:lnTo>
                  <a:pt x="989" y="87"/>
                </a:lnTo>
                <a:lnTo>
                  <a:pt x="1074" y="87"/>
                </a:lnTo>
                <a:lnTo>
                  <a:pt x="1148" y="118"/>
                </a:lnTo>
                <a:lnTo>
                  <a:pt x="1187" y="118"/>
                </a:lnTo>
                <a:lnTo>
                  <a:pt x="1261" y="87"/>
                </a:lnTo>
                <a:lnTo>
                  <a:pt x="1366" y="66"/>
                </a:lnTo>
                <a:lnTo>
                  <a:pt x="1469" y="79"/>
                </a:lnTo>
                <a:lnTo>
                  <a:pt x="1564" y="118"/>
                </a:lnTo>
                <a:lnTo>
                  <a:pt x="1782" y="59"/>
                </a:lnTo>
                <a:lnTo>
                  <a:pt x="1866" y="54"/>
                </a:lnTo>
                <a:lnTo>
                  <a:pt x="1912" y="87"/>
                </a:lnTo>
                <a:lnTo>
                  <a:pt x="1933" y="118"/>
                </a:lnTo>
                <a:lnTo>
                  <a:pt x="2079" y="46"/>
                </a:lnTo>
                <a:lnTo>
                  <a:pt x="2092" y="41"/>
                </a:lnTo>
                <a:lnTo>
                  <a:pt x="2107" y="36"/>
                </a:lnTo>
                <a:lnTo>
                  <a:pt x="2120" y="31"/>
                </a:lnTo>
                <a:lnTo>
                  <a:pt x="2133" y="25"/>
                </a:lnTo>
                <a:lnTo>
                  <a:pt x="2146" y="20"/>
                </a:lnTo>
                <a:lnTo>
                  <a:pt x="2161" y="15"/>
                </a:lnTo>
                <a:lnTo>
                  <a:pt x="2176" y="10"/>
                </a:lnTo>
                <a:lnTo>
                  <a:pt x="2192" y="7"/>
                </a:lnTo>
                <a:lnTo>
                  <a:pt x="2205" y="5"/>
                </a:lnTo>
                <a:lnTo>
                  <a:pt x="2217" y="2"/>
                </a:lnTo>
                <a:lnTo>
                  <a:pt x="2230" y="0"/>
                </a:lnTo>
                <a:lnTo>
                  <a:pt x="2241" y="0"/>
                </a:lnTo>
                <a:lnTo>
                  <a:pt x="2253" y="0"/>
                </a:lnTo>
                <a:lnTo>
                  <a:pt x="2266" y="0"/>
                </a:lnTo>
                <a:lnTo>
                  <a:pt x="2279" y="2"/>
                </a:lnTo>
                <a:lnTo>
                  <a:pt x="2292" y="5"/>
                </a:lnTo>
                <a:lnTo>
                  <a:pt x="2441" y="54"/>
                </a:lnTo>
                <a:lnTo>
                  <a:pt x="2458" y="59"/>
                </a:lnTo>
                <a:lnTo>
                  <a:pt x="2474" y="64"/>
                </a:lnTo>
                <a:lnTo>
                  <a:pt x="2492" y="69"/>
                </a:lnTo>
                <a:lnTo>
                  <a:pt x="2507" y="74"/>
                </a:lnTo>
                <a:lnTo>
                  <a:pt x="2523" y="79"/>
                </a:lnTo>
                <a:lnTo>
                  <a:pt x="2543" y="82"/>
                </a:lnTo>
                <a:lnTo>
                  <a:pt x="2564" y="87"/>
                </a:lnTo>
                <a:lnTo>
                  <a:pt x="2589" y="89"/>
                </a:lnTo>
                <a:lnTo>
                  <a:pt x="2797" y="92"/>
                </a:lnTo>
                <a:lnTo>
                  <a:pt x="2902" y="100"/>
                </a:lnTo>
                <a:lnTo>
                  <a:pt x="3046" y="118"/>
                </a:lnTo>
                <a:lnTo>
                  <a:pt x="0" y="118"/>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99350" name="Rectangle 29">
            <a:extLst>
              <a:ext uri="{FF2B5EF4-FFF2-40B4-BE49-F238E27FC236}">
                <a16:creationId xmlns:a16="http://schemas.microsoft.com/office/drawing/2014/main" id="{9BB18EC0-4887-4939-897B-0F7C47BF2F8C}"/>
              </a:ext>
            </a:extLst>
          </p:cNvPr>
          <p:cNvSpPr>
            <a:spLocks noChangeArrowheads="1"/>
          </p:cNvSpPr>
          <p:nvPr/>
        </p:nvSpPr>
        <p:spPr bwMode="auto">
          <a:xfrm>
            <a:off x="5995988" y="1498600"/>
            <a:ext cx="8905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FF9900"/>
                </a:solidFill>
                <a:latin typeface="Arial" panose="020B0604020202020204" pitchFamily="34" charset="0"/>
                <a:cs typeface="Arial" panose="020B0604020202020204" pitchFamily="34" charset="0"/>
              </a:rPr>
              <a:t>Phases</a:t>
            </a:r>
            <a:endParaRPr lang="en-US" altLang="vi-VN" sz="2200" b="1">
              <a:solidFill>
                <a:srgbClr val="FF9900"/>
              </a:solidFill>
              <a:latin typeface="Arial" panose="020B0604020202020204" pitchFamily="34" charset="0"/>
              <a:cs typeface="Arial" panose="020B0604020202020204" pitchFamily="34" charset="0"/>
            </a:endParaRPr>
          </a:p>
        </p:txBody>
      </p:sp>
      <p:sp>
        <p:nvSpPr>
          <p:cNvPr id="99351" name="Rectangle 30">
            <a:extLst>
              <a:ext uri="{FF2B5EF4-FFF2-40B4-BE49-F238E27FC236}">
                <a16:creationId xmlns:a16="http://schemas.microsoft.com/office/drawing/2014/main" id="{4A4E3078-41D1-4A45-B3F8-60A779B3C8E8}"/>
              </a:ext>
            </a:extLst>
          </p:cNvPr>
          <p:cNvSpPr>
            <a:spLocks noChangeArrowheads="1"/>
          </p:cNvSpPr>
          <p:nvPr/>
        </p:nvSpPr>
        <p:spPr bwMode="auto">
          <a:xfrm>
            <a:off x="1117600" y="1930400"/>
            <a:ext cx="2341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FF9900"/>
                </a:solidFill>
                <a:latin typeface="Arial" panose="020B0604020202020204" pitchFamily="34" charset="0"/>
                <a:cs typeface="Arial" panose="020B0604020202020204" pitchFamily="34" charset="0"/>
              </a:rPr>
              <a:t>Process Workflows</a:t>
            </a:r>
          </a:p>
        </p:txBody>
      </p:sp>
      <p:sp>
        <p:nvSpPr>
          <p:cNvPr id="99352" name="Rectangle 31">
            <a:extLst>
              <a:ext uri="{FF2B5EF4-FFF2-40B4-BE49-F238E27FC236}">
                <a16:creationId xmlns:a16="http://schemas.microsoft.com/office/drawing/2014/main" id="{8A9764EA-4ABE-42F7-B5B7-CCC4F0BA26FC}"/>
              </a:ext>
            </a:extLst>
          </p:cNvPr>
          <p:cNvSpPr>
            <a:spLocks noChangeArrowheads="1"/>
          </p:cNvSpPr>
          <p:nvPr/>
        </p:nvSpPr>
        <p:spPr bwMode="auto">
          <a:xfrm>
            <a:off x="5942013" y="6189663"/>
            <a:ext cx="11414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FF9900"/>
                </a:solidFill>
                <a:latin typeface="Arial" panose="020B0604020202020204" pitchFamily="34" charset="0"/>
                <a:cs typeface="Arial" panose="020B0604020202020204" pitchFamily="34" charset="0"/>
              </a:rPr>
              <a:t>Iterations</a:t>
            </a:r>
            <a:endParaRPr lang="en-US" altLang="vi-VN" sz="2200" b="1">
              <a:solidFill>
                <a:srgbClr val="FF9900"/>
              </a:solidFill>
              <a:latin typeface="Arial" panose="020B0604020202020204" pitchFamily="34" charset="0"/>
              <a:cs typeface="Arial" panose="020B0604020202020204" pitchFamily="34" charset="0"/>
            </a:endParaRPr>
          </a:p>
        </p:txBody>
      </p:sp>
      <p:sp>
        <p:nvSpPr>
          <p:cNvPr id="99353" name="Rectangle 32">
            <a:extLst>
              <a:ext uri="{FF2B5EF4-FFF2-40B4-BE49-F238E27FC236}">
                <a16:creationId xmlns:a16="http://schemas.microsoft.com/office/drawing/2014/main" id="{81541F6D-28D8-4B23-9889-16F5F98F5466}"/>
              </a:ext>
            </a:extLst>
          </p:cNvPr>
          <p:cNvSpPr>
            <a:spLocks noChangeArrowheads="1"/>
          </p:cNvSpPr>
          <p:nvPr/>
        </p:nvSpPr>
        <p:spPr bwMode="auto">
          <a:xfrm>
            <a:off x="1117600" y="4518025"/>
            <a:ext cx="27082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2000" b="1">
                <a:solidFill>
                  <a:srgbClr val="FF9900"/>
                </a:solidFill>
                <a:latin typeface="Arial" panose="020B0604020202020204" pitchFamily="34" charset="0"/>
                <a:cs typeface="Arial" panose="020B0604020202020204" pitchFamily="34" charset="0"/>
              </a:rPr>
              <a:t>Supporting Workflows</a:t>
            </a:r>
            <a:endParaRPr lang="en-US" altLang="vi-VN" sz="2200" b="1">
              <a:solidFill>
                <a:srgbClr val="FF9900"/>
              </a:solidFill>
              <a:latin typeface="Arial" panose="020B0604020202020204" pitchFamily="34" charset="0"/>
              <a:cs typeface="Arial" panose="020B0604020202020204" pitchFamily="34" charset="0"/>
            </a:endParaRPr>
          </a:p>
        </p:txBody>
      </p:sp>
      <p:sp>
        <p:nvSpPr>
          <p:cNvPr id="99354" name="Rectangle 33">
            <a:extLst>
              <a:ext uri="{FF2B5EF4-FFF2-40B4-BE49-F238E27FC236}">
                <a16:creationId xmlns:a16="http://schemas.microsoft.com/office/drawing/2014/main" id="{61268C60-96BE-4090-B054-DD135B7E9844}"/>
              </a:ext>
            </a:extLst>
          </p:cNvPr>
          <p:cNvSpPr>
            <a:spLocks noChangeArrowheads="1"/>
          </p:cNvSpPr>
          <p:nvPr/>
        </p:nvSpPr>
        <p:spPr bwMode="auto">
          <a:xfrm>
            <a:off x="5676900" y="5762625"/>
            <a:ext cx="30638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#2</a:t>
            </a:r>
          </a:p>
        </p:txBody>
      </p:sp>
      <p:sp>
        <p:nvSpPr>
          <p:cNvPr id="99355" name="Rectangle 34">
            <a:extLst>
              <a:ext uri="{FF2B5EF4-FFF2-40B4-BE49-F238E27FC236}">
                <a16:creationId xmlns:a16="http://schemas.microsoft.com/office/drawing/2014/main" id="{C2C2DC1A-4976-4353-860C-40845948D36E}"/>
              </a:ext>
            </a:extLst>
          </p:cNvPr>
          <p:cNvSpPr>
            <a:spLocks noChangeArrowheads="1"/>
          </p:cNvSpPr>
          <p:nvPr/>
        </p:nvSpPr>
        <p:spPr bwMode="auto">
          <a:xfrm>
            <a:off x="6165850" y="5762625"/>
            <a:ext cx="30638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#n</a:t>
            </a:r>
          </a:p>
        </p:txBody>
      </p:sp>
      <p:sp>
        <p:nvSpPr>
          <p:cNvPr id="99356" name="Rectangle 35">
            <a:extLst>
              <a:ext uri="{FF2B5EF4-FFF2-40B4-BE49-F238E27FC236}">
                <a16:creationId xmlns:a16="http://schemas.microsoft.com/office/drawing/2014/main" id="{219E2B9E-52C1-435F-B792-1FADAC8E17F5}"/>
              </a:ext>
            </a:extLst>
          </p:cNvPr>
          <p:cNvSpPr>
            <a:spLocks noChangeArrowheads="1"/>
          </p:cNvSpPr>
          <p:nvPr/>
        </p:nvSpPr>
        <p:spPr bwMode="auto">
          <a:xfrm>
            <a:off x="6656388" y="5762625"/>
            <a:ext cx="34131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#n+1</a:t>
            </a:r>
          </a:p>
        </p:txBody>
      </p:sp>
      <p:sp>
        <p:nvSpPr>
          <p:cNvPr id="99357" name="Rectangle 36">
            <a:extLst>
              <a:ext uri="{FF2B5EF4-FFF2-40B4-BE49-F238E27FC236}">
                <a16:creationId xmlns:a16="http://schemas.microsoft.com/office/drawing/2014/main" id="{61E46B6B-B8A9-409C-8F0B-E7D39B644D95}"/>
              </a:ext>
            </a:extLst>
          </p:cNvPr>
          <p:cNvSpPr>
            <a:spLocks noChangeArrowheads="1"/>
          </p:cNvSpPr>
          <p:nvPr/>
        </p:nvSpPr>
        <p:spPr bwMode="auto">
          <a:xfrm>
            <a:off x="7113588" y="5762625"/>
            <a:ext cx="34131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#n+2</a:t>
            </a:r>
          </a:p>
        </p:txBody>
      </p:sp>
      <p:sp>
        <p:nvSpPr>
          <p:cNvPr id="99358" name="Rectangle 37">
            <a:extLst>
              <a:ext uri="{FF2B5EF4-FFF2-40B4-BE49-F238E27FC236}">
                <a16:creationId xmlns:a16="http://schemas.microsoft.com/office/drawing/2014/main" id="{D7406811-CBDA-4113-A11F-77DE009332F0}"/>
              </a:ext>
            </a:extLst>
          </p:cNvPr>
          <p:cNvSpPr>
            <a:spLocks noChangeArrowheads="1"/>
          </p:cNvSpPr>
          <p:nvPr/>
        </p:nvSpPr>
        <p:spPr bwMode="auto">
          <a:xfrm>
            <a:off x="7667625" y="5762625"/>
            <a:ext cx="30638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#m</a:t>
            </a:r>
          </a:p>
        </p:txBody>
      </p:sp>
      <p:sp>
        <p:nvSpPr>
          <p:cNvPr id="99359" name="Rectangle 38">
            <a:extLst>
              <a:ext uri="{FF2B5EF4-FFF2-40B4-BE49-F238E27FC236}">
                <a16:creationId xmlns:a16="http://schemas.microsoft.com/office/drawing/2014/main" id="{B6D283B1-3249-4F9F-A6D1-7EE23EDBC2C3}"/>
              </a:ext>
            </a:extLst>
          </p:cNvPr>
          <p:cNvSpPr>
            <a:spLocks noChangeArrowheads="1"/>
          </p:cNvSpPr>
          <p:nvPr/>
        </p:nvSpPr>
        <p:spPr bwMode="auto">
          <a:xfrm>
            <a:off x="8151813" y="5762625"/>
            <a:ext cx="3841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200">
                <a:solidFill>
                  <a:srgbClr val="000000"/>
                </a:solidFill>
                <a:latin typeface="Arial" panose="020B0604020202020204" pitchFamily="34" charset="0"/>
                <a:cs typeface="Arial" panose="020B0604020202020204" pitchFamily="34" charset="0"/>
              </a:rPr>
              <a:t> Iter.</a:t>
            </a:r>
            <a:br>
              <a:rPr lang="en-US" altLang="vi-VN" sz="1200">
                <a:solidFill>
                  <a:srgbClr val="000000"/>
                </a:solidFill>
                <a:latin typeface="Arial" panose="020B0604020202020204" pitchFamily="34" charset="0"/>
                <a:cs typeface="Arial" panose="020B0604020202020204" pitchFamily="34" charset="0"/>
              </a:rPr>
            </a:br>
            <a:r>
              <a:rPr lang="en-US" altLang="vi-VN" sz="1200">
                <a:solidFill>
                  <a:srgbClr val="000000"/>
                </a:solidFill>
                <a:latin typeface="Arial" panose="020B0604020202020204" pitchFamily="34" charset="0"/>
                <a:cs typeface="Arial" panose="020B0604020202020204" pitchFamily="34" charset="0"/>
              </a:rPr>
              <a:t>#m+1</a:t>
            </a:r>
          </a:p>
        </p:txBody>
      </p:sp>
      <p:sp>
        <p:nvSpPr>
          <p:cNvPr id="99360" name="Rectangle 39">
            <a:extLst>
              <a:ext uri="{FF2B5EF4-FFF2-40B4-BE49-F238E27FC236}">
                <a16:creationId xmlns:a16="http://schemas.microsoft.com/office/drawing/2014/main" id="{7C01715B-8D46-4E51-B78A-21AAFC758F60}"/>
              </a:ext>
            </a:extLst>
          </p:cNvPr>
          <p:cNvSpPr>
            <a:spLocks noChangeArrowheads="1"/>
          </p:cNvSpPr>
          <p:nvPr/>
        </p:nvSpPr>
        <p:spPr bwMode="auto">
          <a:xfrm>
            <a:off x="2813050" y="4160838"/>
            <a:ext cx="1236663"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Deployment</a:t>
            </a:r>
            <a:endParaRPr lang="en-US" altLang="vi-VN" sz="2200" b="1">
              <a:solidFill>
                <a:srgbClr val="000000"/>
              </a:solidFill>
              <a:latin typeface="Arial" panose="020B0604020202020204" pitchFamily="34" charset="0"/>
              <a:cs typeface="Arial" panose="020B0604020202020204" pitchFamily="34" charset="0"/>
            </a:endParaRPr>
          </a:p>
        </p:txBody>
      </p:sp>
      <p:sp>
        <p:nvSpPr>
          <p:cNvPr id="99361" name="Freeform 40">
            <a:extLst>
              <a:ext uri="{FF2B5EF4-FFF2-40B4-BE49-F238E27FC236}">
                <a16:creationId xmlns:a16="http://schemas.microsoft.com/office/drawing/2014/main" id="{2CE9AE85-7B2A-4F8C-BF14-709A2D307000}"/>
              </a:ext>
            </a:extLst>
          </p:cNvPr>
          <p:cNvSpPr>
            <a:spLocks/>
          </p:cNvSpPr>
          <p:nvPr/>
        </p:nvSpPr>
        <p:spPr bwMode="auto">
          <a:xfrm>
            <a:off x="5205413" y="4094163"/>
            <a:ext cx="3298825" cy="190500"/>
          </a:xfrm>
          <a:custGeom>
            <a:avLst/>
            <a:gdLst>
              <a:gd name="T0" fmla="*/ 0 w 2440"/>
              <a:gd name="T1" fmla="*/ 2147483646 h 141"/>
              <a:gd name="T2" fmla="*/ 2147483646 w 2440"/>
              <a:gd name="T3" fmla="*/ 2147483646 h 141"/>
              <a:gd name="T4" fmla="*/ 2147483646 w 2440"/>
              <a:gd name="T5" fmla="*/ 2147483646 h 141"/>
              <a:gd name="T6" fmla="*/ 2147483646 w 2440"/>
              <a:gd name="T7" fmla="*/ 2147483646 h 141"/>
              <a:gd name="T8" fmla="*/ 2147483646 w 2440"/>
              <a:gd name="T9" fmla="*/ 2147483646 h 141"/>
              <a:gd name="T10" fmla="*/ 2147483646 w 2440"/>
              <a:gd name="T11" fmla="*/ 2147483646 h 141"/>
              <a:gd name="T12" fmla="*/ 2147483646 w 2440"/>
              <a:gd name="T13" fmla="*/ 2147483646 h 141"/>
              <a:gd name="T14" fmla="*/ 2147483646 w 2440"/>
              <a:gd name="T15" fmla="*/ 2147483646 h 141"/>
              <a:gd name="T16" fmla="*/ 2147483646 w 2440"/>
              <a:gd name="T17" fmla="*/ 2147483646 h 141"/>
              <a:gd name="T18" fmla="*/ 2147483646 w 2440"/>
              <a:gd name="T19" fmla="*/ 2147483646 h 141"/>
              <a:gd name="T20" fmla="*/ 2147483646 w 2440"/>
              <a:gd name="T21" fmla="*/ 2147483646 h 141"/>
              <a:gd name="T22" fmla="*/ 2147483646 w 2440"/>
              <a:gd name="T23" fmla="*/ 2147483646 h 141"/>
              <a:gd name="T24" fmla="*/ 2147483646 w 2440"/>
              <a:gd name="T25" fmla="*/ 2147483646 h 141"/>
              <a:gd name="T26" fmla="*/ 2147483646 w 2440"/>
              <a:gd name="T27" fmla="*/ 2147483646 h 141"/>
              <a:gd name="T28" fmla="*/ 2147483646 w 2440"/>
              <a:gd name="T29" fmla="*/ 2147483646 h 141"/>
              <a:gd name="T30" fmla="*/ 2147483646 w 2440"/>
              <a:gd name="T31" fmla="*/ 2147483646 h 141"/>
              <a:gd name="T32" fmla="*/ 2147483646 w 2440"/>
              <a:gd name="T33" fmla="*/ 2147483646 h 141"/>
              <a:gd name="T34" fmla="*/ 2147483646 w 2440"/>
              <a:gd name="T35" fmla="*/ 2147483646 h 141"/>
              <a:gd name="T36" fmla="*/ 2147483646 w 2440"/>
              <a:gd name="T37" fmla="*/ 2147483646 h 141"/>
              <a:gd name="T38" fmla="*/ 2147483646 w 2440"/>
              <a:gd name="T39" fmla="*/ 2147483646 h 141"/>
              <a:gd name="T40" fmla="*/ 2147483646 w 2440"/>
              <a:gd name="T41" fmla="*/ 0 h 141"/>
              <a:gd name="T42" fmla="*/ 2147483646 w 2440"/>
              <a:gd name="T43" fmla="*/ 2147483646 h 141"/>
              <a:gd name="T44" fmla="*/ 2147483646 w 2440"/>
              <a:gd name="T45" fmla="*/ 2147483646 h 141"/>
              <a:gd name="T46" fmla="*/ 2147483646 w 2440"/>
              <a:gd name="T47" fmla="*/ 2147483646 h 141"/>
              <a:gd name="T48" fmla="*/ 0 w 2440"/>
              <a:gd name="T49" fmla="*/ 2147483646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40"/>
              <a:gd name="T76" fmla="*/ 0 h 141"/>
              <a:gd name="T77" fmla="*/ 2440 w 2440"/>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40" h="141">
                <a:moveTo>
                  <a:pt x="0" y="141"/>
                </a:moveTo>
                <a:lnTo>
                  <a:pt x="169" y="139"/>
                </a:lnTo>
                <a:lnTo>
                  <a:pt x="254" y="141"/>
                </a:lnTo>
                <a:lnTo>
                  <a:pt x="343" y="141"/>
                </a:lnTo>
                <a:lnTo>
                  <a:pt x="430" y="139"/>
                </a:lnTo>
                <a:lnTo>
                  <a:pt x="520" y="139"/>
                </a:lnTo>
                <a:lnTo>
                  <a:pt x="607" y="136"/>
                </a:lnTo>
                <a:lnTo>
                  <a:pt x="671" y="141"/>
                </a:lnTo>
                <a:lnTo>
                  <a:pt x="712" y="141"/>
                </a:lnTo>
                <a:lnTo>
                  <a:pt x="802" y="139"/>
                </a:lnTo>
                <a:lnTo>
                  <a:pt x="905" y="141"/>
                </a:lnTo>
                <a:lnTo>
                  <a:pt x="1000" y="139"/>
                </a:lnTo>
                <a:lnTo>
                  <a:pt x="1089" y="141"/>
                </a:lnTo>
                <a:lnTo>
                  <a:pt x="1300" y="141"/>
                </a:lnTo>
                <a:lnTo>
                  <a:pt x="1389" y="134"/>
                </a:lnTo>
                <a:lnTo>
                  <a:pt x="1435" y="128"/>
                </a:lnTo>
                <a:lnTo>
                  <a:pt x="1459" y="126"/>
                </a:lnTo>
                <a:lnTo>
                  <a:pt x="1612" y="95"/>
                </a:lnTo>
                <a:lnTo>
                  <a:pt x="1733" y="59"/>
                </a:lnTo>
                <a:lnTo>
                  <a:pt x="1861" y="36"/>
                </a:lnTo>
                <a:lnTo>
                  <a:pt x="2205" y="0"/>
                </a:lnTo>
                <a:lnTo>
                  <a:pt x="2340" y="23"/>
                </a:lnTo>
                <a:lnTo>
                  <a:pt x="2412" y="75"/>
                </a:lnTo>
                <a:lnTo>
                  <a:pt x="2440" y="141"/>
                </a:lnTo>
                <a:lnTo>
                  <a:pt x="0" y="141"/>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99362" name="Freeform 41">
            <a:extLst>
              <a:ext uri="{FF2B5EF4-FFF2-40B4-BE49-F238E27FC236}">
                <a16:creationId xmlns:a16="http://schemas.microsoft.com/office/drawing/2014/main" id="{7658FE4A-947B-4934-B05D-733CC56233D3}"/>
              </a:ext>
            </a:extLst>
          </p:cNvPr>
          <p:cNvSpPr>
            <a:spLocks/>
          </p:cNvSpPr>
          <p:nvPr/>
        </p:nvSpPr>
        <p:spPr bwMode="auto">
          <a:xfrm>
            <a:off x="4300538" y="2378075"/>
            <a:ext cx="4240212" cy="149225"/>
          </a:xfrm>
          <a:custGeom>
            <a:avLst/>
            <a:gdLst>
              <a:gd name="T0" fmla="*/ 0 w 1911"/>
              <a:gd name="T1" fmla="*/ 2147483646 h 63"/>
              <a:gd name="T2" fmla="*/ 2147483646 w 1911"/>
              <a:gd name="T3" fmla="*/ 2147483646 h 63"/>
              <a:gd name="T4" fmla="*/ 2147483646 w 1911"/>
              <a:gd name="T5" fmla="*/ 2147483646 h 63"/>
              <a:gd name="T6" fmla="*/ 2147483646 w 1911"/>
              <a:gd name="T7" fmla="*/ 0 h 63"/>
              <a:gd name="T8" fmla="*/ 2147483646 w 1911"/>
              <a:gd name="T9" fmla="*/ 2147483646 h 63"/>
              <a:gd name="T10" fmla="*/ 2147483646 w 1911"/>
              <a:gd name="T11" fmla="*/ 2147483646 h 63"/>
              <a:gd name="T12" fmla="*/ 2147483646 w 1911"/>
              <a:gd name="T13" fmla="*/ 2147483646 h 63"/>
              <a:gd name="T14" fmla="*/ 2147483646 w 1911"/>
              <a:gd name="T15" fmla="*/ 2147483646 h 63"/>
              <a:gd name="T16" fmla="*/ 2147483646 w 1911"/>
              <a:gd name="T17" fmla="*/ 2147483646 h 63"/>
              <a:gd name="T18" fmla="*/ 2147483646 w 1911"/>
              <a:gd name="T19" fmla="*/ 2147483646 h 63"/>
              <a:gd name="T20" fmla="*/ 2147483646 w 1911"/>
              <a:gd name="T21" fmla="*/ 2147483646 h 63"/>
              <a:gd name="T22" fmla="*/ 2147483646 w 1911"/>
              <a:gd name="T23" fmla="*/ 2147483646 h 63"/>
              <a:gd name="T24" fmla="*/ 2147483646 w 1911"/>
              <a:gd name="T25" fmla="*/ 2147483646 h 63"/>
              <a:gd name="T26" fmla="*/ 2147483646 w 1911"/>
              <a:gd name="T27" fmla="*/ 2147483646 h 63"/>
              <a:gd name="T28" fmla="*/ 0 w 1911"/>
              <a:gd name="T29" fmla="*/ 2147483646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11"/>
              <a:gd name="T46" fmla="*/ 0 h 63"/>
              <a:gd name="T47" fmla="*/ 1911 w 1911"/>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11" h="63">
                <a:moveTo>
                  <a:pt x="0" y="63"/>
                </a:moveTo>
                <a:cubicBezTo>
                  <a:pt x="16" y="61"/>
                  <a:pt x="29" y="55"/>
                  <a:pt x="45" y="50"/>
                </a:cubicBezTo>
                <a:cubicBezTo>
                  <a:pt x="56" y="46"/>
                  <a:pt x="70" y="40"/>
                  <a:pt x="81" y="36"/>
                </a:cubicBezTo>
                <a:cubicBezTo>
                  <a:pt x="123" y="23"/>
                  <a:pt x="167" y="10"/>
                  <a:pt x="210" y="0"/>
                </a:cubicBezTo>
                <a:cubicBezTo>
                  <a:pt x="321" y="2"/>
                  <a:pt x="425" y="4"/>
                  <a:pt x="531" y="8"/>
                </a:cubicBezTo>
                <a:cubicBezTo>
                  <a:pt x="609" y="17"/>
                  <a:pt x="624" y="23"/>
                  <a:pt x="678" y="25"/>
                </a:cubicBezTo>
                <a:cubicBezTo>
                  <a:pt x="707" y="29"/>
                  <a:pt x="737" y="30"/>
                  <a:pt x="765" y="36"/>
                </a:cubicBezTo>
                <a:cubicBezTo>
                  <a:pt x="788" y="41"/>
                  <a:pt x="819" y="46"/>
                  <a:pt x="843" y="47"/>
                </a:cubicBezTo>
                <a:cubicBezTo>
                  <a:pt x="876" y="51"/>
                  <a:pt x="879" y="56"/>
                  <a:pt x="903" y="57"/>
                </a:cubicBezTo>
                <a:cubicBezTo>
                  <a:pt x="909" y="55"/>
                  <a:pt x="990" y="53"/>
                  <a:pt x="990" y="53"/>
                </a:cubicBezTo>
                <a:cubicBezTo>
                  <a:pt x="1013" y="51"/>
                  <a:pt x="1040" y="47"/>
                  <a:pt x="1104" y="47"/>
                </a:cubicBezTo>
                <a:cubicBezTo>
                  <a:pt x="1200" y="50"/>
                  <a:pt x="1280" y="51"/>
                  <a:pt x="1377" y="53"/>
                </a:cubicBezTo>
                <a:cubicBezTo>
                  <a:pt x="1471" y="55"/>
                  <a:pt x="1569" y="57"/>
                  <a:pt x="1671" y="58"/>
                </a:cubicBezTo>
                <a:cubicBezTo>
                  <a:pt x="1800" y="59"/>
                  <a:pt x="1911" y="63"/>
                  <a:pt x="1899" y="63"/>
                </a:cubicBezTo>
                <a:cubicBezTo>
                  <a:pt x="870" y="63"/>
                  <a:pt x="0" y="63"/>
                  <a:pt x="0" y="63"/>
                </a:cubicBez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99363" name="Freeform 42">
            <a:extLst>
              <a:ext uri="{FF2B5EF4-FFF2-40B4-BE49-F238E27FC236}">
                <a16:creationId xmlns:a16="http://schemas.microsoft.com/office/drawing/2014/main" id="{12D53027-B1F4-4FD5-8CE3-C16FD0782F34}"/>
              </a:ext>
            </a:extLst>
          </p:cNvPr>
          <p:cNvSpPr>
            <a:spLocks/>
          </p:cNvSpPr>
          <p:nvPr/>
        </p:nvSpPr>
        <p:spPr bwMode="auto">
          <a:xfrm>
            <a:off x="4256088" y="4875213"/>
            <a:ext cx="4305300" cy="179387"/>
          </a:xfrm>
          <a:custGeom>
            <a:avLst/>
            <a:gdLst>
              <a:gd name="T0" fmla="*/ 0 w 3080"/>
              <a:gd name="T1" fmla="*/ 2147483646 h 140"/>
              <a:gd name="T2" fmla="*/ 2147483646 w 3080"/>
              <a:gd name="T3" fmla="*/ 2147483646 h 140"/>
              <a:gd name="T4" fmla="*/ 2147483646 w 3080"/>
              <a:gd name="T5" fmla="*/ 2147483646 h 140"/>
              <a:gd name="T6" fmla="*/ 2147483646 w 3080"/>
              <a:gd name="T7" fmla="*/ 2147483646 h 140"/>
              <a:gd name="T8" fmla="*/ 2147483646 w 3080"/>
              <a:gd name="T9" fmla="*/ 2147483646 h 140"/>
              <a:gd name="T10" fmla="*/ 2147483646 w 3080"/>
              <a:gd name="T11" fmla="*/ 2147483646 h 140"/>
              <a:gd name="T12" fmla="*/ 2147483646 w 3080"/>
              <a:gd name="T13" fmla="*/ 0 h 140"/>
              <a:gd name="T14" fmla="*/ 2147483646 w 3080"/>
              <a:gd name="T15" fmla="*/ 2147483646 h 140"/>
              <a:gd name="T16" fmla="*/ 2147483646 w 3080"/>
              <a:gd name="T17" fmla="*/ 2147483646 h 140"/>
              <a:gd name="T18" fmla="*/ 0 w 3080"/>
              <a:gd name="T19" fmla="*/ 2147483646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80"/>
              <a:gd name="T31" fmla="*/ 0 h 140"/>
              <a:gd name="T32" fmla="*/ 3080 w 3080"/>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80" h="140">
                <a:moveTo>
                  <a:pt x="0" y="140"/>
                </a:moveTo>
                <a:lnTo>
                  <a:pt x="64" y="123"/>
                </a:lnTo>
                <a:lnTo>
                  <a:pt x="808" y="90"/>
                </a:lnTo>
                <a:lnTo>
                  <a:pt x="1171" y="42"/>
                </a:lnTo>
                <a:lnTo>
                  <a:pt x="1508" y="20"/>
                </a:lnTo>
                <a:lnTo>
                  <a:pt x="1578" y="9"/>
                </a:lnTo>
                <a:lnTo>
                  <a:pt x="2147" y="0"/>
                </a:lnTo>
                <a:lnTo>
                  <a:pt x="2789" y="86"/>
                </a:lnTo>
                <a:lnTo>
                  <a:pt x="3080" y="140"/>
                </a:lnTo>
                <a:lnTo>
                  <a:pt x="0" y="140"/>
                </a:lnTo>
                <a:close/>
              </a:path>
            </a:pathLst>
          </a:custGeom>
          <a:solidFill>
            <a:srgbClr val="DE8002"/>
          </a:solidFill>
          <a:ln w="0">
            <a:solidFill>
              <a:srgbClr val="000000"/>
            </a:solidFill>
            <a:round/>
            <a:headEnd/>
            <a:tailEnd/>
          </a:ln>
        </p:spPr>
        <p:txBody>
          <a:bodyPr wrap="none" lIns="0" tIns="0" rIns="0" bIns="0">
            <a:spAutoFit/>
          </a:bodyPr>
          <a:lstStyle/>
          <a:p>
            <a:endParaRPr lang="en-US"/>
          </a:p>
        </p:txBody>
      </p:sp>
      <p:sp>
        <p:nvSpPr>
          <p:cNvPr id="99364" name="Rectangle 43">
            <a:extLst>
              <a:ext uri="{FF2B5EF4-FFF2-40B4-BE49-F238E27FC236}">
                <a16:creationId xmlns:a16="http://schemas.microsoft.com/office/drawing/2014/main" id="{5494F99D-49A7-4284-94D9-E5F2F36AA26A}"/>
              </a:ext>
            </a:extLst>
          </p:cNvPr>
          <p:cNvSpPr>
            <a:spLocks noChangeArrowheads="1"/>
          </p:cNvSpPr>
          <p:nvPr/>
        </p:nvSpPr>
        <p:spPr bwMode="auto">
          <a:xfrm>
            <a:off x="1085850" y="4886325"/>
            <a:ext cx="31178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Configuration &amp; Change Mgmt</a:t>
            </a:r>
          </a:p>
        </p:txBody>
      </p:sp>
      <p:sp>
        <p:nvSpPr>
          <p:cNvPr id="99365" name="Rectangle 44">
            <a:extLst>
              <a:ext uri="{FF2B5EF4-FFF2-40B4-BE49-F238E27FC236}">
                <a16:creationId xmlns:a16="http://schemas.microsoft.com/office/drawing/2014/main" id="{140B7C94-EDDD-49F4-8B62-70B4179CF13F}"/>
              </a:ext>
            </a:extLst>
          </p:cNvPr>
          <p:cNvSpPr>
            <a:spLocks noChangeArrowheads="1"/>
          </p:cNvSpPr>
          <p:nvPr/>
        </p:nvSpPr>
        <p:spPr bwMode="auto">
          <a:xfrm>
            <a:off x="2608263" y="2743200"/>
            <a:ext cx="14414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gn="r">
              <a:lnSpc>
                <a:spcPct val="90000"/>
              </a:lnSpc>
              <a:spcBef>
                <a:spcPct val="50000"/>
              </a:spcBef>
            </a:pPr>
            <a:r>
              <a:rPr lang="en-US" altLang="vi-VN" sz="1700" b="1">
                <a:solidFill>
                  <a:srgbClr val="000000"/>
                </a:solidFill>
                <a:latin typeface="Arial" panose="020B0604020202020204" pitchFamily="34" charset="0"/>
                <a:cs typeface="Arial" panose="020B0604020202020204" pitchFamily="34" charset="0"/>
              </a:rPr>
              <a:t>Requirements</a:t>
            </a:r>
            <a:endParaRPr lang="en-US" altLang="vi-VN" sz="2200" b="1">
              <a:solidFill>
                <a:srgbClr val="000000"/>
              </a:solidFill>
              <a:latin typeface="Arial" panose="020B0604020202020204" pitchFamily="34" charset="0"/>
              <a:cs typeface="Arial" panose="020B0604020202020204" pitchFamily="34" charset="0"/>
            </a:endParaRPr>
          </a:p>
        </p:txBody>
      </p:sp>
      <p:grpSp>
        <p:nvGrpSpPr>
          <p:cNvPr id="99366" name="Group 45">
            <a:extLst>
              <a:ext uri="{FF2B5EF4-FFF2-40B4-BE49-F238E27FC236}">
                <a16:creationId xmlns:a16="http://schemas.microsoft.com/office/drawing/2014/main" id="{56B9433A-EA0F-4591-AFC9-56F2AEFE63DD}"/>
              </a:ext>
            </a:extLst>
          </p:cNvPr>
          <p:cNvGrpSpPr>
            <a:grpSpLocks/>
          </p:cNvGrpSpPr>
          <p:nvPr/>
        </p:nvGrpSpPr>
        <p:grpSpPr bwMode="auto">
          <a:xfrm>
            <a:off x="4235450" y="1906588"/>
            <a:ext cx="4422775" cy="319087"/>
            <a:chOff x="2343" y="1056"/>
            <a:chExt cx="3084" cy="223"/>
          </a:xfrm>
        </p:grpSpPr>
        <p:sp>
          <p:nvSpPr>
            <p:cNvPr id="99387" name="Rectangle 46">
              <a:extLst>
                <a:ext uri="{FF2B5EF4-FFF2-40B4-BE49-F238E27FC236}">
                  <a16:creationId xmlns:a16="http://schemas.microsoft.com/office/drawing/2014/main" id="{C2CF83AF-6693-475D-B1AA-428FB19483D7}"/>
                </a:ext>
              </a:extLst>
            </p:cNvPr>
            <p:cNvSpPr>
              <a:spLocks noChangeArrowheads="1"/>
            </p:cNvSpPr>
            <p:nvPr/>
          </p:nvSpPr>
          <p:spPr bwMode="auto">
            <a:xfrm>
              <a:off x="3623" y="1057"/>
              <a:ext cx="1005" cy="222"/>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9388" name="Rectangle 47">
              <a:extLst>
                <a:ext uri="{FF2B5EF4-FFF2-40B4-BE49-F238E27FC236}">
                  <a16:creationId xmlns:a16="http://schemas.microsoft.com/office/drawing/2014/main" id="{A3052B11-F69E-47EB-B387-16062F28B98E}"/>
                </a:ext>
              </a:extLst>
            </p:cNvPr>
            <p:cNvSpPr>
              <a:spLocks noChangeArrowheads="1"/>
            </p:cNvSpPr>
            <p:nvPr/>
          </p:nvSpPr>
          <p:spPr bwMode="auto">
            <a:xfrm>
              <a:off x="4629" y="1056"/>
              <a:ext cx="798" cy="222"/>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9389" name="Rectangle 48">
              <a:extLst>
                <a:ext uri="{FF2B5EF4-FFF2-40B4-BE49-F238E27FC236}">
                  <a16:creationId xmlns:a16="http://schemas.microsoft.com/office/drawing/2014/main" id="{CE2E7478-BF08-4D7E-A7F8-4A8059145855}"/>
                </a:ext>
              </a:extLst>
            </p:cNvPr>
            <p:cNvSpPr>
              <a:spLocks noChangeArrowheads="1"/>
            </p:cNvSpPr>
            <p:nvPr/>
          </p:nvSpPr>
          <p:spPr bwMode="auto">
            <a:xfrm>
              <a:off x="2343" y="1056"/>
              <a:ext cx="615" cy="222"/>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sp>
          <p:nvSpPr>
            <p:cNvPr id="99390" name="Rectangle 49">
              <a:extLst>
                <a:ext uri="{FF2B5EF4-FFF2-40B4-BE49-F238E27FC236}">
                  <a16:creationId xmlns:a16="http://schemas.microsoft.com/office/drawing/2014/main" id="{6FCC9BB2-F7D9-4312-95B0-CC8F167BF849}"/>
                </a:ext>
              </a:extLst>
            </p:cNvPr>
            <p:cNvSpPr>
              <a:spLocks noChangeArrowheads="1"/>
            </p:cNvSpPr>
            <p:nvPr/>
          </p:nvSpPr>
          <p:spPr bwMode="auto">
            <a:xfrm>
              <a:off x="2958" y="1056"/>
              <a:ext cx="666" cy="222"/>
            </a:xfrm>
            <a:prstGeom prst="rect">
              <a:avLst/>
            </a:prstGeom>
            <a:gradFill rotWithShape="0">
              <a:gsLst>
                <a:gs pos="0">
                  <a:srgbClr val="BBF0EB"/>
                </a:gs>
                <a:gs pos="100000">
                  <a:srgbClr val="00C8B5"/>
                </a:gs>
              </a:gsLst>
              <a:lin ang="0" scaled="1"/>
            </a:gradFill>
            <a:ln>
              <a:noFill/>
            </a:ln>
            <a:extLs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0" tIns="0" rIns="0" bIns="0">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grpSp>
      <p:sp>
        <p:nvSpPr>
          <p:cNvPr id="99367" name="Freeform 50">
            <a:extLst>
              <a:ext uri="{FF2B5EF4-FFF2-40B4-BE49-F238E27FC236}">
                <a16:creationId xmlns:a16="http://schemas.microsoft.com/office/drawing/2014/main" id="{C5EC8EEF-F718-49AA-8910-B65C5003CA66}"/>
              </a:ext>
            </a:extLst>
          </p:cNvPr>
          <p:cNvSpPr>
            <a:spLocks/>
          </p:cNvSpPr>
          <p:nvPr/>
        </p:nvSpPr>
        <p:spPr bwMode="auto">
          <a:xfrm>
            <a:off x="4327525" y="1931988"/>
            <a:ext cx="787400" cy="293687"/>
          </a:xfrm>
          <a:custGeom>
            <a:avLst/>
            <a:gdLst>
              <a:gd name="T0" fmla="*/ 2147483646 w 582"/>
              <a:gd name="T1" fmla="*/ 0 h 218"/>
              <a:gd name="T2" fmla="*/ 2147483646 w 582"/>
              <a:gd name="T3" fmla="*/ 2147483646 h 218"/>
              <a:gd name="T4" fmla="*/ 0 w 582"/>
              <a:gd name="T5" fmla="*/ 2147483646 h 218"/>
              <a:gd name="T6" fmla="*/ 0 60000 65536"/>
              <a:gd name="T7" fmla="*/ 0 60000 65536"/>
              <a:gd name="T8" fmla="*/ 0 60000 65536"/>
              <a:gd name="T9" fmla="*/ 0 w 582"/>
              <a:gd name="T10" fmla="*/ 0 h 218"/>
              <a:gd name="T11" fmla="*/ 582 w 582"/>
              <a:gd name="T12" fmla="*/ 218 h 218"/>
            </a:gdLst>
            <a:ahLst/>
            <a:cxnLst>
              <a:cxn ang="T6">
                <a:pos x="T0" y="T1"/>
              </a:cxn>
              <a:cxn ang="T7">
                <a:pos x="T2" y="T3"/>
              </a:cxn>
              <a:cxn ang="T8">
                <a:pos x="T4" y="T5"/>
              </a:cxn>
            </a:cxnLst>
            <a:rect l="T9" t="T10" r="T11" b="T12"/>
            <a:pathLst>
              <a:path w="582" h="218">
                <a:moveTo>
                  <a:pt x="582" y="0"/>
                </a:moveTo>
                <a:lnTo>
                  <a:pt x="582"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wrap="none" lIns="0" tIns="0" rIns="0" bIns="0">
            <a:spAutoFit/>
          </a:bodyPr>
          <a:lstStyle/>
          <a:p>
            <a:endParaRPr lang="en-US"/>
          </a:p>
        </p:txBody>
      </p:sp>
      <p:sp>
        <p:nvSpPr>
          <p:cNvPr id="99368" name="Freeform 51">
            <a:extLst>
              <a:ext uri="{FF2B5EF4-FFF2-40B4-BE49-F238E27FC236}">
                <a16:creationId xmlns:a16="http://schemas.microsoft.com/office/drawing/2014/main" id="{1A11A2B9-8BF7-43D4-8CE2-9C178BA6D3B4}"/>
              </a:ext>
            </a:extLst>
          </p:cNvPr>
          <p:cNvSpPr>
            <a:spLocks/>
          </p:cNvSpPr>
          <p:nvPr/>
        </p:nvSpPr>
        <p:spPr bwMode="auto">
          <a:xfrm>
            <a:off x="5170488" y="1931988"/>
            <a:ext cx="898525" cy="293687"/>
          </a:xfrm>
          <a:custGeom>
            <a:avLst/>
            <a:gdLst>
              <a:gd name="T0" fmla="*/ 2147483646 w 664"/>
              <a:gd name="T1" fmla="*/ 0 h 218"/>
              <a:gd name="T2" fmla="*/ 2147483646 w 664"/>
              <a:gd name="T3" fmla="*/ 2147483646 h 218"/>
              <a:gd name="T4" fmla="*/ 0 w 664"/>
              <a:gd name="T5" fmla="*/ 2147483646 h 218"/>
              <a:gd name="T6" fmla="*/ 0 60000 65536"/>
              <a:gd name="T7" fmla="*/ 0 60000 65536"/>
              <a:gd name="T8" fmla="*/ 0 60000 65536"/>
              <a:gd name="T9" fmla="*/ 0 w 664"/>
              <a:gd name="T10" fmla="*/ 0 h 218"/>
              <a:gd name="T11" fmla="*/ 664 w 664"/>
              <a:gd name="T12" fmla="*/ 218 h 218"/>
            </a:gdLst>
            <a:ahLst/>
            <a:cxnLst>
              <a:cxn ang="T6">
                <a:pos x="T0" y="T1"/>
              </a:cxn>
              <a:cxn ang="T7">
                <a:pos x="T2" y="T3"/>
              </a:cxn>
              <a:cxn ang="T8">
                <a:pos x="T4" y="T5"/>
              </a:cxn>
            </a:cxnLst>
            <a:rect l="T9" t="T10" r="T11" b="T12"/>
            <a:pathLst>
              <a:path w="664" h="218">
                <a:moveTo>
                  <a:pt x="664" y="0"/>
                </a:moveTo>
                <a:lnTo>
                  <a:pt x="664"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wrap="none" lIns="0" tIns="0" rIns="0" bIns="0">
            <a:spAutoFit/>
          </a:bodyPr>
          <a:lstStyle/>
          <a:p>
            <a:endParaRPr lang="en-US"/>
          </a:p>
        </p:txBody>
      </p:sp>
      <p:sp>
        <p:nvSpPr>
          <p:cNvPr id="99369" name="Freeform 52">
            <a:extLst>
              <a:ext uri="{FF2B5EF4-FFF2-40B4-BE49-F238E27FC236}">
                <a16:creationId xmlns:a16="http://schemas.microsoft.com/office/drawing/2014/main" id="{3B5B3E71-511F-45DA-A408-03230648B273}"/>
              </a:ext>
            </a:extLst>
          </p:cNvPr>
          <p:cNvSpPr>
            <a:spLocks/>
          </p:cNvSpPr>
          <p:nvPr/>
        </p:nvSpPr>
        <p:spPr bwMode="auto">
          <a:xfrm>
            <a:off x="6130925" y="1931988"/>
            <a:ext cx="1390650" cy="293687"/>
          </a:xfrm>
          <a:custGeom>
            <a:avLst/>
            <a:gdLst>
              <a:gd name="T0" fmla="*/ 2147483646 w 1028"/>
              <a:gd name="T1" fmla="*/ 0 h 218"/>
              <a:gd name="T2" fmla="*/ 2147483646 w 1028"/>
              <a:gd name="T3" fmla="*/ 2147483646 h 218"/>
              <a:gd name="T4" fmla="*/ 0 w 1028"/>
              <a:gd name="T5" fmla="*/ 2147483646 h 218"/>
              <a:gd name="T6" fmla="*/ 0 60000 65536"/>
              <a:gd name="T7" fmla="*/ 0 60000 65536"/>
              <a:gd name="T8" fmla="*/ 0 60000 65536"/>
              <a:gd name="T9" fmla="*/ 0 w 1028"/>
              <a:gd name="T10" fmla="*/ 0 h 218"/>
              <a:gd name="T11" fmla="*/ 1028 w 1028"/>
              <a:gd name="T12" fmla="*/ 218 h 218"/>
            </a:gdLst>
            <a:ahLst/>
            <a:cxnLst>
              <a:cxn ang="T6">
                <a:pos x="T0" y="T1"/>
              </a:cxn>
              <a:cxn ang="T7">
                <a:pos x="T2" y="T3"/>
              </a:cxn>
              <a:cxn ang="T8">
                <a:pos x="T4" y="T5"/>
              </a:cxn>
            </a:cxnLst>
            <a:rect l="T9" t="T10" r="T11" b="T12"/>
            <a:pathLst>
              <a:path w="1028" h="218">
                <a:moveTo>
                  <a:pt x="1028" y="0"/>
                </a:moveTo>
                <a:lnTo>
                  <a:pt x="1028"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wrap="none" lIns="0" tIns="0" rIns="0" bIns="0">
            <a:spAutoFit/>
          </a:bodyPr>
          <a:lstStyle/>
          <a:p>
            <a:endParaRPr lang="en-US"/>
          </a:p>
        </p:txBody>
      </p:sp>
      <p:sp>
        <p:nvSpPr>
          <p:cNvPr id="99370" name="Freeform 53">
            <a:extLst>
              <a:ext uri="{FF2B5EF4-FFF2-40B4-BE49-F238E27FC236}">
                <a16:creationId xmlns:a16="http://schemas.microsoft.com/office/drawing/2014/main" id="{0F66AC59-17EB-4C29-AF01-59479820E5D4}"/>
              </a:ext>
            </a:extLst>
          </p:cNvPr>
          <p:cNvSpPr>
            <a:spLocks/>
          </p:cNvSpPr>
          <p:nvPr/>
        </p:nvSpPr>
        <p:spPr bwMode="auto">
          <a:xfrm>
            <a:off x="7580313" y="1931988"/>
            <a:ext cx="1028700" cy="293687"/>
          </a:xfrm>
          <a:custGeom>
            <a:avLst/>
            <a:gdLst>
              <a:gd name="T0" fmla="*/ 2147483646 w 761"/>
              <a:gd name="T1" fmla="*/ 0 h 218"/>
              <a:gd name="T2" fmla="*/ 2147483646 w 761"/>
              <a:gd name="T3" fmla="*/ 2147483646 h 218"/>
              <a:gd name="T4" fmla="*/ 0 w 761"/>
              <a:gd name="T5" fmla="*/ 2147483646 h 218"/>
              <a:gd name="T6" fmla="*/ 0 60000 65536"/>
              <a:gd name="T7" fmla="*/ 0 60000 65536"/>
              <a:gd name="T8" fmla="*/ 0 60000 65536"/>
              <a:gd name="T9" fmla="*/ 0 w 761"/>
              <a:gd name="T10" fmla="*/ 0 h 218"/>
              <a:gd name="T11" fmla="*/ 761 w 761"/>
              <a:gd name="T12" fmla="*/ 218 h 218"/>
            </a:gdLst>
            <a:ahLst/>
            <a:cxnLst>
              <a:cxn ang="T6">
                <a:pos x="T0" y="T1"/>
              </a:cxn>
              <a:cxn ang="T7">
                <a:pos x="T2" y="T3"/>
              </a:cxn>
              <a:cxn ang="T8">
                <a:pos x="T4" y="T5"/>
              </a:cxn>
            </a:cxnLst>
            <a:rect l="T9" t="T10" r="T11" b="T12"/>
            <a:pathLst>
              <a:path w="761" h="218">
                <a:moveTo>
                  <a:pt x="761" y="0"/>
                </a:moveTo>
                <a:lnTo>
                  <a:pt x="761"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wrap="none" lIns="0" tIns="0" rIns="0" bIns="0">
            <a:spAutoFit/>
          </a:bodyPr>
          <a:lstStyle/>
          <a:p>
            <a:endParaRPr lang="en-US"/>
          </a:p>
        </p:txBody>
      </p:sp>
      <p:sp>
        <p:nvSpPr>
          <p:cNvPr id="99371" name="Rectangle 54">
            <a:extLst>
              <a:ext uri="{FF2B5EF4-FFF2-40B4-BE49-F238E27FC236}">
                <a16:creationId xmlns:a16="http://schemas.microsoft.com/office/drawing/2014/main" id="{F05C10CA-A226-4F8E-809B-E8D59EFDE70D}"/>
              </a:ext>
            </a:extLst>
          </p:cNvPr>
          <p:cNvSpPr>
            <a:spLocks noChangeArrowheads="1"/>
          </p:cNvSpPr>
          <p:nvPr/>
        </p:nvSpPr>
        <p:spPr bwMode="auto">
          <a:xfrm>
            <a:off x="5135563" y="1966913"/>
            <a:ext cx="91122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300" b="1">
                <a:solidFill>
                  <a:srgbClr val="000000"/>
                </a:solidFill>
                <a:latin typeface="Arial" panose="020B0604020202020204" pitchFamily="34" charset="0"/>
                <a:cs typeface="Arial" panose="020B0604020202020204" pitchFamily="34" charset="0"/>
              </a:rPr>
              <a:t>Elaboration</a:t>
            </a:r>
            <a:endParaRPr lang="en-US" altLang="vi-VN" sz="1300" b="1">
              <a:latin typeface="Arial" panose="020B0604020202020204" pitchFamily="34" charset="0"/>
              <a:cs typeface="Arial" panose="020B0604020202020204" pitchFamily="34" charset="0"/>
            </a:endParaRPr>
          </a:p>
        </p:txBody>
      </p:sp>
      <p:sp>
        <p:nvSpPr>
          <p:cNvPr id="99372" name="Rectangle 55">
            <a:extLst>
              <a:ext uri="{FF2B5EF4-FFF2-40B4-BE49-F238E27FC236}">
                <a16:creationId xmlns:a16="http://schemas.microsoft.com/office/drawing/2014/main" id="{B47CB5CC-0554-4321-B86E-2CC351C64768}"/>
              </a:ext>
            </a:extLst>
          </p:cNvPr>
          <p:cNvSpPr>
            <a:spLocks noChangeArrowheads="1"/>
          </p:cNvSpPr>
          <p:nvPr/>
        </p:nvSpPr>
        <p:spPr bwMode="auto">
          <a:xfrm>
            <a:off x="7694613" y="1966913"/>
            <a:ext cx="801687"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300" b="1">
                <a:solidFill>
                  <a:srgbClr val="000000"/>
                </a:solidFill>
                <a:latin typeface="Arial" panose="020B0604020202020204" pitchFamily="34" charset="0"/>
                <a:cs typeface="Arial" panose="020B0604020202020204" pitchFamily="34" charset="0"/>
              </a:rPr>
              <a:t>Transition</a:t>
            </a:r>
            <a:endParaRPr lang="en-US" altLang="vi-VN" sz="1300" b="1">
              <a:latin typeface="Arial" panose="020B0604020202020204" pitchFamily="34" charset="0"/>
              <a:cs typeface="Arial" panose="020B0604020202020204" pitchFamily="34" charset="0"/>
            </a:endParaRPr>
          </a:p>
        </p:txBody>
      </p:sp>
      <p:sp>
        <p:nvSpPr>
          <p:cNvPr id="99373" name="Rectangle 56">
            <a:extLst>
              <a:ext uri="{FF2B5EF4-FFF2-40B4-BE49-F238E27FC236}">
                <a16:creationId xmlns:a16="http://schemas.microsoft.com/office/drawing/2014/main" id="{1F23969C-08A2-46F2-9F70-26CCF23736E4}"/>
              </a:ext>
            </a:extLst>
          </p:cNvPr>
          <p:cNvSpPr>
            <a:spLocks noChangeArrowheads="1"/>
          </p:cNvSpPr>
          <p:nvPr/>
        </p:nvSpPr>
        <p:spPr bwMode="auto">
          <a:xfrm>
            <a:off x="4310063" y="1966913"/>
            <a:ext cx="738187"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300" b="1">
                <a:solidFill>
                  <a:srgbClr val="000000"/>
                </a:solidFill>
                <a:latin typeface="Arial" panose="020B0604020202020204" pitchFamily="34" charset="0"/>
                <a:cs typeface="Arial" panose="020B0604020202020204" pitchFamily="34" charset="0"/>
              </a:rPr>
              <a:t>Inception</a:t>
            </a:r>
            <a:endParaRPr lang="en-US" altLang="vi-VN" sz="1300" b="1">
              <a:latin typeface="Arial" panose="020B0604020202020204" pitchFamily="34" charset="0"/>
              <a:cs typeface="Arial" panose="020B0604020202020204" pitchFamily="34" charset="0"/>
            </a:endParaRPr>
          </a:p>
        </p:txBody>
      </p:sp>
      <p:sp>
        <p:nvSpPr>
          <p:cNvPr id="99374" name="Rectangle 57">
            <a:extLst>
              <a:ext uri="{FF2B5EF4-FFF2-40B4-BE49-F238E27FC236}">
                <a16:creationId xmlns:a16="http://schemas.microsoft.com/office/drawing/2014/main" id="{19B5D103-D273-4AE3-8B36-5DB7D4292DE3}"/>
              </a:ext>
            </a:extLst>
          </p:cNvPr>
          <p:cNvSpPr>
            <a:spLocks noChangeArrowheads="1"/>
          </p:cNvSpPr>
          <p:nvPr/>
        </p:nvSpPr>
        <p:spPr bwMode="auto">
          <a:xfrm>
            <a:off x="6286500" y="1966913"/>
            <a:ext cx="10318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Gill Sans MT" panose="020B0502020104020203" pitchFamily="34" charset="0"/>
              </a:defRPr>
            </a:lvl1pPr>
            <a:lvl2pPr marL="742950" indent="-285750" defTabSz="812800">
              <a:defRPr>
                <a:solidFill>
                  <a:schemeClr val="tx1"/>
                </a:solidFill>
                <a:latin typeface="Gill Sans MT" panose="020B0502020104020203" pitchFamily="34" charset="0"/>
              </a:defRPr>
            </a:lvl2pPr>
            <a:lvl3pPr marL="1143000" indent="-228600" defTabSz="812800">
              <a:defRPr>
                <a:solidFill>
                  <a:schemeClr val="tx1"/>
                </a:solidFill>
                <a:latin typeface="Gill Sans MT" panose="020B0502020104020203" pitchFamily="34" charset="0"/>
              </a:defRPr>
            </a:lvl3pPr>
            <a:lvl4pPr marL="1600200" indent="-228600" defTabSz="812800">
              <a:defRPr>
                <a:solidFill>
                  <a:schemeClr val="tx1"/>
                </a:solidFill>
                <a:latin typeface="Gill Sans MT" panose="020B0502020104020203" pitchFamily="34" charset="0"/>
              </a:defRPr>
            </a:lvl4pPr>
            <a:lvl5pPr marL="2057400" indent="-228600" defTabSz="812800">
              <a:defRPr>
                <a:solidFill>
                  <a:schemeClr val="tx1"/>
                </a:solidFill>
                <a:latin typeface="Gill Sans MT" panose="020B0502020104020203" pitchFamily="34" charset="0"/>
              </a:defRPr>
            </a:lvl5pPr>
            <a:lvl6pPr marL="2514600" indent="-228600" defTabSz="8128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8128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8128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812800" eaLnBrk="0" fontAlgn="base" hangingPunct="0">
              <a:spcBef>
                <a:spcPct val="0"/>
              </a:spcBef>
              <a:spcAft>
                <a:spcPct val="0"/>
              </a:spcAft>
              <a:defRPr>
                <a:solidFill>
                  <a:schemeClr val="tx1"/>
                </a:solidFill>
                <a:latin typeface="Gill Sans MT" panose="020B0502020104020203" pitchFamily="34" charset="0"/>
              </a:defRPr>
            </a:lvl9pPr>
          </a:lstStyle>
          <a:p>
            <a:pPr>
              <a:lnSpc>
                <a:spcPct val="90000"/>
              </a:lnSpc>
              <a:spcBef>
                <a:spcPct val="50000"/>
              </a:spcBef>
            </a:pPr>
            <a:r>
              <a:rPr lang="en-US" altLang="vi-VN" sz="1300" b="1">
                <a:solidFill>
                  <a:srgbClr val="000000"/>
                </a:solidFill>
                <a:latin typeface="Arial" panose="020B0604020202020204" pitchFamily="34" charset="0"/>
                <a:cs typeface="Arial" panose="020B0604020202020204" pitchFamily="34" charset="0"/>
              </a:rPr>
              <a:t>Construction</a:t>
            </a:r>
            <a:endParaRPr lang="en-US" altLang="vi-VN" sz="1300" b="1">
              <a:latin typeface="Arial" panose="020B0604020202020204" pitchFamily="34" charset="0"/>
              <a:cs typeface="Arial" panose="020B0604020202020204" pitchFamily="34" charset="0"/>
            </a:endParaRPr>
          </a:p>
        </p:txBody>
      </p:sp>
      <p:grpSp>
        <p:nvGrpSpPr>
          <p:cNvPr id="99375" name="Group 58">
            <a:extLst>
              <a:ext uri="{FF2B5EF4-FFF2-40B4-BE49-F238E27FC236}">
                <a16:creationId xmlns:a16="http://schemas.microsoft.com/office/drawing/2014/main" id="{144586A7-5BD5-4D1F-A150-C3982548B08C}"/>
              </a:ext>
            </a:extLst>
          </p:cNvPr>
          <p:cNvGrpSpPr>
            <a:grpSpLocks/>
          </p:cNvGrpSpPr>
          <p:nvPr/>
        </p:nvGrpSpPr>
        <p:grpSpPr bwMode="auto">
          <a:xfrm>
            <a:off x="5102225" y="5740400"/>
            <a:ext cx="2970213" cy="271463"/>
            <a:chOff x="2993" y="3436"/>
            <a:chExt cx="1871" cy="171"/>
          </a:xfrm>
        </p:grpSpPr>
        <p:sp>
          <p:nvSpPr>
            <p:cNvPr id="99380" name="Freeform 59">
              <a:extLst>
                <a:ext uri="{FF2B5EF4-FFF2-40B4-BE49-F238E27FC236}">
                  <a16:creationId xmlns:a16="http://schemas.microsoft.com/office/drawing/2014/main" id="{52CF8396-BB02-4310-BD6A-7D0081CBA8E4}"/>
                </a:ext>
              </a:extLst>
            </p:cNvPr>
            <p:cNvSpPr>
              <a:spLocks/>
            </p:cNvSpPr>
            <p:nvPr/>
          </p:nvSpPr>
          <p:spPr bwMode="auto">
            <a:xfrm>
              <a:off x="2993" y="3443"/>
              <a:ext cx="18" cy="162"/>
            </a:xfrm>
            <a:custGeom>
              <a:avLst/>
              <a:gdLst>
                <a:gd name="T0" fmla="*/ 3 w 21"/>
                <a:gd name="T1" fmla="*/ 30 h 192"/>
                <a:gd name="T2" fmla="*/ 3 w 21"/>
                <a:gd name="T3" fmla="*/ 30 h 192"/>
                <a:gd name="T4" fmla="*/ 3 w 21"/>
                <a:gd name="T5" fmla="*/ 0 h 192"/>
                <a:gd name="T6" fmla="*/ 0 w 21"/>
                <a:gd name="T7" fmla="*/ 0 h 192"/>
                <a:gd name="T8" fmla="*/ 0 w 21"/>
                <a:gd name="T9" fmla="*/ 30 h 192"/>
                <a:gd name="T10" fmla="*/ 3 w 21"/>
                <a:gd name="T11" fmla="*/ 30 h 192"/>
                <a:gd name="T12" fmla="*/ 0 60000 65536"/>
                <a:gd name="T13" fmla="*/ 0 60000 65536"/>
                <a:gd name="T14" fmla="*/ 0 60000 65536"/>
                <a:gd name="T15" fmla="*/ 0 60000 65536"/>
                <a:gd name="T16" fmla="*/ 0 60000 65536"/>
                <a:gd name="T17" fmla="*/ 0 60000 65536"/>
                <a:gd name="T18" fmla="*/ 0 w 21"/>
                <a:gd name="T19" fmla="*/ 0 h 192"/>
                <a:gd name="T20" fmla="*/ 21 w 21"/>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1" h="192">
                  <a:moveTo>
                    <a:pt x="11" y="192"/>
                  </a:moveTo>
                  <a:lnTo>
                    <a:pt x="21" y="192"/>
                  </a:lnTo>
                  <a:lnTo>
                    <a:pt x="21" y="0"/>
                  </a:lnTo>
                  <a:lnTo>
                    <a:pt x="0" y="0"/>
                  </a:lnTo>
                  <a:lnTo>
                    <a:pt x="0" y="192"/>
                  </a:lnTo>
                  <a:lnTo>
                    <a:pt x="11" y="192"/>
                  </a:lnTo>
                  <a:close/>
                </a:path>
              </a:pathLst>
            </a:custGeom>
            <a:solidFill>
              <a:srgbClr val="000000"/>
            </a:solidFill>
            <a:ln w="6350">
              <a:solidFill>
                <a:srgbClr val="000000"/>
              </a:solidFill>
              <a:round/>
              <a:headEnd/>
              <a:tailEnd/>
            </a:ln>
          </p:spPr>
          <p:txBody>
            <a:bodyPr wrap="none" lIns="0" tIns="0" rIns="0" bIns="0">
              <a:spAutoFit/>
            </a:bodyPr>
            <a:lstStyle/>
            <a:p>
              <a:endParaRPr lang="en-US"/>
            </a:p>
          </p:txBody>
        </p:sp>
        <p:sp>
          <p:nvSpPr>
            <p:cNvPr id="99381" name="Line 60">
              <a:extLst>
                <a:ext uri="{FF2B5EF4-FFF2-40B4-BE49-F238E27FC236}">
                  <a16:creationId xmlns:a16="http://schemas.microsoft.com/office/drawing/2014/main" id="{26D56BA4-B707-4E4F-B158-28658EE10E61}"/>
                </a:ext>
              </a:extLst>
            </p:cNvPr>
            <p:cNvSpPr>
              <a:spLocks noChangeShapeType="1"/>
            </p:cNvSpPr>
            <p:nvPr/>
          </p:nvSpPr>
          <p:spPr bwMode="auto">
            <a:xfrm flipH="1">
              <a:off x="4233" y="3436"/>
              <a:ext cx="1"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99382" name="Line 61">
              <a:extLst>
                <a:ext uri="{FF2B5EF4-FFF2-40B4-BE49-F238E27FC236}">
                  <a16:creationId xmlns:a16="http://schemas.microsoft.com/office/drawing/2014/main" id="{D2B7CC88-AF0A-4BBE-BB5D-AB54785431C0}"/>
                </a:ext>
              </a:extLst>
            </p:cNvPr>
            <p:cNvSpPr>
              <a:spLocks noChangeShapeType="1"/>
            </p:cNvSpPr>
            <p:nvPr/>
          </p:nvSpPr>
          <p:spPr bwMode="auto">
            <a:xfrm>
              <a:off x="3926" y="3437"/>
              <a:ext cx="0" cy="16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99383" name="Line 62">
              <a:extLst>
                <a:ext uri="{FF2B5EF4-FFF2-40B4-BE49-F238E27FC236}">
                  <a16:creationId xmlns:a16="http://schemas.microsoft.com/office/drawing/2014/main" id="{7E0DFF90-1D80-4CC7-AB56-BC0133895B39}"/>
                </a:ext>
              </a:extLst>
            </p:cNvPr>
            <p:cNvSpPr>
              <a:spLocks noChangeShapeType="1"/>
            </p:cNvSpPr>
            <p:nvPr/>
          </p:nvSpPr>
          <p:spPr bwMode="auto">
            <a:xfrm>
              <a:off x="3291" y="3438"/>
              <a:ext cx="1" cy="16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99384" name="Freeform 63">
              <a:extLst>
                <a:ext uri="{FF2B5EF4-FFF2-40B4-BE49-F238E27FC236}">
                  <a16:creationId xmlns:a16="http://schemas.microsoft.com/office/drawing/2014/main" id="{0CF41B09-21B8-460D-B020-3F02EC04720B}"/>
                </a:ext>
              </a:extLst>
            </p:cNvPr>
            <p:cNvSpPr>
              <a:spLocks/>
            </p:cNvSpPr>
            <p:nvPr/>
          </p:nvSpPr>
          <p:spPr bwMode="auto">
            <a:xfrm>
              <a:off x="3596" y="3444"/>
              <a:ext cx="18" cy="162"/>
            </a:xfrm>
            <a:custGeom>
              <a:avLst/>
              <a:gdLst>
                <a:gd name="T0" fmla="*/ 3 w 21"/>
                <a:gd name="T1" fmla="*/ 30 h 192"/>
                <a:gd name="T2" fmla="*/ 3 w 21"/>
                <a:gd name="T3" fmla="*/ 30 h 192"/>
                <a:gd name="T4" fmla="*/ 3 w 21"/>
                <a:gd name="T5" fmla="*/ 0 h 192"/>
                <a:gd name="T6" fmla="*/ 0 w 21"/>
                <a:gd name="T7" fmla="*/ 0 h 192"/>
                <a:gd name="T8" fmla="*/ 0 w 21"/>
                <a:gd name="T9" fmla="*/ 30 h 192"/>
                <a:gd name="T10" fmla="*/ 3 w 21"/>
                <a:gd name="T11" fmla="*/ 30 h 192"/>
                <a:gd name="T12" fmla="*/ 0 60000 65536"/>
                <a:gd name="T13" fmla="*/ 0 60000 65536"/>
                <a:gd name="T14" fmla="*/ 0 60000 65536"/>
                <a:gd name="T15" fmla="*/ 0 60000 65536"/>
                <a:gd name="T16" fmla="*/ 0 60000 65536"/>
                <a:gd name="T17" fmla="*/ 0 60000 65536"/>
                <a:gd name="T18" fmla="*/ 0 w 21"/>
                <a:gd name="T19" fmla="*/ 0 h 192"/>
                <a:gd name="T20" fmla="*/ 21 w 21"/>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1" h="192">
                  <a:moveTo>
                    <a:pt x="11" y="192"/>
                  </a:moveTo>
                  <a:lnTo>
                    <a:pt x="21" y="192"/>
                  </a:lnTo>
                  <a:lnTo>
                    <a:pt x="21" y="0"/>
                  </a:lnTo>
                  <a:lnTo>
                    <a:pt x="0" y="0"/>
                  </a:lnTo>
                  <a:lnTo>
                    <a:pt x="0" y="192"/>
                  </a:lnTo>
                  <a:lnTo>
                    <a:pt x="11" y="192"/>
                  </a:lnTo>
                  <a:close/>
                </a:path>
              </a:pathLst>
            </a:custGeom>
            <a:solidFill>
              <a:srgbClr val="000000"/>
            </a:solidFill>
            <a:ln w="6350">
              <a:solidFill>
                <a:srgbClr val="000000"/>
              </a:solidFill>
              <a:round/>
              <a:headEnd/>
              <a:tailEnd/>
            </a:ln>
          </p:spPr>
          <p:txBody>
            <a:bodyPr wrap="none" lIns="0" tIns="0" rIns="0" bIns="0">
              <a:spAutoFit/>
            </a:bodyPr>
            <a:lstStyle/>
            <a:p>
              <a:endParaRPr lang="en-US"/>
            </a:p>
          </p:txBody>
        </p:sp>
        <p:sp>
          <p:nvSpPr>
            <p:cNvPr id="99385" name="Freeform 64">
              <a:extLst>
                <a:ext uri="{FF2B5EF4-FFF2-40B4-BE49-F238E27FC236}">
                  <a16:creationId xmlns:a16="http://schemas.microsoft.com/office/drawing/2014/main" id="{16D4FE65-D89F-4227-B52F-32CAEE2166E3}"/>
                </a:ext>
              </a:extLst>
            </p:cNvPr>
            <p:cNvSpPr>
              <a:spLocks/>
            </p:cNvSpPr>
            <p:nvPr/>
          </p:nvSpPr>
          <p:spPr bwMode="auto">
            <a:xfrm>
              <a:off x="4501" y="3445"/>
              <a:ext cx="18" cy="162"/>
            </a:xfrm>
            <a:custGeom>
              <a:avLst/>
              <a:gdLst>
                <a:gd name="T0" fmla="*/ 3 w 21"/>
                <a:gd name="T1" fmla="*/ 30 h 192"/>
                <a:gd name="T2" fmla="*/ 3 w 21"/>
                <a:gd name="T3" fmla="*/ 30 h 192"/>
                <a:gd name="T4" fmla="*/ 3 w 21"/>
                <a:gd name="T5" fmla="*/ 0 h 192"/>
                <a:gd name="T6" fmla="*/ 0 w 21"/>
                <a:gd name="T7" fmla="*/ 0 h 192"/>
                <a:gd name="T8" fmla="*/ 0 w 21"/>
                <a:gd name="T9" fmla="*/ 30 h 192"/>
                <a:gd name="T10" fmla="*/ 3 w 21"/>
                <a:gd name="T11" fmla="*/ 30 h 192"/>
                <a:gd name="T12" fmla="*/ 0 60000 65536"/>
                <a:gd name="T13" fmla="*/ 0 60000 65536"/>
                <a:gd name="T14" fmla="*/ 0 60000 65536"/>
                <a:gd name="T15" fmla="*/ 0 60000 65536"/>
                <a:gd name="T16" fmla="*/ 0 60000 65536"/>
                <a:gd name="T17" fmla="*/ 0 60000 65536"/>
                <a:gd name="T18" fmla="*/ 0 w 21"/>
                <a:gd name="T19" fmla="*/ 0 h 192"/>
                <a:gd name="T20" fmla="*/ 21 w 21"/>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1" h="192">
                  <a:moveTo>
                    <a:pt x="11" y="192"/>
                  </a:moveTo>
                  <a:lnTo>
                    <a:pt x="21" y="192"/>
                  </a:lnTo>
                  <a:lnTo>
                    <a:pt x="21" y="0"/>
                  </a:lnTo>
                  <a:lnTo>
                    <a:pt x="0" y="0"/>
                  </a:lnTo>
                  <a:lnTo>
                    <a:pt x="0" y="192"/>
                  </a:lnTo>
                  <a:lnTo>
                    <a:pt x="11" y="192"/>
                  </a:lnTo>
                  <a:close/>
                </a:path>
              </a:pathLst>
            </a:custGeom>
            <a:solidFill>
              <a:srgbClr val="000000"/>
            </a:solidFill>
            <a:ln w="6350">
              <a:solidFill>
                <a:srgbClr val="000000"/>
              </a:solidFill>
              <a:round/>
              <a:headEnd/>
              <a:tailEnd/>
            </a:ln>
          </p:spPr>
          <p:txBody>
            <a:bodyPr wrap="none" lIns="0" tIns="0" rIns="0" bIns="0">
              <a:spAutoFit/>
            </a:bodyPr>
            <a:lstStyle/>
            <a:p>
              <a:endParaRPr lang="en-US"/>
            </a:p>
          </p:txBody>
        </p:sp>
        <p:sp>
          <p:nvSpPr>
            <p:cNvPr id="99386" name="Line 65">
              <a:extLst>
                <a:ext uri="{FF2B5EF4-FFF2-40B4-BE49-F238E27FC236}">
                  <a16:creationId xmlns:a16="http://schemas.microsoft.com/office/drawing/2014/main" id="{A4CE682A-C739-4A5E-A444-4552F1145399}"/>
                </a:ext>
              </a:extLst>
            </p:cNvPr>
            <p:cNvSpPr>
              <a:spLocks noChangeShapeType="1"/>
            </p:cNvSpPr>
            <p:nvPr/>
          </p:nvSpPr>
          <p:spPr bwMode="auto">
            <a:xfrm flipH="1">
              <a:off x="4864" y="3436"/>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grpSp>
      <p:grpSp>
        <p:nvGrpSpPr>
          <p:cNvPr id="5" name="Group 66">
            <a:extLst>
              <a:ext uri="{FF2B5EF4-FFF2-40B4-BE49-F238E27FC236}">
                <a16:creationId xmlns:a16="http://schemas.microsoft.com/office/drawing/2014/main" id="{3DFFF2D4-B73D-4F0B-999B-D31622F507EB}"/>
              </a:ext>
            </a:extLst>
          </p:cNvPr>
          <p:cNvGrpSpPr>
            <a:grpSpLocks/>
          </p:cNvGrpSpPr>
          <p:nvPr/>
        </p:nvGrpSpPr>
        <p:grpSpPr bwMode="auto">
          <a:xfrm>
            <a:off x="6045200" y="493713"/>
            <a:ext cx="3098800" cy="5118100"/>
            <a:chOff x="3816" y="256"/>
            <a:chExt cx="1952" cy="3224"/>
          </a:xfrm>
        </p:grpSpPr>
        <p:sp>
          <p:nvSpPr>
            <p:cNvPr id="99377" name="AutoShape 67">
              <a:extLst>
                <a:ext uri="{FF2B5EF4-FFF2-40B4-BE49-F238E27FC236}">
                  <a16:creationId xmlns:a16="http://schemas.microsoft.com/office/drawing/2014/main" id="{7E3674E8-B198-42D3-A0F4-93FB00E82FCD}"/>
                </a:ext>
              </a:extLst>
            </p:cNvPr>
            <p:cNvSpPr>
              <a:spLocks noChangeArrowheads="1"/>
            </p:cNvSpPr>
            <p:nvPr/>
          </p:nvSpPr>
          <p:spPr bwMode="auto">
            <a:xfrm>
              <a:off x="4392" y="256"/>
              <a:ext cx="1336" cy="728"/>
            </a:xfrm>
            <a:prstGeom prst="wedgeRectCallout">
              <a:avLst>
                <a:gd name="adj1" fmla="val -83310"/>
                <a:gd name="adj2" fmla="val 134343"/>
              </a:avLst>
            </a:prstGeom>
            <a:gradFill rotWithShape="1">
              <a:gsLst>
                <a:gs pos="0">
                  <a:schemeClr val="tx1"/>
                </a:gs>
                <a:gs pos="100000">
                  <a:srgbClr val="33CCFF"/>
                </a:gs>
              </a:gsLst>
              <a:path path="rect">
                <a:fillToRect l="50000" t="50000" r="50000" b="50000"/>
              </a:path>
            </a:gradFill>
            <a:ln w="12700">
              <a:solidFill>
                <a:srgbClr val="000000"/>
              </a:solidFill>
              <a:miter lim="800000"/>
              <a:headEnd/>
              <a:tailEnd/>
            </a:ln>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endParaRPr lang="vi-VN" altLang="vi-VN" sz="2800" b="1">
                <a:solidFill>
                  <a:schemeClr val="accent2"/>
                </a:solidFill>
                <a:latin typeface="Times New Roman" panose="02020603050405020304" pitchFamily="18" charset="0"/>
                <a:cs typeface="Arial" panose="020B0604020202020204" pitchFamily="34" charset="0"/>
              </a:endParaRPr>
            </a:p>
          </p:txBody>
        </p:sp>
        <p:sp>
          <p:nvSpPr>
            <p:cNvPr id="99378" name="Rectangle 68">
              <a:extLst>
                <a:ext uri="{FF2B5EF4-FFF2-40B4-BE49-F238E27FC236}">
                  <a16:creationId xmlns:a16="http://schemas.microsoft.com/office/drawing/2014/main" id="{6767BD6C-AECC-4722-AED4-0041CBCE68F9}"/>
                </a:ext>
              </a:extLst>
            </p:cNvPr>
            <p:cNvSpPr>
              <a:spLocks noChangeArrowheads="1"/>
            </p:cNvSpPr>
            <p:nvPr/>
          </p:nvSpPr>
          <p:spPr bwMode="auto">
            <a:xfrm>
              <a:off x="4378" y="304"/>
              <a:ext cx="1390"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r>
                <a:rPr lang="en-US" altLang="vi-VN" sz="2000" b="1">
                  <a:solidFill>
                    <a:schemeClr val="bg1"/>
                  </a:solidFill>
                  <a:latin typeface="Times New Roman" panose="02020603050405020304" pitchFamily="18" charset="0"/>
                  <a:cs typeface="Arial" panose="020B0604020202020204" pitchFamily="34" charset="0"/>
                </a:rPr>
                <a:t>In an iteration, you walk through all workflows</a:t>
              </a:r>
              <a:endParaRPr lang="en-US" altLang="vi-VN" sz="2400">
                <a:solidFill>
                  <a:schemeClr val="bg1"/>
                </a:solidFill>
                <a:latin typeface="Times New Roman" panose="02020603050405020304" pitchFamily="18" charset="0"/>
                <a:cs typeface="Arial" panose="020B0604020202020204" pitchFamily="34" charset="0"/>
              </a:endParaRPr>
            </a:p>
          </p:txBody>
        </p:sp>
        <p:sp>
          <p:nvSpPr>
            <p:cNvPr id="99379" name="Rectangle 69">
              <a:extLst>
                <a:ext uri="{FF2B5EF4-FFF2-40B4-BE49-F238E27FC236}">
                  <a16:creationId xmlns:a16="http://schemas.microsoft.com/office/drawing/2014/main" id="{A2023508-E671-4C8E-B5C8-0C23020807E7}"/>
                </a:ext>
              </a:extLst>
            </p:cNvPr>
            <p:cNvSpPr>
              <a:spLocks noChangeArrowheads="1"/>
            </p:cNvSpPr>
            <p:nvPr/>
          </p:nvSpPr>
          <p:spPr bwMode="auto">
            <a:xfrm>
              <a:off x="3816" y="1192"/>
              <a:ext cx="360" cy="2288"/>
            </a:xfrm>
            <a:prstGeom prst="rect">
              <a:avLst/>
            </a:prstGeom>
            <a:noFill/>
            <a:ln w="38100">
              <a:solidFill>
                <a:schemeClr val="bg2"/>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eaLnBrk="1" hangingPunct="1"/>
              <a:endParaRPr lang="en-IN" altLang="vi-VN">
                <a:latin typeface="Tahoma" panose="020B0604030504040204" pitchFamily="34" charset="0"/>
                <a:cs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3">
            <a:extLst>
              <a:ext uri="{FF2B5EF4-FFF2-40B4-BE49-F238E27FC236}">
                <a16:creationId xmlns:a16="http://schemas.microsoft.com/office/drawing/2014/main" id="{B4C1EC68-AE49-4A73-A591-19C71A010E66}"/>
              </a:ext>
            </a:extLst>
          </p:cNvPr>
          <p:cNvSpPr>
            <a:spLocks noGrp="1"/>
          </p:cNvSpPr>
          <p:nvPr>
            <p:ph type="title"/>
          </p:nvPr>
        </p:nvSpPr>
        <p:spPr/>
        <p:txBody>
          <a:bodyPr/>
          <a:lstStyle/>
          <a:p>
            <a:pPr eaLnBrk="1" fontAlgn="auto" hangingPunct="1">
              <a:spcAft>
                <a:spcPts val="0"/>
              </a:spcAft>
              <a:defRPr/>
            </a:pPr>
            <a:r>
              <a:rPr lang="en-IN" altLang="vi-VN" dirty="0">
                <a:latin typeface="Calibri" panose="020F0502020204030204" pitchFamily="34" charset="0"/>
                <a:cs typeface="Calibri" panose="020F0502020204030204" pitchFamily="34" charset="0"/>
              </a:rPr>
              <a:t>What is Agile?</a:t>
            </a:r>
            <a:br>
              <a:rPr lang="en-IN" altLang="vi-VN" dirty="0">
                <a:latin typeface="Calibri" panose="020F0502020204030204" pitchFamily="34" charset="0"/>
                <a:cs typeface="Calibri" panose="020F0502020204030204" pitchFamily="34" charset="0"/>
              </a:rPr>
            </a:br>
            <a:r>
              <a:rPr lang="en-IN" sz="2200" b="1" dirty="0">
                <a:solidFill>
                  <a:srgbClr val="007FA3"/>
                </a:solidFill>
                <a:latin typeface="+mj-lt"/>
              </a:rPr>
              <a:t>1.3</a:t>
            </a:r>
            <a:r>
              <a:rPr lang="en-IN" sz="2200" dirty="0">
                <a:latin typeface="+mj-lt"/>
              </a:rPr>
              <a:t> </a:t>
            </a:r>
            <a:r>
              <a:rPr lang="en-IN" sz="2200" dirty="0"/>
              <a:t>Describe the Agile methodologies</a:t>
            </a:r>
            <a:endParaRPr lang="en-IN" altLang="vi-VN" sz="22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93BA637-8686-4350-ADA7-D5823E6696C2}"/>
              </a:ext>
            </a:extLst>
          </p:cNvPr>
          <p:cNvSpPr>
            <a:spLocks noGrp="1"/>
          </p:cNvSpPr>
          <p:nvPr>
            <p:ph sz="quarter" idx="13"/>
          </p:nvPr>
        </p:nvSpPr>
        <p:spPr/>
        <p:txBody>
          <a:bodyPr/>
          <a:lstStyle/>
          <a:p>
            <a:r>
              <a:rPr lang="en-GB" sz="2400" dirty="0">
                <a:solidFill>
                  <a:srgbClr val="333333"/>
                </a:solidFill>
                <a:latin typeface="Calibri" charset="0"/>
                <a:ea typeface="Calibri" charset="0"/>
                <a:cs typeface="Calibri" charset="0"/>
              </a:rPr>
              <a:t>Agile is a time boxed, iterative approach to software delivery that builds software incrementally from the start of the project, instead of trying to deliver it all at once near the end.</a:t>
            </a:r>
            <a:endParaRPr lang="en-GB" sz="3600" dirty="0">
              <a:latin typeface="Calibri" charset="0"/>
              <a:ea typeface="Calibri" charset="0"/>
              <a:cs typeface="Calibri" charset="0"/>
            </a:endParaRPr>
          </a:p>
          <a:p>
            <a:endParaRPr lang="en-US" dirty="0"/>
          </a:p>
        </p:txBody>
      </p:sp>
      <p:pic>
        <p:nvPicPr>
          <p:cNvPr id="6" name="Picture 5">
            <a:extLst>
              <a:ext uri="{FF2B5EF4-FFF2-40B4-BE49-F238E27FC236}">
                <a16:creationId xmlns:a16="http://schemas.microsoft.com/office/drawing/2014/main" id="{E2EBB3E8-0DB5-4D5E-86CE-D3B526C1E5F1}"/>
              </a:ext>
            </a:extLst>
          </p:cNvPr>
          <p:cNvPicPr/>
          <p:nvPr/>
        </p:nvPicPr>
        <p:blipFill>
          <a:blip r:embed="rId2"/>
          <a:stretch>
            <a:fillRect/>
          </a:stretch>
        </p:blipFill>
        <p:spPr>
          <a:xfrm>
            <a:off x="1661355" y="2924944"/>
            <a:ext cx="5821290" cy="273630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487405" y="261808"/>
            <a:ext cx="8261059" cy="1205767"/>
          </a:xfrm>
          <a:prstGeom prst="rect">
            <a:avLst/>
          </a:prstGeom>
        </p:spPr>
        <p:txBody>
          <a:bodyPr/>
          <a:lstStyle/>
          <a:p>
            <a:r>
              <a:rPr b="1" dirty="0">
                <a:latin typeface="+mn-lt"/>
              </a:rPr>
              <a:t>Agile History</a:t>
            </a:r>
            <a:r>
              <a:rPr lang="en-US" b="1" dirty="0">
                <a:latin typeface="+mn-lt"/>
              </a:rPr>
              <a:t> Timeline</a:t>
            </a:r>
            <a:br>
              <a:rPr lang="en-US" b="1" dirty="0">
                <a:latin typeface="+mn-lt"/>
              </a:rPr>
            </a:br>
            <a:r>
              <a:rPr lang="en-IN" sz="2200" b="1" dirty="0">
                <a:solidFill>
                  <a:srgbClr val="007FA3"/>
                </a:solidFill>
                <a:latin typeface="+mj-lt"/>
              </a:rPr>
              <a:t>1.3</a:t>
            </a:r>
            <a:r>
              <a:rPr lang="en-IN" sz="2200" dirty="0">
                <a:latin typeface="+mj-lt"/>
              </a:rPr>
              <a:t> </a:t>
            </a:r>
            <a:r>
              <a:rPr lang="en-IN" sz="2200" dirty="0"/>
              <a:t>Describe the Agile methodologies</a:t>
            </a:r>
            <a:endParaRPr sz="2200" b="1" dirty="0">
              <a:latin typeface="+mn-lt"/>
            </a:endParaRPr>
          </a:p>
        </p:txBody>
      </p:sp>
      <p:pic>
        <p:nvPicPr>
          <p:cNvPr id="3" name="Picture 2">
            <a:extLst>
              <a:ext uri="{FF2B5EF4-FFF2-40B4-BE49-F238E27FC236}">
                <a16:creationId xmlns:a16="http://schemas.microsoft.com/office/drawing/2014/main" id="{F43CCBBE-8A2B-433A-89EB-67145728E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54" y="1520689"/>
            <a:ext cx="7576491" cy="4463528"/>
          </a:xfrm>
          <a:prstGeom prst="rect">
            <a:avLst/>
          </a:prstGeom>
        </p:spPr>
      </p:pic>
      <p:sp>
        <p:nvSpPr>
          <p:cNvPr id="9" name="Rectangle 12">
            <a:extLst>
              <a:ext uri="{FF2B5EF4-FFF2-40B4-BE49-F238E27FC236}">
                <a16:creationId xmlns:a16="http://schemas.microsoft.com/office/drawing/2014/main" id="{F4F541D8-0F9A-4D6A-AF40-47B4391E3203}"/>
              </a:ext>
            </a:extLst>
          </p:cNvPr>
          <p:cNvSpPr txBox="1"/>
          <p:nvPr/>
        </p:nvSpPr>
        <p:spPr>
          <a:xfrm>
            <a:off x="6839672" y="2478113"/>
            <a:ext cx="1700593" cy="553998"/>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defRPr sz="1000" b="1" i="1">
                <a:latin typeface="+mn-lt"/>
                <a:ea typeface="+mn-ea"/>
                <a:cs typeface="+mn-cs"/>
                <a:sym typeface="Calibri"/>
              </a:defRPr>
            </a:lvl1pPr>
          </a:lstStyle>
          <a:p>
            <a:r>
              <a:rPr sz="750" dirty="0"/>
              <a:t>On February of 2001,  </a:t>
            </a:r>
            <a:r>
              <a:rPr lang="en-US" sz="750" dirty="0"/>
              <a:t>seventeen </a:t>
            </a:r>
            <a:r>
              <a:rPr sz="750" dirty="0"/>
              <a:t>people met to talk about Agile. What emerged was the Agile 'Software Development' Manifesto</a:t>
            </a:r>
          </a:p>
        </p:txBody>
      </p:sp>
      <p:sp>
        <p:nvSpPr>
          <p:cNvPr id="11" name="Rectangle 10">
            <a:extLst>
              <a:ext uri="{FF2B5EF4-FFF2-40B4-BE49-F238E27FC236}">
                <a16:creationId xmlns:a16="http://schemas.microsoft.com/office/drawing/2014/main" id="{4B5A9ADA-6AEB-4624-9A84-903E050C365C}"/>
              </a:ext>
            </a:extLst>
          </p:cNvPr>
          <p:cNvSpPr txBox="1"/>
          <p:nvPr/>
        </p:nvSpPr>
        <p:spPr>
          <a:xfrm>
            <a:off x="5185848" y="3216777"/>
            <a:ext cx="1133798" cy="36933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defRPr sz="800">
                <a:latin typeface="+mn-lt"/>
                <a:ea typeface="+mn-ea"/>
                <a:cs typeface="+mn-cs"/>
                <a:sym typeface="Calibri"/>
              </a:defRPr>
            </a:lvl1pPr>
          </a:lstStyle>
          <a:p>
            <a:r>
              <a:rPr sz="600" dirty="0"/>
              <a:t>Dynamic Systems Development Method  (Agile delivery Framework)</a:t>
            </a:r>
          </a:p>
        </p:txBody>
      </p:sp>
      <p:sp>
        <p:nvSpPr>
          <p:cNvPr id="12" name="Rectangle 9">
            <a:extLst>
              <a:ext uri="{FF2B5EF4-FFF2-40B4-BE49-F238E27FC236}">
                <a16:creationId xmlns:a16="http://schemas.microsoft.com/office/drawing/2014/main" id="{44F3DC57-916C-4EB4-B015-6787E22967EF}"/>
              </a:ext>
            </a:extLst>
          </p:cNvPr>
          <p:cNvSpPr txBox="1"/>
          <p:nvPr/>
        </p:nvSpPr>
        <p:spPr>
          <a:xfrm>
            <a:off x="5185848" y="2847445"/>
            <a:ext cx="1038836" cy="36933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defRPr sz="800">
                <a:latin typeface="+mn-lt"/>
                <a:ea typeface="+mn-ea"/>
                <a:cs typeface="+mn-cs"/>
                <a:sym typeface="Calibri"/>
              </a:defRPr>
            </a:lvl1pPr>
          </a:lstStyle>
          <a:p>
            <a:r>
              <a:rPr sz="600" dirty="0"/>
              <a:t>Feature Driven Development (Agile Modeling)</a:t>
            </a:r>
          </a:p>
        </p:txBody>
      </p:sp>
      <p:cxnSp>
        <p:nvCxnSpPr>
          <p:cNvPr id="4" name="Straight Arrow Connector 3"/>
          <p:cNvCxnSpPr/>
          <p:nvPr/>
        </p:nvCxnSpPr>
        <p:spPr>
          <a:xfrm>
            <a:off x="3060193" y="5984218"/>
            <a:ext cx="1086819" cy="0"/>
          </a:xfrm>
          <a:prstGeom prst="straightConnector1">
            <a:avLst/>
          </a:prstGeom>
          <a:noFill/>
          <a:ln w="19050" cap="rnd">
            <a:solidFill>
              <a:schemeClr val="accent1"/>
            </a:solidFill>
            <a:prstDash val="solid"/>
            <a:round/>
            <a:headEnd type="arrow"/>
            <a:tailEnd type="arrow"/>
          </a:ln>
          <a:effectLst/>
          <a:sp3d/>
        </p:spPr>
        <p:style>
          <a:lnRef idx="0">
            <a:scrgbClr r="0" g="0" b="0"/>
          </a:lnRef>
          <a:fillRef idx="0">
            <a:scrgbClr r="0" g="0" b="0"/>
          </a:fillRef>
          <a:effectRef idx="0">
            <a:scrgbClr r="0" g="0" b="0"/>
          </a:effectRef>
          <a:fontRef idx="none"/>
        </p:style>
      </p:cxnSp>
      <p:sp>
        <p:nvSpPr>
          <p:cNvPr id="8" name="TextBox 7"/>
          <p:cNvSpPr txBox="1"/>
          <p:nvPr/>
        </p:nvSpPr>
        <p:spPr>
          <a:xfrm>
            <a:off x="2039173" y="5845719"/>
            <a:ext cx="97058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hangingPunct="0"/>
            <a:r>
              <a:rPr lang="en-US" sz="675" b="1" dirty="0">
                <a:latin typeface="+mn-lt"/>
                <a:ea typeface="Trebuchet MS"/>
                <a:cs typeface="Trebuchet MS"/>
                <a:sym typeface="Trebuchet MS"/>
              </a:rPr>
              <a:t>Hirotaka Takeuchi    1986</a:t>
            </a:r>
          </a:p>
        </p:txBody>
      </p:sp>
      <p:sp>
        <p:nvSpPr>
          <p:cNvPr id="14" name="TextBox 13"/>
          <p:cNvSpPr txBox="1"/>
          <p:nvPr/>
        </p:nvSpPr>
        <p:spPr>
          <a:xfrm>
            <a:off x="4247890" y="5845720"/>
            <a:ext cx="206583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hangingPunct="0"/>
            <a:r>
              <a:rPr lang="en-US" sz="675" b="1" dirty="0">
                <a:latin typeface="+mn-lt"/>
                <a:ea typeface="Trebuchet MS"/>
                <a:cs typeface="Trebuchet MS"/>
                <a:sym typeface="Trebuchet MS"/>
              </a:rPr>
              <a:t>1993  Jeff Sutherland, Jeff McKenna, John Scumniotales</a:t>
            </a:r>
          </a:p>
        </p:txBody>
      </p:sp>
      <p:sp>
        <p:nvSpPr>
          <p:cNvPr id="13" name="Slide Number Placeholder 12"/>
          <p:cNvSpPr>
            <a:spLocks noGrp="1"/>
          </p:cNvSpPr>
          <p:nvPr>
            <p:ph type="sldNum" sz="quarter" idx="2"/>
          </p:nvPr>
        </p:nvSpPr>
        <p:spPr>
          <a:xfrm>
            <a:off x="9049981" y="6114704"/>
            <a:ext cx="224022" cy="218441"/>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chemeClr val="accent1"/>
                </a:solidFill>
                <a:effectLst/>
                <a:uFillTx/>
                <a:latin typeface="Trebuchet MS"/>
                <a:ea typeface="Trebuchet MS"/>
                <a:cs typeface="Trebuchet MS"/>
                <a:sym typeface="Trebuchet MS"/>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Trebuchet MS"/>
                <a:ea typeface="Trebuchet MS"/>
                <a:cs typeface="Trebuchet MS"/>
                <a:sym typeface="Trebuchet MS"/>
              </a:defRPr>
            </a:lvl9pPr>
          </a:lstStyle>
          <a:p>
            <a:fld id="{86CB4B4D-7CA3-9044-876B-883B54F8677D}" type="slidenum">
              <a:rPr lang="en-US" smtClean="0"/>
              <a:pPr/>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27684" y="2239567"/>
            <a:ext cx="5344716" cy="1969706"/>
          </a:xfrm>
          <a:prstGeom prst="rect">
            <a:avLst/>
          </a:prstGeom>
        </p:spPr>
        <p:txBody>
          <a:bodyPr wrap="square"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599" b="1" baseline="-11000" dirty="0">
                <a:solidFill>
                  <a:srgbClr val="F6AF00"/>
                </a:solidFill>
                <a:ea typeface="Calibri" charset="0"/>
                <a:cs typeface="Calibri" charset="0"/>
              </a:rPr>
              <a:t>AGILE</a:t>
            </a:r>
            <a:r>
              <a:rPr lang="en-US" altLang="en-US" sz="15599" b="1" baseline="-11000" dirty="0">
                <a:solidFill>
                  <a:srgbClr val="F6AF00"/>
                </a:solidFill>
                <a:latin typeface="Times New Roman" charset="0"/>
                <a:ea typeface="Times New Roman" charset="0"/>
                <a:cs typeface="Times New Roman" charset="0"/>
              </a:rPr>
              <a:t> </a:t>
            </a:r>
            <a:r>
              <a:rPr lang="en-US" altLang="en-US" sz="2400" b="1" dirty="0">
                <a:solidFill>
                  <a:srgbClr val="E6B8B8"/>
                </a:solidFill>
                <a:ea typeface="Calibri" charset="0"/>
                <a:cs typeface="Calibri" charset="0"/>
              </a:rPr>
              <a:t>Quality-driven</a:t>
            </a:r>
            <a:endParaRPr lang="en-US" altLang="en-US" sz="2400" dirty="0">
              <a:ea typeface="Calibri" charset="0"/>
              <a:cs typeface="Calibri" charset="0"/>
            </a:endParaRPr>
          </a:p>
        </p:txBody>
      </p:sp>
      <p:sp>
        <p:nvSpPr>
          <p:cNvPr id="6" name="object 6"/>
          <p:cNvSpPr txBox="1"/>
          <p:nvPr/>
        </p:nvSpPr>
        <p:spPr>
          <a:xfrm>
            <a:off x="1964532" y="3575448"/>
            <a:ext cx="5503068" cy="615553"/>
          </a:xfrm>
          <a:prstGeom prst="rect">
            <a:avLst/>
          </a:prstGeom>
        </p:spPr>
        <p:txBody>
          <a:bodyPr wrap="square" lIns="0" tIns="0" rIns="0" bIns="0">
            <a:spAutoFit/>
          </a:bodyPr>
          <a:lstStyle>
            <a:lvl1pPr marL="12700">
              <a:tabLst>
                <a:tab pos="3097213" algn="l"/>
              </a:tabLst>
              <a:defRPr>
                <a:solidFill>
                  <a:schemeClr val="tx1"/>
                </a:solidFill>
                <a:latin typeface="Calibri" charset="0"/>
                <a:ea typeface="Arial" charset="0"/>
                <a:cs typeface="Arial" charset="0"/>
              </a:defRPr>
            </a:lvl1pPr>
            <a:lvl2pPr marL="742950" indent="-285750">
              <a:tabLst>
                <a:tab pos="3097213" algn="l"/>
              </a:tabLst>
              <a:defRPr>
                <a:solidFill>
                  <a:schemeClr val="tx1"/>
                </a:solidFill>
                <a:latin typeface="Calibri" charset="0"/>
                <a:ea typeface="Arial" charset="0"/>
                <a:cs typeface="Arial" charset="0"/>
              </a:defRPr>
            </a:lvl2pPr>
            <a:lvl3pPr marL="1143000" indent="-228600">
              <a:tabLst>
                <a:tab pos="3097213" algn="l"/>
              </a:tabLst>
              <a:defRPr>
                <a:solidFill>
                  <a:schemeClr val="tx1"/>
                </a:solidFill>
                <a:latin typeface="Calibri" charset="0"/>
                <a:ea typeface="Arial" charset="0"/>
                <a:cs typeface="Arial" charset="0"/>
              </a:defRPr>
            </a:lvl3pPr>
            <a:lvl4pPr marL="1600200" indent="-228600">
              <a:tabLst>
                <a:tab pos="3097213" algn="l"/>
              </a:tabLst>
              <a:defRPr>
                <a:solidFill>
                  <a:schemeClr val="tx1"/>
                </a:solidFill>
                <a:latin typeface="Calibri" charset="0"/>
                <a:ea typeface="Arial" charset="0"/>
                <a:cs typeface="Arial" charset="0"/>
              </a:defRPr>
            </a:lvl4pPr>
            <a:lvl5pPr marL="2057400" indent="-228600">
              <a:tabLst>
                <a:tab pos="3097213" algn="l"/>
              </a:tabLst>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tabLst>
                <a:tab pos="3097213" algn="l"/>
              </a:tabLs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tabLst>
                <a:tab pos="3097213" algn="l"/>
              </a:tabLs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tabLst>
                <a:tab pos="3097213" algn="l"/>
              </a:tabLs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tabLst>
                <a:tab pos="3097213" algn="l"/>
              </a:tabLst>
              <a:defRPr>
                <a:solidFill>
                  <a:schemeClr val="tx1"/>
                </a:solidFill>
                <a:latin typeface="Calibri" charset="0"/>
                <a:ea typeface="Arial" charset="0"/>
                <a:cs typeface="Arial" charset="0"/>
              </a:defRPr>
            </a:lvl9pPr>
          </a:lstStyle>
          <a:p>
            <a:pPr eaLnBrk="1" hangingPunct="1"/>
            <a:r>
              <a:rPr lang="en-US" altLang="en-US" sz="4000" b="1" dirty="0">
                <a:solidFill>
                  <a:srgbClr val="B7DEE8"/>
                </a:solidFill>
                <a:ea typeface="Calibri" charset="0"/>
                <a:cs typeface="Calibri" charset="0"/>
              </a:rPr>
              <a:t>Cooperative</a:t>
            </a:r>
            <a:r>
              <a:rPr lang="en-US" altLang="en-US" sz="4000" b="1" dirty="0">
                <a:solidFill>
                  <a:srgbClr val="B7DEE8"/>
                </a:solidFill>
                <a:latin typeface="Times New Roman" charset="0"/>
                <a:ea typeface="Times New Roman" charset="0"/>
                <a:cs typeface="Times New Roman" charset="0"/>
              </a:rPr>
              <a:t>   </a:t>
            </a:r>
            <a:r>
              <a:rPr lang="en-US" altLang="en-US" sz="6000" b="1" baseline="-11000" dirty="0">
                <a:solidFill>
                  <a:srgbClr val="8DB3E3"/>
                </a:solidFill>
                <a:ea typeface="Calibri" charset="0"/>
                <a:cs typeface="Calibri" charset="0"/>
              </a:rPr>
              <a:t>Iterative</a:t>
            </a:r>
            <a:endParaRPr lang="en-US" altLang="en-US" sz="6000" baseline="-11000" dirty="0">
              <a:ea typeface="Calibri" charset="0"/>
              <a:cs typeface="Calibri" charset="0"/>
            </a:endParaRPr>
          </a:p>
        </p:txBody>
      </p:sp>
      <p:sp>
        <p:nvSpPr>
          <p:cNvPr id="7" name="object 7"/>
          <p:cNvSpPr txBox="1"/>
          <p:nvPr/>
        </p:nvSpPr>
        <p:spPr>
          <a:xfrm>
            <a:off x="4114801" y="2321005"/>
            <a:ext cx="1860947" cy="492443"/>
          </a:xfrm>
          <a:prstGeom prst="rect">
            <a:avLst/>
          </a:prstGeom>
        </p:spPr>
        <p:txBody>
          <a:bodyPr wrap="square"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3200" b="1" dirty="0">
                <a:solidFill>
                  <a:srgbClr val="D7E4BC"/>
                </a:solidFill>
                <a:ea typeface="Calibri" charset="0"/>
                <a:cs typeface="Calibri" charset="0"/>
              </a:rPr>
              <a:t>Adaptable</a:t>
            </a:r>
            <a:endParaRPr lang="en-US" altLang="en-US" sz="3200" dirty="0">
              <a:ea typeface="Calibri" charset="0"/>
              <a:cs typeface="Calibri" charset="0"/>
            </a:endParaRPr>
          </a:p>
        </p:txBody>
      </p:sp>
      <p:sp>
        <p:nvSpPr>
          <p:cNvPr id="16391" name="object 8"/>
          <p:cNvSpPr txBox="1">
            <a:spLocks noChangeArrowheads="1"/>
          </p:cNvSpPr>
          <p:nvPr/>
        </p:nvSpPr>
        <p:spPr bwMode="auto">
          <a:xfrm>
            <a:off x="2427684" y="2197894"/>
            <a:ext cx="168711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4800" b="1" dirty="0">
                <a:solidFill>
                  <a:srgbClr val="FCD5B5"/>
                </a:solidFill>
                <a:ea typeface="Calibri" charset="0"/>
                <a:cs typeface="Calibri" charset="0"/>
              </a:rPr>
              <a:t>Rapid</a:t>
            </a:r>
            <a:endParaRPr lang="en-US" altLang="en-US" sz="4800" dirty="0">
              <a:ea typeface="Calibri" charset="0"/>
              <a:cs typeface="Calibri" charset="0"/>
            </a:endParaRPr>
          </a:p>
        </p:txBody>
      </p:sp>
      <p:sp>
        <p:nvSpPr>
          <p:cNvPr id="9" name="object 9"/>
          <p:cNvSpPr txBox="1"/>
          <p:nvPr/>
        </p:nvSpPr>
        <p:spPr>
          <a:xfrm>
            <a:off x="609601" y="4730353"/>
            <a:ext cx="8077199" cy="1107996"/>
          </a:xfrm>
          <a:prstGeom prst="rect">
            <a:avLst/>
          </a:prstGeom>
        </p:spPr>
        <p:txBody>
          <a:bodyPr wrap="square"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3200" b="1" dirty="0">
                <a:ea typeface="Calibri" charset="0"/>
                <a:cs typeface="Calibri" charset="0"/>
              </a:rPr>
              <a:t>Not</a:t>
            </a:r>
            <a:r>
              <a:rPr lang="en-US" altLang="en-US" sz="3200" b="1" dirty="0">
                <a:latin typeface="Times New Roman" charset="0"/>
                <a:ea typeface="Times New Roman" charset="0"/>
                <a:cs typeface="Times New Roman" charset="0"/>
              </a:rPr>
              <a:t> </a:t>
            </a:r>
            <a:r>
              <a:rPr lang="en-US" altLang="en-US" sz="3200" b="1" dirty="0">
                <a:ea typeface="Calibri" charset="0"/>
                <a:cs typeface="Calibri" charset="0"/>
              </a:rPr>
              <a:t>a</a:t>
            </a:r>
            <a:r>
              <a:rPr lang="en-US" altLang="en-US" sz="3200" b="1" dirty="0">
                <a:latin typeface="Times New Roman" charset="0"/>
                <a:ea typeface="Times New Roman" charset="0"/>
                <a:cs typeface="Times New Roman" charset="0"/>
              </a:rPr>
              <a:t> </a:t>
            </a:r>
            <a:r>
              <a:rPr lang="en-US" altLang="en-US" sz="3200" b="1" dirty="0">
                <a:ea typeface="Calibri" charset="0"/>
                <a:cs typeface="Calibri" charset="0"/>
              </a:rPr>
              <a:t>process</a:t>
            </a:r>
            <a:r>
              <a:rPr lang="en-US" altLang="en-US" sz="2400" dirty="0">
                <a:ea typeface="Calibri" charset="0"/>
                <a:cs typeface="Calibri" charset="0"/>
              </a:rPr>
              <a:t>,</a:t>
            </a:r>
            <a:r>
              <a:rPr lang="en-US" altLang="en-US" sz="2400" dirty="0">
                <a:latin typeface="Times New Roman" charset="0"/>
                <a:ea typeface="Times New Roman" charset="0"/>
                <a:cs typeface="Times New Roman" charset="0"/>
              </a:rPr>
              <a:t> </a:t>
            </a:r>
            <a:r>
              <a:rPr lang="en-US" altLang="en-US" sz="2400" dirty="0">
                <a:ea typeface="Calibri" charset="0"/>
                <a:cs typeface="Calibri" charset="0"/>
              </a:rPr>
              <a:t>it's</a:t>
            </a:r>
            <a:r>
              <a:rPr lang="en-US" altLang="en-US" sz="2400" dirty="0">
                <a:latin typeface="Times New Roman" charset="0"/>
                <a:ea typeface="Times New Roman" charset="0"/>
                <a:cs typeface="Times New Roman" charset="0"/>
              </a:rPr>
              <a:t> </a:t>
            </a:r>
            <a:r>
              <a:rPr lang="en-US" altLang="en-US" sz="2400" dirty="0">
                <a:ea typeface="Calibri" charset="0"/>
                <a:cs typeface="Calibri" charset="0"/>
              </a:rPr>
              <a:t>a</a:t>
            </a:r>
            <a:r>
              <a:rPr lang="en-US" altLang="en-US" sz="2400" dirty="0">
                <a:latin typeface="Times New Roman" charset="0"/>
                <a:ea typeface="Times New Roman" charset="0"/>
                <a:cs typeface="Times New Roman" charset="0"/>
              </a:rPr>
              <a:t> </a:t>
            </a:r>
            <a:r>
              <a:rPr lang="en-US" altLang="en-US" sz="3600" b="1" dirty="0">
                <a:solidFill>
                  <a:srgbClr val="F6AF00"/>
                </a:solidFill>
                <a:ea typeface="Calibri" charset="0"/>
                <a:cs typeface="Calibri" charset="0"/>
              </a:rPr>
              <a:t>philosophy</a:t>
            </a:r>
            <a:r>
              <a:rPr lang="en-US" altLang="en-US" sz="3600" b="1" dirty="0">
                <a:solidFill>
                  <a:srgbClr val="F6AF00"/>
                </a:solidFill>
                <a:latin typeface="Times New Roman" charset="0"/>
                <a:ea typeface="Times New Roman" charset="0"/>
                <a:cs typeface="Times New Roman" charset="0"/>
              </a:rPr>
              <a:t> </a:t>
            </a:r>
            <a:r>
              <a:rPr lang="en-US" altLang="en-US" sz="2400" dirty="0">
                <a:ea typeface="Calibri" charset="0"/>
                <a:cs typeface="Calibri" charset="0"/>
              </a:rPr>
              <a:t>or</a:t>
            </a:r>
            <a:r>
              <a:rPr lang="en-US" altLang="en-US" sz="2400" dirty="0">
                <a:latin typeface="Times New Roman" charset="0"/>
                <a:ea typeface="Times New Roman" charset="0"/>
                <a:cs typeface="Times New Roman" charset="0"/>
              </a:rPr>
              <a:t> </a:t>
            </a:r>
            <a:r>
              <a:rPr lang="en-US" altLang="en-US" sz="3600" b="1" dirty="0">
                <a:solidFill>
                  <a:srgbClr val="F6AF00"/>
                </a:solidFill>
                <a:ea typeface="Calibri" charset="0"/>
                <a:cs typeface="Calibri" charset="0"/>
              </a:rPr>
              <a:t>set</a:t>
            </a:r>
            <a:r>
              <a:rPr lang="en-US" altLang="en-US" sz="3600" b="1" dirty="0">
                <a:solidFill>
                  <a:srgbClr val="F6AF00"/>
                </a:solidFill>
                <a:latin typeface="Times New Roman" charset="0"/>
                <a:ea typeface="Times New Roman" charset="0"/>
                <a:cs typeface="Times New Roman" charset="0"/>
              </a:rPr>
              <a:t> </a:t>
            </a:r>
            <a:r>
              <a:rPr lang="en-US" altLang="en-US" sz="3600" b="1" dirty="0">
                <a:solidFill>
                  <a:srgbClr val="F6AF00"/>
                </a:solidFill>
                <a:ea typeface="Calibri" charset="0"/>
                <a:cs typeface="Calibri" charset="0"/>
              </a:rPr>
              <a:t>of</a:t>
            </a:r>
            <a:r>
              <a:rPr lang="en-US" altLang="en-US" sz="3600" b="1" dirty="0">
                <a:solidFill>
                  <a:srgbClr val="F6AF00"/>
                </a:solidFill>
                <a:latin typeface="Times New Roman" charset="0"/>
                <a:ea typeface="Times New Roman" charset="0"/>
                <a:cs typeface="Times New Roman" charset="0"/>
              </a:rPr>
              <a:t> </a:t>
            </a:r>
            <a:r>
              <a:rPr lang="en-US" altLang="en-US" sz="3600" b="1" dirty="0">
                <a:solidFill>
                  <a:srgbClr val="F6AF00"/>
                </a:solidFill>
                <a:ea typeface="Calibri" charset="0"/>
                <a:cs typeface="Calibri" charset="0"/>
              </a:rPr>
              <a:t>values</a:t>
            </a:r>
            <a:endParaRPr lang="en-US" altLang="en-US" sz="3600" dirty="0">
              <a:ea typeface="Calibri" charset="0"/>
              <a:cs typeface="Calibri" charset="0"/>
            </a:endParaRPr>
          </a:p>
        </p:txBody>
      </p:sp>
      <p:sp>
        <p:nvSpPr>
          <p:cNvPr id="8" name="Title 3">
            <a:extLst>
              <a:ext uri="{FF2B5EF4-FFF2-40B4-BE49-F238E27FC236}">
                <a16:creationId xmlns:a16="http://schemas.microsoft.com/office/drawing/2014/main" id="{52FF7A5A-1A01-45C0-B01A-9E6C1B705319}"/>
              </a:ext>
            </a:extLst>
          </p:cNvPr>
          <p:cNvSpPr>
            <a:spLocks noGrp="1"/>
          </p:cNvSpPr>
          <p:nvPr>
            <p:ph type="title"/>
          </p:nvPr>
        </p:nvSpPr>
        <p:spPr>
          <a:xfrm>
            <a:off x="457200" y="215371"/>
            <a:ext cx="8229600" cy="1262196"/>
          </a:xfrm>
        </p:spPr>
        <p:txBody>
          <a:bodyPr/>
          <a:lstStyle/>
          <a:p>
            <a:pPr eaLnBrk="1" fontAlgn="auto" hangingPunct="1">
              <a:spcAft>
                <a:spcPts val="0"/>
              </a:spcAft>
              <a:defRPr/>
            </a:pPr>
            <a:r>
              <a:rPr lang="en-IN" altLang="vi-VN" dirty="0">
                <a:latin typeface="Calibri" panose="020F0502020204030204" pitchFamily="34" charset="0"/>
                <a:cs typeface="Calibri" panose="020F0502020204030204" pitchFamily="34" charset="0"/>
              </a:rPr>
              <a:t>What is Agile?</a:t>
            </a:r>
            <a:br>
              <a:rPr lang="en-IN" altLang="vi-VN" dirty="0">
                <a:latin typeface="Calibri" panose="020F0502020204030204" pitchFamily="34" charset="0"/>
                <a:cs typeface="Calibri" panose="020F0502020204030204" pitchFamily="34" charset="0"/>
              </a:rPr>
            </a:br>
            <a:r>
              <a:rPr lang="en-IN" sz="2200" b="1" dirty="0">
                <a:solidFill>
                  <a:srgbClr val="007FA3"/>
                </a:solidFill>
                <a:latin typeface="+mj-lt"/>
              </a:rPr>
              <a:t>1.3</a:t>
            </a:r>
            <a:r>
              <a:rPr lang="en-IN" sz="2200" dirty="0">
                <a:latin typeface="+mj-lt"/>
              </a:rPr>
              <a:t> Describe the Agile methodologies</a:t>
            </a:r>
            <a:endParaRPr lang="en-IN" altLang="vi-VN" sz="2200" dirty="0">
              <a:latin typeface="+mj-lt"/>
              <a:cs typeface="Calibri" panose="020F0502020204030204" pitchFamily="34" charset="0"/>
            </a:endParaRPr>
          </a:p>
        </p:txBody>
      </p:sp>
    </p:spTree>
    <p:extLst>
      <p:ext uri="{BB962C8B-B14F-4D97-AF65-F5344CB8AC3E}">
        <p14:creationId xmlns:p14="http://schemas.microsoft.com/office/powerpoint/2010/main" val="1169370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7C2124-86FF-4351-960A-5BFC939049CC}"/>
              </a:ext>
            </a:extLst>
          </p:cNvPr>
          <p:cNvSpPr>
            <a:spLocks noGrp="1"/>
          </p:cNvSpPr>
          <p:nvPr>
            <p:ph type="body" idx="1"/>
          </p:nvPr>
        </p:nvSpPr>
        <p:spPr/>
        <p:txBody>
          <a:bodyPr/>
          <a:lstStyle/>
          <a:p>
            <a:r>
              <a:rPr lang="en-US" sz="2400" dirty="0">
                <a:solidFill>
                  <a:srgbClr val="333333"/>
                </a:solidFill>
                <a:latin typeface="Calibri" charset="0"/>
                <a:ea typeface="Calibri" charset="0"/>
                <a:cs typeface="Calibri" charset="0"/>
              </a:rPr>
              <a:t>It works by breaking projects down into little bits of user functionality called </a:t>
            </a:r>
            <a:r>
              <a:rPr lang="en-US" altLang="en-US" sz="2400" b="1" dirty="0">
                <a:solidFill>
                  <a:srgbClr val="F6AF00"/>
                </a:solidFill>
                <a:latin typeface="Calibri" charset="0"/>
                <a:ea typeface="Calibri" charset="0"/>
                <a:cs typeface="Calibri" charset="0"/>
              </a:rPr>
              <a:t>user stories</a:t>
            </a:r>
            <a:r>
              <a:rPr lang="en-US" sz="2400" dirty="0">
                <a:solidFill>
                  <a:srgbClr val="333333"/>
                </a:solidFill>
                <a:latin typeface="Calibri" charset="0"/>
                <a:ea typeface="Calibri" charset="0"/>
                <a:cs typeface="Calibri" charset="0"/>
              </a:rPr>
              <a:t>, prioritizing them, and then continuously delivering them in short two week cycles called </a:t>
            </a:r>
            <a:r>
              <a:rPr lang="en-US" altLang="en-US" sz="2400" b="1" dirty="0">
                <a:solidFill>
                  <a:srgbClr val="F6AF00"/>
                </a:solidFill>
                <a:latin typeface="Calibri" charset="0"/>
                <a:ea typeface="Calibri" charset="0"/>
                <a:cs typeface="Calibri" charset="0"/>
              </a:rPr>
              <a:t>sprints.</a:t>
            </a:r>
            <a:endParaRPr lang="en-GB" sz="2400" dirty="0">
              <a:latin typeface="Calibri" charset="0"/>
              <a:ea typeface="Calibri" charset="0"/>
              <a:cs typeface="Calibri" charset="0"/>
            </a:endParaRPr>
          </a:p>
          <a:p>
            <a:endParaRPr lang="en-US" dirty="0"/>
          </a:p>
        </p:txBody>
      </p:sp>
      <p:sp>
        <p:nvSpPr>
          <p:cNvPr id="3" name="Title 2">
            <a:extLst>
              <a:ext uri="{FF2B5EF4-FFF2-40B4-BE49-F238E27FC236}">
                <a16:creationId xmlns:a16="http://schemas.microsoft.com/office/drawing/2014/main" id="{D5D035F7-3683-4ADF-B2BA-8C7C33F9E13F}"/>
              </a:ext>
            </a:extLst>
          </p:cNvPr>
          <p:cNvSpPr>
            <a:spLocks noGrp="1"/>
          </p:cNvSpPr>
          <p:nvPr>
            <p:ph type="title"/>
          </p:nvPr>
        </p:nvSpPr>
        <p:spPr/>
        <p:txBody>
          <a:bodyPr/>
          <a:lstStyle/>
          <a:p>
            <a:r>
              <a:rPr lang="en-IN" altLang="vi-VN" dirty="0">
                <a:latin typeface="Calibri" panose="020F0502020204030204" pitchFamily="34" charset="0"/>
                <a:cs typeface="Calibri" panose="020F0502020204030204" pitchFamily="34" charset="0"/>
              </a:rPr>
              <a:t>What is Agile?</a:t>
            </a:r>
            <a:br>
              <a:rPr lang="en-IN" altLang="vi-VN" dirty="0">
                <a:latin typeface="Calibri" panose="020F0502020204030204" pitchFamily="34" charset="0"/>
                <a:cs typeface="Calibri" panose="020F0502020204030204" pitchFamily="34" charset="0"/>
              </a:rPr>
            </a:br>
            <a:r>
              <a:rPr lang="en-IN" sz="2200" b="1" dirty="0">
                <a:solidFill>
                  <a:srgbClr val="007FA3"/>
                </a:solidFill>
                <a:latin typeface="+mj-lt"/>
              </a:rPr>
              <a:t>1.3</a:t>
            </a:r>
            <a:r>
              <a:rPr lang="en-IN" sz="2200" dirty="0">
                <a:latin typeface="+mj-lt"/>
              </a:rPr>
              <a:t> Describe the Agile methodologies</a:t>
            </a:r>
            <a:endParaRPr lang="en-US" sz="2200" dirty="0"/>
          </a:p>
        </p:txBody>
      </p:sp>
      <p:pic>
        <p:nvPicPr>
          <p:cNvPr id="4" name="Picture 3">
            <a:extLst>
              <a:ext uri="{FF2B5EF4-FFF2-40B4-BE49-F238E27FC236}">
                <a16:creationId xmlns:a16="http://schemas.microsoft.com/office/drawing/2014/main" id="{152AB163-B2BE-4242-BDB5-619BE184ADB4}"/>
              </a:ext>
            </a:extLst>
          </p:cNvPr>
          <p:cNvPicPr/>
          <p:nvPr/>
        </p:nvPicPr>
        <p:blipFill>
          <a:blip r:embed="rId2"/>
          <a:stretch>
            <a:fillRect/>
          </a:stretch>
        </p:blipFill>
        <p:spPr>
          <a:xfrm>
            <a:off x="971600" y="3429000"/>
            <a:ext cx="6912768" cy="2925597"/>
          </a:xfrm>
          <a:prstGeom prst="rect">
            <a:avLst/>
          </a:prstGeom>
        </p:spPr>
      </p:pic>
    </p:spTree>
    <p:extLst>
      <p:ext uri="{BB962C8B-B14F-4D97-AF65-F5344CB8AC3E}">
        <p14:creationId xmlns:p14="http://schemas.microsoft.com/office/powerpoint/2010/main" val="3002292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A0DFD8-00D6-4ABE-817E-FA2061E55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80" y="3335096"/>
            <a:ext cx="7416639" cy="3522904"/>
          </a:xfrm>
          <a:prstGeom prst="rect">
            <a:avLst/>
          </a:prstGeom>
        </p:spPr>
      </p:pic>
      <p:sp>
        <p:nvSpPr>
          <p:cNvPr id="4" name="Title 3">
            <a:extLst>
              <a:ext uri="{FF2B5EF4-FFF2-40B4-BE49-F238E27FC236}">
                <a16:creationId xmlns:a16="http://schemas.microsoft.com/office/drawing/2014/main" id="{96DAB9E7-01E0-4C7F-96EA-25F51A026214}"/>
              </a:ext>
            </a:extLst>
          </p:cNvPr>
          <p:cNvSpPr>
            <a:spLocks noGrp="1"/>
          </p:cNvSpPr>
          <p:nvPr>
            <p:ph type="title"/>
          </p:nvPr>
        </p:nvSpPr>
        <p:spPr/>
        <p:txBody>
          <a:bodyPr/>
          <a:lstStyle/>
          <a:p>
            <a:r>
              <a:rPr lang="en-IN" sz="3600" dirty="0">
                <a:latin typeface="+mj-lt"/>
              </a:rPr>
              <a:t>Modern Agile</a:t>
            </a:r>
            <a:br>
              <a:rPr lang="en-IN" sz="3600" b="1" dirty="0">
                <a:solidFill>
                  <a:srgbClr val="007FA3"/>
                </a:solidFill>
                <a:latin typeface="+mj-lt"/>
              </a:rPr>
            </a:br>
            <a:r>
              <a:rPr lang="en-IN" sz="2200" b="1" dirty="0">
                <a:solidFill>
                  <a:srgbClr val="007FA3"/>
                </a:solidFill>
                <a:latin typeface="+mj-lt"/>
              </a:rPr>
              <a:t>1.3</a:t>
            </a:r>
            <a:r>
              <a:rPr lang="en-IN" sz="2200" dirty="0">
                <a:latin typeface="+mj-lt"/>
              </a:rPr>
              <a:t> </a:t>
            </a:r>
            <a:r>
              <a:rPr lang="en-IN" sz="2200" dirty="0"/>
              <a:t>Describe the Agile methodologies</a:t>
            </a:r>
            <a:endParaRPr lang="en-US" sz="2200" dirty="0"/>
          </a:p>
        </p:txBody>
      </p:sp>
      <p:sp>
        <p:nvSpPr>
          <p:cNvPr id="5" name="Content Placeholder 4">
            <a:extLst>
              <a:ext uri="{FF2B5EF4-FFF2-40B4-BE49-F238E27FC236}">
                <a16:creationId xmlns:a16="http://schemas.microsoft.com/office/drawing/2014/main" id="{EB5D9729-8B5F-4A62-81F7-E6835024013E}"/>
              </a:ext>
            </a:extLst>
          </p:cNvPr>
          <p:cNvSpPr>
            <a:spLocks noGrp="1"/>
          </p:cNvSpPr>
          <p:nvPr>
            <p:ph idx="1"/>
          </p:nvPr>
        </p:nvSpPr>
        <p:spPr/>
        <p:txBody>
          <a:bodyPr/>
          <a:lstStyle/>
          <a:p>
            <a:r>
              <a:rPr lang="en-US" sz="2000" dirty="0"/>
              <a:t>The industry has become overloaded with techniques, processes, methodologies and tools that have fallen under the Agile umbrella</a:t>
            </a:r>
          </a:p>
          <a:p>
            <a:r>
              <a:rPr lang="en-US" sz="2000" dirty="0"/>
              <a:t>Modern Agile aims to move Agile to the next level, not by adding complexity, but by simplifying— stressing only adherence to four principles</a:t>
            </a:r>
          </a:p>
          <a:p>
            <a:endParaRPr lang="en-US" dirty="0"/>
          </a:p>
        </p:txBody>
      </p:sp>
    </p:spTree>
    <p:extLst>
      <p:ext uri="{BB962C8B-B14F-4D97-AF65-F5344CB8AC3E}">
        <p14:creationId xmlns:p14="http://schemas.microsoft.com/office/powerpoint/2010/main" val="3216152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165D-39F0-479F-AD7A-A2323C1E582F}"/>
              </a:ext>
            </a:extLst>
          </p:cNvPr>
          <p:cNvSpPr>
            <a:spLocks noGrp="1"/>
          </p:cNvSpPr>
          <p:nvPr>
            <p:ph type="title"/>
          </p:nvPr>
        </p:nvSpPr>
        <p:spPr/>
        <p:txBody>
          <a:bodyPr/>
          <a:lstStyle/>
          <a:p>
            <a:r>
              <a:rPr lang="en-IN" sz="3600" dirty="0">
                <a:latin typeface="+mj-lt"/>
              </a:rPr>
              <a:t>Modern Agile guiding principles</a:t>
            </a:r>
            <a:br>
              <a:rPr lang="en-IN" sz="4800" b="1" dirty="0">
                <a:solidFill>
                  <a:srgbClr val="007FA3"/>
                </a:solidFill>
                <a:latin typeface="+mj-lt"/>
              </a:rPr>
            </a:br>
            <a:r>
              <a:rPr lang="en-IN" sz="2200" b="1" dirty="0">
                <a:solidFill>
                  <a:srgbClr val="007FA3"/>
                </a:solidFill>
                <a:latin typeface="+mj-lt"/>
              </a:rPr>
              <a:t>1.3</a:t>
            </a:r>
            <a:r>
              <a:rPr lang="en-IN" sz="2200" dirty="0">
                <a:latin typeface="+mj-lt"/>
              </a:rPr>
              <a:t> </a:t>
            </a:r>
            <a:r>
              <a:rPr lang="en-IN" sz="2200" dirty="0"/>
              <a:t>Describe the Agile methodologies</a:t>
            </a:r>
            <a:endParaRPr lang="en-US" sz="2200" dirty="0"/>
          </a:p>
        </p:txBody>
      </p:sp>
      <p:grpSp>
        <p:nvGrpSpPr>
          <p:cNvPr id="17" name="Group 16">
            <a:extLst>
              <a:ext uri="{FF2B5EF4-FFF2-40B4-BE49-F238E27FC236}">
                <a16:creationId xmlns:a16="http://schemas.microsoft.com/office/drawing/2014/main" id="{E2D3E4D0-DD49-4702-96B7-6ADC7EE14B4E}"/>
              </a:ext>
            </a:extLst>
          </p:cNvPr>
          <p:cNvGrpSpPr/>
          <p:nvPr/>
        </p:nvGrpSpPr>
        <p:grpSpPr>
          <a:xfrm>
            <a:off x="132760" y="1942797"/>
            <a:ext cx="8827163" cy="3548236"/>
            <a:chOff x="132760" y="1942797"/>
            <a:chExt cx="8827163" cy="3548236"/>
          </a:xfrm>
        </p:grpSpPr>
        <p:grpSp>
          <p:nvGrpSpPr>
            <p:cNvPr id="4" name="Rectangle 10">
              <a:extLst>
                <a:ext uri="{FF2B5EF4-FFF2-40B4-BE49-F238E27FC236}">
                  <a16:creationId xmlns:a16="http://schemas.microsoft.com/office/drawing/2014/main" id="{A8D31EF3-AE42-4747-9B2B-3D4101767187}"/>
                </a:ext>
              </a:extLst>
            </p:cNvPr>
            <p:cNvGrpSpPr/>
            <p:nvPr/>
          </p:nvGrpSpPr>
          <p:grpSpPr>
            <a:xfrm>
              <a:off x="132760" y="1942797"/>
              <a:ext cx="2304256" cy="1627525"/>
              <a:chOff x="0" y="0"/>
              <a:chExt cx="2667699" cy="1728131"/>
            </a:xfrm>
          </p:grpSpPr>
          <p:sp>
            <p:nvSpPr>
              <p:cNvPr id="5" name="Rectangle">
                <a:extLst>
                  <a:ext uri="{FF2B5EF4-FFF2-40B4-BE49-F238E27FC236}">
                    <a16:creationId xmlns:a16="http://schemas.microsoft.com/office/drawing/2014/main" id="{EF965902-EA1C-451D-AE41-FC992F77CD0D}"/>
                  </a:ext>
                </a:extLst>
              </p:cNvPr>
              <p:cNvSpPr/>
              <p:nvPr/>
            </p:nvSpPr>
            <p:spPr>
              <a:xfrm>
                <a:off x="0" y="0"/>
                <a:ext cx="2667699" cy="1728131"/>
              </a:xfrm>
              <a:prstGeom prst="rect">
                <a:avLst/>
              </a:prstGeom>
              <a:solidFill>
                <a:srgbClr val="F47E66"/>
              </a:solidFill>
              <a:ln w="19050" cap="rnd">
                <a:solidFill>
                  <a:srgbClr val="698E1C"/>
                </a:solidFill>
                <a:prstDash val="solid"/>
                <a:round/>
              </a:ln>
              <a:effectLst/>
            </p:spPr>
            <p:txBody>
              <a:bodyPr wrap="square" lIns="45719" tIns="45719" rIns="45719" bIns="45719" numCol="1" anchor="ctr">
                <a:noAutofit/>
              </a:bodyPr>
              <a:lstStyle/>
              <a:p>
                <a:pPr algn="ctr">
                  <a:defRPr>
                    <a:solidFill>
                      <a:srgbClr val="FFFFFF"/>
                    </a:solidFill>
                  </a:defRPr>
                </a:pPr>
                <a:endParaRPr dirty="0"/>
              </a:p>
            </p:txBody>
          </p:sp>
          <p:sp>
            <p:nvSpPr>
              <p:cNvPr id="6" name="Experiment &amp; Learn…">
                <a:extLst>
                  <a:ext uri="{FF2B5EF4-FFF2-40B4-BE49-F238E27FC236}">
                    <a16:creationId xmlns:a16="http://schemas.microsoft.com/office/drawing/2014/main" id="{C0A0500A-3B94-458F-9118-8440019AF695}"/>
                  </a:ext>
                </a:extLst>
              </p:cNvPr>
              <p:cNvSpPr txBox="1"/>
              <p:nvPr/>
            </p:nvSpPr>
            <p:spPr>
              <a:xfrm>
                <a:off x="0" y="14382"/>
                <a:ext cx="2667699" cy="1699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a:solidFill>
                      <a:srgbClr val="FFFFFF"/>
                    </a:solidFill>
                    <a:latin typeface="+mn-lt"/>
                    <a:ea typeface="+mn-ea"/>
                    <a:cs typeface="+mn-cs"/>
                    <a:sym typeface="Calibri"/>
                  </a:defRPr>
                </a:pPr>
                <a:r>
                  <a:rPr b="1" dirty="0"/>
                  <a:t>Experiment &amp; Learn</a:t>
                </a:r>
              </a:p>
              <a:p>
                <a:pPr algn="ctr">
                  <a:defRPr>
                    <a:solidFill>
                      <a:srgbClr val="FFFFFF"/>
                    </a:solidFill>
                    <a:latin typeface="+mn-lt"/>
                    <a:ea typeface="+mn-ea"/>
                    <a:cs typeface="+mn-cs"/>
                    <a:sym typeface="Calibri"/>
                  </a:defRPr>
                </a:pPr>
                <a:r>
                  <a:rPr b="1" dirty="0"/>
                  <a:t> Rapidly</a:t>
                </a:r>
              </a:p>
              <a:p>
                <a:pPr algn="ctr">
                  <a:defRPr sz="1400">
                    <a:solidFill>
                      <a:srgbClr val="FFFFFF"/>
                    </a:solidFill>
                    <a:latin typeface="+mn-lt"/>
                    <a:ea typeface="+mn-ea"/>
                    <a:cs typeface="+mn-cs"/>
                    <a:sym typeface="Calibri"/>
                  </a:defRPr>
                </a:pPr>
                <a:r>
                  <a:rPr dirty="0"/>
                  <a:t>Is a guiding principle of Modern Agile because it protects us from wasting time and helps us discover success faster</a:t>
                </a:r>
              </a:p>
            </p:txBody>
          </p:sp>
        </p:grpSp>
        <p:grpSp>
          <p:nvGrpSpPr>
            <p:cNvPr id="7" name="Rectangle 9">
              <a:extLst>
                <a:ext uri="{FF2B5EF4-FFF2-40B4-BE49-F238E27FC236}">
                  <a16:creationId xmlns:a16="http://schemas.microsoft.com/office/drawing/2014/main" id="{580CA6F9-C321-4E8D-92E4-9D93720DBB5B}"/>
                </a:ext>
              </a:extLst>
            </p:cNvPr>
            <p:cNvGrpSpPr/>
            <p:nvPr/>
          </p:nvGrpSpPr>
          <p:grpSpPr>
            <a:xfrm>
              <a:off x="132760" y="3783570"/>
              <a:ext cx="2333857" cy="1701541"/>
              <a:chOff x="0" y="0"/>
              <a:chExt cx="2667699" cy="1696848"/>
            </a:xfrm>
          </p:grpSpPr>
          <p:sp>
            <p:nvSpPr>
              <p:cNvPr id="8" name="Rectangle">
                <a:extLst>
                  <a:ext uri="{FF2B5EF4-FFF2-40B4-BE49-F238E27FC236}">
                    <a16:creationId xmlns:a16="http://schemas.microsoft.com/office/drawing/2014/main" id="{E69F6225-AE63-430C-8921-F5BB1D82E647}"/>
                  </a:ext>
                </a:extLst>
              </p:cNvPr>
              <p:cNvSpPr/>
              <p:nvPr/>
            </p:nvSpPr>
            <p:spPr>
              <a:xfrm>
                <a:off x="0" y="0"/>
                <a:ext cx="2667699" cy="1696848"/>
              </a:xfrm>
              <a:prstGeom prst="rect">
                <a:avLst/>
              </a:prstGeom>
              <a:solidFill>
                <a:srgbClr val="A6B6E8"/>
              </a:solidFill>
              <a:ln w="19050" cap="rnd">
                <a:solidFill>
                  <a:srgbClr val="698E1C"/>
                </a:solidFill>
                <a:prstDash val="solid"/>
                <a:round/>
              </a:ln>
              <a:effectLst/>
            </p:spPr>
            <p:txBody>
              <a:bodyPr wrap="square" lIns="45719" tIns="45719" rIns="45719" bIns="45719" numCol="1" anchor="ctr">
                <a:noAutofit/>
              </a:bodyPr>
              <a:lstStyle/>
              <a:p>
                <a:pPr algn="ctr">
                  <a:defRPr>
                    <a:solidFill>
                      <a:srgbClr val="FFFFFF"/>
                    </a:solidFill>
                  </a:defRPr>
                </a:pPr>
                <a:endParaRPr dirty="0"/>
              </a:p>
            </p:txBody>
          </p:sp>
          <p:sp>
            <p:nvSpPr>
              <p:cNvPr id="9" name="Make Safety a Prerequisite…">
                <a:extLst>
                  <a:ext uri="{FF2B5EF4-FFF2-40B4-BE49-F238E27FC236}">
                    <a16:creationId xmlns:a16="http://schemas.microsoft.com/office/drawing/2014/main" id="{E0C38541-40B7-42E9-BDB7-A013820E78B8}"/>
                  </a:ext>
                </a:extLst>
              </p:cNvPr>
              <p:cNvSpPr txBox="1"/>
              <p:nvPr/>
            </p:nvSpPr>
            <p:spPr>
              <a:xfrm>
                <a:off x="0" y="127145"/>
                <a:ext cx="2667699" cy="14425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a:solidFill>
                      <a:srgbClr val="FFFFFF"/>
                    </a:solidFill>
                    <a:latin typeface="+mn-lt"/>
                    <a:ea typeface="+mn-ea"/>
                    <a:cs typeface="+mn-cs"/>
                    <a:sym typeface="Calibri"/>
                  </a:defRPr>
                </a:pPr>
                <a:r>
                  <a:rPr sz="1600" b="1" dirty="0"/>
                  <a:t>Make Safety a Prerequisite</a:t>
                </a:r>
                <a:endParaRPr lang="en-US" sz="1600" b="1" dirty="0"/>
              </a:p>
              <a:p>
                <a:pPr algn="ctr">
                  <a:defRPr>
                    <a:solidFill>
                      <a:srgbClr val="FFFFFF"/>
                    </a:solidFill>
                    <a:latin typeface="+mn-lt"/>
                    <a:ea typeface="+mn-ea"/>
                    <a:cs typeface="+mn-cs"/>
                    <a:sym typeface="Calibri"/>
                  </a:defRPr>
                </a:pPr>
                <a:r>
                  <a:rPr lang="en-US" dirty="0"/>
                  <a:t>Means establishing safety before engaging in potentially hazardous work</a:t>
                </a:r>
              </a:p>
              <a:p>
                <a:pPr algn="ctr">
                  <a:defRPr>
                    <a:solidFill>
                      <a:srgbClr val="FFFFFF"/>
                    </a:solidFill>
                    <a:latin typeface="+mn-lt"/>
                    <a:ea typeface="+mn-ea"/>
                    <a:cs typeface="+mn-cs"/>
                    <a:sym typeface="Calibri"/>
                  </a:defRPr>
                </a:pPr>
                <a:endParaRPr b="1" dirty="0"/>
              </a:p>
            </p:txBody>
          </p:sp>
        </p:grpSp>
        <p:pic>
          <p:nvPicPr>
            <p:cNvPr id="10" name="Picture 1" descr="Picture 1">
              <a:extLst>
                <a:ext uri="{FF2B5EF4-FFF2-40B4-BE49-F238E27FC236}">
                  <a16:creationId xmlns:a16="http://schemas.microsoft.com/office/drawing/2014/main" id="{C54B3580-FCFA-44BE-AF41-19C1E70FF199}"/>
                </a:ext>
              </a:extLst>
            </p:cNvPr>
            <p:cNvPicPr>
              <a:picLocks noChangeAspect="1"/>
            </p:cNvPicPr>
            <p:nvPr/>
          </p:nvPicPr>
          <p:blipFill>
            <a:blip r:embed="rId2"/>
            <a:stretch>
              <a:fillRect/>
            </a:stretch>
          </p:blipFill>
          <p:spPr>
            <a:xfrm>
              <a:off x="2714850" y="1942797"/>
              <a:ext cx="3548236" cy="3548236"/>
            </a:xfrm>
            <a:prstGeom prst="rect">
              <a:avLst/>
            </a:prstGeom>
            <a:ln w="12700">
              <a:miter lim="400000"/>
            </a:ln>
          </p:spPr>
        </p:pic>
        <p:grpSp>
          <p:nvGrpSpPr>
            <p:cNvPr id="11" name="Rectangle 3">
              <a:extLst>
                <a:ext uri="{FF2B5EF4-FFF2-40B4-BE49-F238E27FC236}">
                  <a16:creationId xmlns:a16="http://schemas.microsoft.com/office/drawing/2014/main" id="{4E212489-8488-4CA1-A7B6-AC12A34C1F3A}"/>
                </a:ext>
              </a:extLst>
            </p:cNvPr>
            <p:cNvGrpSpPr/>
            <p:nvPr/>
          </p:nvGrpSpPr>
          <p:grpSpPr>
            <a:xfrm>
              <a:off x="6511319" y="1942797"/>
              <a:ext cx="2448604" cy="1774947"/>
              <a:chOff x="0" y="0"/>
              <a:chExt cx="2567031" cy="1855593"/>
            </a:xfrm>
          </p:grpSpPr>
          <p:sp>
            <p:nvSpPr>
              <p:cNvPr id="12" name="Rectangle">
                <a:extLst>
                  <a:ext uri="{FF2B5EF4-FFF2-40B4-BE49-F238E27FC236}">
                    <a16:creationId xmlns:a16="http://schemas.microsoft.com/office/drawing/2014/main" id="{96FF7AF7-7779-467C-8AF1-01D9CD9A741C}"/>
                  </a:ext>
                </a:extLst>
              </p:cNvPr>
              <p:cNvSpPr/>
              <p:nvPr/>
            </p:nvSpPr>
            <p:spPr>
              <a:xfrm>
                <a:off x="0" y="0"/>
                <a:ext cx="2567031" cy="1855593"/>
              </a:xfrm>
              <a:prstGeom prst="rect">
                <a:avLst/>
              </a:prstGeom>
              <a:solidFill>
                <a:srgbClr val="DAC20E"/>
              </a:solidFill>
              <a:ln w="19050" cap="rnd">
                <a:solidFill>
                  <a:srgbClr val="698E1C"/>
                </a:solidFill>
                <a:prstDash val="solid"/>
                <a:round/>
              </a:ln>
              <a:effectLst/>
            </p:spPr>
            <p:txBody>
              <a:bodyPr wrap="square" lIns="45719" tIns="45719" rIns="45719" bIns="45719" numCol="1" anchor="ctr">
                <a:noAutofit/>
              </a:bodyPr>
              <a:lstStyle/>
              <a:p>
                <a:pPr algn="ctr">
                  <a:defRPr sz="1200" b="1">
                    <a:solidFill>
                      <a:srgbClr val="FFFFFF"/>
                    </a:solidFill>
                    <a:latin typeface="+mn-lt"/>
                    <a:ea typeface="+mn-ea"/>
                    <a:cs typeface="+mn-cs"/>
                    <a:sym typeface="Calibri"/>
                  </a:defRPr>
                </a:pPr>
                <a:endParaRPr dirty="0"/>
              </a:p>
            </p:txBody>
          </p:sp>
          <p:sp>
            <p:nvSpPr>
              <p:cNvPr id="13" name="“Make People Awesome”…">
                <a:extLst>
                  <a:ext uri="{FF2B5EF4-FFF2-40B4-BE49-F238E27FC236}">
                    <a16:creationId xmlns:a16="http://schemas.microsoft.com/office/drawing/2014/main" id="{18C69021-8AA8-49A0-BE10-F038F33C213A}"/>
                  </a:ext>
                </a:extLst>
              </p:cNvPr>
              <p:cNvSpPr txBox="1"/>
              <p:nvPr/>
            </p:nvSpPr>
            <p:spPr>
              <a:xfrm>
                <a:off x="0" y="171660"/>
                <a:ext cx="2567031" cy="15122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b="1">
                    <a:solidFill>
                      <a:srgbClr val="FFFFFF"/>
                    </a:solidFill>
                    <a:latin typeface="+mn-lt"/>
                    <a:ea typeface="+mn-ea"/>
                    <a:cs typeface="+mn-cs"/>
                    <a:sym typeface="Calibri"/>
                  </a:defRPr>
                </a:pPr>
                <a:r>
                  <a:rPr dirty="0"/>
                  <a:t>“</a:t>
                </a:r>
                <a:r>
                  <a:rPr sz="1600" dirty="0"/>
                  <a:t>Make People Awesome”</a:t>
                </a:r>
              </a:p>
              <a:p>
                <a:pPr algn="ctr">
                  <a:defRPr>
                    <a:solidFill>
                      <a:srgbClr val="FFFFFF"/>
                    </a:solidFill>
                    <a:latin typeface="+mn-lt"/>
                    <a:ea typeface="+mn-ea"/>
                    <a:cs typeface="+mn-cs"/>
                    <a:sym typeface="Calibri"/>
                  </a:defRPr>
                </a:pPr>
                <a:r>
                  <a:rPr sz="1400" dirty="0"/>
                  <a:t>If you make customers awesome, they tend to be natural promoters of your products or services </a:t>
                </a:r>
              </a:p>
            </p:txBody>
          </p:sp>
        </p:grpSp>
        <p:grpSp>
          <p:nvGrpSpPr>
            <p:cNvPr id="14" name="Rectangle 8">
              <a:extLst>
                <a:ext uri="{FF2B5EF4-FFF2-40B4-BE49-F238E27FC236}">
                  <a16:creationId xmlns:a16="http://schemas.microsoft.com/office/drawing/2014/main" id="{F60EB66A-FCC5-478F-9C7B-979C2F447406}"/>
                </a:ext>
              </a:extLst>
            </p:cNvPr>
            <p:cNvGrpSpPr/>
            <p:nvPr/>
          </p:nvGrpSpPr>
          <p:grpSpPr>
            <a:xfrm>
              <a:off x="6511321" y="3788014"/>
              <a:ext cx="2448602" cy="1697097"/>
              <a:chOff x="0" y="0"/>
              <a:chExt cx="2499918" cy="1870743"/>
            </a:xfrm>
          </p:grpSpPr>
          <p:sp>
            <p:nvSpPr>
              <p:cNvPr id="15" name="Rectangle">
                <a:extLst>
                  <a:ext uri="{FF2B5EF4-FFF2-40B4-BE49-F238E27FC236}">
                    <a16:creationId xmlns:a16="http://schemas.microsoft.com/office/drawing/2014/main" id="{21D931C3-A68D-4FD2-B822-E02EEFAAF401}"/>
                  </a:ext>
                </a:extLst>
              </p:cNvPr>
              <p:cNvSpPr/>
              <p:nvPr/>
            </p:nvSpPr>
            <p:spPr>
              <a:xfrm>
                <a:off x="0" y="0"/>
                <a:ext cx="2499919" cy="1870744"/>
              </a:xfrm>
              <a:prstGeom prst="rect">
                <a:avLst/>
              </a:prstGeom>
              <a:solidFill>
                <a:schemeClr val="accent1"/>
              </a:solidFill>
              <a:ln w="19050" cap="rnd">
                <a:solidFill>
                  <a:srgbClr val="698E1C"/>
                </a:solidFill>
                <a:prstDash val="solid"/>
                <a:round/>
              </a:ln>
              <a:effectLst/>
            </p:spPr>
            <p:txBody>
              <a:bodyPr wrap="square" lIns="45719" tIns="45719" rIns="45719" bIns="45719" numCol="1" anchor="ctr">
                <a:noAutofit/>
              </a:bodyPr>
              <a:lstStyle/>
              <a:p>
                <a:pPr algn="ctr">
                  <a:defRPr sz="1100">
                    <a:solidFill>
                      <a:srgbClr val="FFFFFF"/>
                    </a:solidFill>
                    <a:latin typeface="+mn-lt"/>
                    <a:ea typeface="+mn-ea"/>
                    <a:cs typeface="+mn-cs"/>
                    <a:sym typeface="Calibri"/>
                  </a:defRPr>
                </a:pPr>
                <a:endParaRPr dirty="0"/>
              </a:p>
            </p:txBody>
          </p:sp>
          <p:sp>
            <p:nvSpPr>
              <p:cNvPr id="16" name="Deliver Value Continuously…">
                <a:extLst>
                  <a:ext uri="{FF2B5EF4-FFF2-40B4-BE49-F238E27FC236}">
                    <a16:creationId xmlns:a16="http://schemas.microsoft.com/office/drawing/2014/main" id="{A7321EF4-9ACE-43B3-ACD7-FF213ECE896D}"/>
                  </a:ext>
                </a:extLst>
              </p:cNvPr>
              <p:cNvSpPr txBox="1"/>
              <p:nvPr/>
            </p:nvSpPr>
            <p:spPr>
              <a:xfrm>
                <a:off x="0" y="140351"/>
                <a:ext cx="2499919" cy="1590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1600" b="1">
                    <a:solidFill>
                      <a:srgbClr val="FFFFFF"/>
                    </a:solidFill>
                    <a:latin typeface="+mn-lt"/>
                    <a:ea typeface="+mn-ea"/>
                    <a:cs typeface="+mn-cs"/>
                    <a:sym typeface="Calibri"/>
                  </a:defRPr>
                </a:pPr>
                <a:r>
                  <a:rPr dirty="0"/>
                  <a:t>Deliver Value Continuously</a:t>
                </a:r>
              </a:p>
              <a:p>
                <a:pPr algn="ctr">
                  <a:defRPr sz="1400">
                    <a:solidFill>
                      <a:srgbClr val="FFFFFF"/>
                    </a:solidFill>
                    <a:latin typeface="+mn-lt"/>
                    <a:ea typeface="+mn-ea"/>
                    <a:cs typeface="+mn-cs"/>
                    <a:sym typeface="Calibri"/>
                  </a:defRPr>
                </a:pPr>
                <a:r>
                  <a:rPr dirty="0"/>
                  <a:t>Anything valuable that hasn’t been delivered isn’t helping anyone. How might we deliver the right outcomes faster</a:t>
                </a:r>
              </a:p>
            </p:txBody>
          </p:sp>
        </p:grpSp>
      </p:grpSp>
    </p:spTree>
    <p:extLst>
      <p:ext uri="{BB962C8B-B14F-4D97-AF65-F5344CB8AC3E}">
        <p14:creationId xmlns:p14="http://schemas.microsoft.com/office/powerpoint/2010/main" val="892713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970" y="249361"/>
            <a:ext cx="7886700" cy="994172"/>
          </a:xfrm>
        </p:spPr>
        <p:txBody>
          <a:bodyPr rtlCol="0">
            <a:noAutofit/>
          </a:bodyPr>
          <a:lstStyle/>
          <a:p>
            <a:pPr marL="95248">
              <a:defRPr/>
            </a:pPr>
            <a:r>
              <a:rPr dirty="0">
                <a:solidFill>
                  <a:schemeClr val="tx2">
                    <a:lumMod val="75000"/>
                  </a:schemeClr>
                </a:solidFill>
                <a:latin typeface="Calibri" panose="020F0502020204030204" pitchFamily="34" charset="0"/>
                <a:cs typeface="Calibri" panose="020F0502020204030204" pitchFamily="34" charset="0"/>
              </a:rPr>
              <a:t>Agile</a:t>
            </a:r>
            <a:r>
              <a:rPr sz="3200" b="0" dirty="0">
                <a:solidFill>
                  <a:schemeClr val="accent1"/>
                </a:solidFill>
                <a:latin typeface="Arial" charset="0"/>
                <a:ea typeface="Arial" charset="0"/>
                <a:cs typeface="Arial" charset="0"/>
              </a:rPr>
              <a:t> </a:t>
            </a:r>
            <a:r>
              <a:rPr dirty="0">
                <a:solidFill>
                  <a:schemeClr val="tx2">
                    <a:lumMod val="75000"/>
                  </a:schemeClr>
                </a:solidFill>
                <a:latin typeface="Calibri" panose="020F0502020204030204" pitchFamily="34" charset="0"/>
                <a:cs typeface="Calibri" panose="020F0502020204030204" pitchFamily="34" charset="0"/>
              </a:rPr>
              <a:t>Umbrella</a:t>
            </a:r>
            <a:br>
              <a:rPr lang="en-US" dirty="0">
                <a:solidFill>
                  <a:schemeClr val="tx2">
                    <a:lumMod val="75000"/>
                  </a:schemeClr>
                </a:solidFill>
                <a:latin typeface="Calibri" panose="020F0502020204030204" pitchFamily="34" charset="0"/>
                <a:cs typeface="Calibri" panose="020F0502020204030204" pitchFamily="34" charset="0"/>
              </a:rPr>
            </a:br>
            <a:r>
              <a:rPr lang="en-IN" sz="2200" b="1" dirty="0">
                <a:solidFill>
                  <a:schemeClr val="tx2">
                    <a:lumMod val="75000"/>
                  </a:schemeClr>
                </a:solidFill>
                <a:latin typeface="+mj-lt"/>
              </a:rPr>
              <a:t>1.4</a:t>
            </a:r>
            <a:r>
              <a:rPr lang="en-IN" sz="2200" dirty="0">
                <a:solidFill>
                  <a:schemeClr val="tx2">
                    <a:lumMod val="75000"/>
                  </a:schemeClr>
                </a:solidFill>
                <a:latin typeface="+mj-lt"/>
              </a:rPr>
              <a:t> The great methodologies debate</a:t>
            </a:r>
            <a:endParaRPr sz="2200" dirty="0">
              <a:solidFill>
                <a:schemeClr val="tx2">
                  <a:lumMod val="75000"/>
                </a:schemeClr>
              </a:solidFill>
              <a:latin typeface="Calibri" panose="020F0502020204030204" pitchFamily="34" charset="0"/>
              <a:cs typeface="Calibri" panose="020F0502020204030204" pitchFamily="34" charset="0"/>
            </a:endParaRPr>
          </a:p>
        </p:txBody>
      </p:sp>
      <p:sp>
        <p:nvSpPr>
          <p:cNvPr id="20482" name="object 3"/>
          <p:cNvSpPr>
            <a:spLocks noChangeArrowheads="1"/>
          </p:cNvSpPr>
          <p:nvPr/>
        </p:nvSpPr>
        <p:spPr bwMode="auto">
          <a:xfrm>
            <a:off x="1143001" y="1447801"/>
            <a:ext cx="4058841" cy="40671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endParaRPr lang="en-US" altLang="en-US" sz="1050"/>
          </a:p>
        </p:txBody>
      </p:sp>
      <p:sp>
        <p:nvSpPr>
          <p:cNvPr id="4" name="object 4"/>
          <p:cNvSpPr txBox="1"/>
          <p:nvPr/>
        </p:nvSpPr>
        <p:spPr>
          <a:xfrm>
            <a:off x="2688432" y="2882503"/>
            <a:ext cx="987029" cy="415498"/>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2700" b="1">
                <a:solidFill>
                  <a:srgbClr val="FFFFFF"/>
                </a:solidFill>
                <a:latin typeface="Verdana" charset="0"/>
                <a:ea typeface="Verdana" charset="0"/>
                <a:cs typeface="Verdana" charset="0"/>
              </a:rPr>
              <a:t>Agile</a:t>
            </a:r>
            <a:endParaRPr lang="en-US" altLang="en-US" sz="2700">
              <a:latin typeface="Verdana" charset="0"/>
              <a:ea typeface="Verdana" charset="0"/>
              <a:cs typeface="Verdana" charset="0"/>
            </a:endParaRPr>
          </a:p>
        </p:txBody>
      </p:sp>
      <p:sp>
        <p:nvSpPr>
          <p:cNvPr id="5" name="object 5"/>
          <p:cNvSpPr txBox="1"/>
          <p:nvPr/>
        </p:nvSpPr>
        <p:spPr>
          <a:xfrm>
            <a:off x="1787129" y="3874295"/>
            <a:ext cx="1185863" cy="966931"/>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2100" b="1">
                <a:solidFill>
                  <a:srgbClr val="F6AF00"/>
                </a:solidFill>
                <a:ea typeface="Calibri" charset="0"/>
                <a:cs typeface="Calibri" charset="0"/>
              </a:rPr>
              <a:t>Scrum</a:t>
            </a:r>
            <a:endParaRPr lang="en-US" altLang="en-US" sz="2100">
              <a:ea typeface="Calibri" charset="0"/>
              <a:cs typeface="Calibri" charset="0"/>
            </a:endParaRPr>
          </a:p>
          <a:p>
            <a:pPr>
              <a:spcBef>
                <a:spcPts val="563"/>
              </a:spcBef>
            </a:pPr>
            <a:r>
              <a:rPr lang="en-US" altLang="en-US" sz="1500" b="1">
                <a:ea typeface="Calibri" charset="0"/>
                <a:cs typeface="Calibri" charset="0"/>
              </a:rPr>
              <a:t>Crystal</a:t>
            </a:r>
            <a:endParaRPr lang="en-US" altLang="en-US" sz="1500">
              <a:ea typeface="Calibri" charset="0"/>
              <a:cs typeface="Calibri" charset="0"/>
            </a:endParaRPr>
          </a:p>
          <a:p>
            <a:pPr>
              <a:spcBef>
                <a:spcPts val="131"/>
              </a:spcBef>
            </a:pPr>
            <a:r>
              <a:rPr lang="en-US" altLang="en-US" sz="2100" b="1">
                <a:solidFill>
                  <a:srgbClr val="F6AF00"/>
                </a:solidFill>
                <a:ea typeface="Calibri" charset="0"/>
                <a:cs typeface="Calibri" charset="0"/>
              </a:rPr>
              <a:t>Kanban</a:t>
            </a:r>
            <a:endParaRPr lang="en-US" altLang="en-US" sz="2100">
              <a:ea typeface="Calibri" charset="0"/>
              <a:cs typeface="Calibri" charset="0"/>
            </a:endParaRPr>
          </a:p>
        </p:txBody>
      </p:sp>
      <p:sp>
        <p:nvSpPr>
          <p:cNvPr id="20485" name="object 6"/>
          <p:cNvSpPr txBox="1">
            <a:spLocks noChangeArrowheads="1"/>
          </p:cNvSpPr>
          <p:nvPr/>
        </p:nvSpPr>
        <p:spPr bwMode="auto">
          <a:xfrm>
            <a:off x="3674270" y="3917157"/>
            <a:ext cx="2262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00" b="1">
                <a:ea typeface="Calibri" charset="0"/>
                <a:cs typeface="Calibri" charset="0"/>
              </a:rPr>
              <a:t>XP</a:t>
            </a:r>
            <a:endParaRPr lang="en-US" altLang="en-US" sz="1500">
              <a:ea typeface="Calibri" charset="0"/>
              <a:cs typeface="Calibri" charset="0"/>
            </a:endParaRPr>
          </a:p>
        </p:txBody>
      </p:sp>
      <p:sp>
        <p:nvSpPr>
          <p:cNvPr id="7" name="object 7"/>
          <p:cNvSpPr txBox="1"/>
          <p:nvPr/>
        </p:nvSpPr>
        <p:spPr>
          <a:xfrm>
            <a:off x="4074320" y="4088607"/>
            <a:ext cx="516731" cy="230832"/>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00" b="1">
                <a:ea typeface="Calibri" charset="0"/>
                <a:cs typeface="Calibri" charset="0"/>
              </a:rPr>
              <a:t>DSDM</a:t>
            </a:r>
            <a:endParaRPr lang="en-US" altLang="en-US" sz="1500">
              <a:ea typeface="Calibri" charset="0"/>
              <a:cs typeface="Calibri" charset="0"/>
            </a:endParaRPr>
          </a:p>
        </p:txBody>
      </p:sp>
      <p:sp>
        <p:nvSpPr>
          <p:cNvPr id="20487" name="object 8"/>
          <p:cNvSpPr txBox="1">
            <a:spLocks noChangeArrowheads="1"/>
          </p:cNvSpPr>
          <p:nvPr/>
        </p:nvSpPr>
        <p:spPr bwMode="auto">
          <a:xfrm>
            <a:off x="3559970" y="4317207"/>
            <a:ext cx="3476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00" b="1">
                <a:ea typeface="Calibri" charset="0"/>
                <a:cs typeface="Calibri" charset="0"/>
              </a:rPr>
              <a:t>FDD</a:t>
            </a:r>
            <a:endParaRPr lang="en-US" altLang="en-US" sz="1500">
              <a:ea typeface="Calibri" charset="0"/>
              <a:cs typeface="Calibri" charset="0"/>
            </a:endParaRPr>
          </a:p>
        </p:txBody>
      </p:sp>
      <p:sp>
        <p:nvSpPr>
          <p:cNvPr id="20488" name="object 9"/>
          <p:cNvSpPr>
            <a:spLocks/>
          </p:cNvSpPr>
          <p:nvPr/>
        </p:nvSpPr>
        <p:spPr bwMode="auto">
          <a:xfrm>
            <a:off x="5600700" y="1627584"/>
            <a:ext cx="228600" cy="3829050"/>
          </a:xfrm>
          <a:custGeom>
            <a:avLst/>
            <a:gdLst>
              <a:gd name="T0" fmla="*/ 228599 w 304800"/>
              <a:gd name="T1" fmla="*/ 152399 h 5105400"/>
              <a:gd name="T2" fmla="*/ 76199 w 304800"/>
              <a:gd name="T3" fmla="*/ 152399 h 5105400"/>
              <a:gd name="T4" fmla="*/ 76199 w 304800"/>
              <a:gd name="T5" fmla="*/ 5105399 h 5105400"/>
              <a:gd name="T6" fmla="*/ 152399 w 304800"/>
              <a:gd name="T7" fmla="*/ 5029199 h 5105400"/>
              <a:gd name="T8" fmla="*/ 228599 w 304800"/>
              <a:gd name="T9" fmla="*/ 5029199 h 5105400"/>
              <a:gd name="T10" fmla="*/ 228599 w 304800"/>
              <a:gd name="T11" fmla="*/ 152399 h 5105400"/>
              <a:gd name="T12" fmla="*/ 228599 w 304800"/>
              <a:gd name="T13" fmla="*/ 5029199 h 5105400"/>
              <a:gd name="T14" fmla="*/ 152399 w 304800"/>
              <a:gd name="T15" fmla="*/ 5029199 h 5105400"/>
              <a:gd name="T16" fmla="*/ 228599 w 304800"/>
              <a:gd name="T17" fmla="*/ 5105399 h 5105400"/>
              <a:gd name="T18" fmla="*/ 228599 w 304800"/>
              <a:gd name="T19" fmla="*/ 5029199 h 5105400"/>
              <a:gd name="T20" fmla="*/ 152399 w 304800"/>
              <a:gd name="T21" fmla="*/ 0 h 5105400"/>
              <a:gd name="T22" fmla="*/ 0 w 304800"/>
              <a:gd name="T23" fmla="*/ 152399 h 5105400"/>
              <a:gd name="T24" fmla="*/ 304799 w 304800"/>
              <a:gd name="T25" fmla="*/ 152399 h 5105400"/>
              <a:gd name="T26" fmla="*/ 152399 w 304800"/>
              <a:gd name="T27" fmla="*/ 0 h 5105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4800" h="5105400">
                <a:moveTo>
                  <a:pt x="228599" y="152399"/>
                </a:moveTo>
                <a:lnTo>
                  <a:pt x="76199" y="152399"/>
                </a:lnTo>
                <a:lnTo>
                  <a:pt x="76199" y="5105399"/>
                </a:lnTo>
                <a:lnTo>
                  <a:pt x="152399" y="5029199"/>
                </a:lnTo>
                <a:lnTo>
                  <a:pt x="228599" y="5029199"/>
                </a:lnTo>
                <a:lnTo>
                  <a:pt x="228599" y="152399"/>
                </a:lnTo>
                <a:close/>
              </a:path>
              <a:path w="304800" h="5105400">
                <a:moveTo>
                  <a:pt x="228599" y="5029199"/>
                </a:moveTo>
                <a:lnTo>
                  <a:pt x="152399" y="5029199"/>
                </a:lnTo>
                <a:lnTo>
                  <a:pt x="228599" y="5105399"/>
                </a:lnTo>
                <a:lnTo>
                  <a:pt x="228599" y="5029199"/>
                </a:lnTo>
                <a:close/>
              </a:path>
              <a:path w="304800" h="5105400">
                <a:moveTo>
                  <a:pt x="152399" y="0"/>
                </a:moveTo>
                <a:lnTo>
                  <a:pt x="0" y="152399"/>
                </a:lnTo>
                <a:lnTo>
                  <a:pt x="304799" y="152399"/>
                </a:lnTo>
                <a:lnTo>
                  <a:pt x="152399" y="0"/>
                </a:lnTo>
                <a:close/>
              </a:path>
            </a:pathLst>
          </a:custGeom>
          <a:solidFill>
            <a:srgbClr val="CCCFD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050"/>
          </a:p>
        </p:txBody>
      </p:sp>
      <p:sp>
        <p:nvSpPr>
          <p:cNvPr id="20489" name="object 10"/>
          <p:cNvSpPr>
            <a:spLocks/>
          </p:cNvSpPr>
          <p:nvPr/>
        </p:nvSpPr>
        <p:spPr bwMode="auto">
          <a:xfrm>
            <a:off x="5600700" y="1741884"/>
            <a:ext cx="228600" cy="3829050"/>
          </a:xfrm>
          <a:custGeom>
            <a:avLst/>
            <a:gdLst>
              <a:gd name="T0" fmla="*/ 304799 w 304800"/>
              <a:gd name="T1" fmla="*/ 4952999 h 5105400"/>
              <a:gd name="T2" fmla="*/ 0 w 304800"/>
              <a:gd name="T3" fmla="*/ 4952999 h 5105400"/>
              <a:gd name="T4" fmla="*/ 152399 w 304800"/>
              <a:gd name="T5" fmla="*/ 5105399 h 5105400"/>
              <a:gd name="T6" fmla="*/ 304799 w 304800"/>
              <a:gd name="T7" fmla="*/ 4952999 h 5105400"/>
              <a:gd name="T8" fmla="*/ 76199 w 304800"/>
              <a:gd name="T9" fmla="*/ 0 h 5105400"/>
              <a:gd name="T10" fmla="*/ 76199 w 304800"/>
              <a:gd name="T11" fmla="*/ 4952999 h 5105400"/>
              <a:gd name="T12" fmla="*/ 228599 w 304800"/>
              <a:gd name="T13" fmla="*/ 4952999 h 5105400"/>
              <a:gd name="T14" fmla="*/ 228599 w 304800"/>
              <a:gd name="T15" fmla="*/ 76199 h 5105400"/>
              <a:gd name="T16" fmla="*/ 152399 w 304800"/>
              <a:gd name="T17" fmla="*/ 76199 h 5105400"/>
              <a:gd name="T18" fmla="*/ 76199 w 304800"/>
              <a:gd name="T19" fmla="*/ 0 h 5105400"/>
              <a:gd name="T20" fmla="*/ 228599 w 304800"/>
              <a:gd name="T21" fmla="*/ 0 h 5105400"/>
              <a:gd name="T22" fmla="*/ 152399 w 304800"/>
              <a:gd name="T23" fmla="*/ 76199 h 5105400"/>
              <a:gd name="T24" fmla="*/ 228599 w 304800"/>
              <a:gd name="T25" fmla="*/ 76199 h 5105400"/>
              <a:gd name="T26" fmla="*/ 228599 w 304800"/>
              <a:gd name="T27" fmla="*/ 0 h 5105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4800" h="5105400">
                <a:moveTo>
                  <a:pt x="304799" y="4952999"/>
                </a:moveTo>
                <a:lnTo>
                  <a:pt x="0" y="4952999"/>
                </a:lnTo>
                <a:lnTo>
                  <a:pt x="152399" y="5105399"/>
                </a:lnTo>
                <a:lnTo>
                  <a:pt x="304799" y="4952999"/>
                </a:lnTo>
                <a:close/>
              </a:path>
              <a:path w="304800" h="5105400">
                <a:moveTo>
                  <a:pt x="76199" y="0"/>
                </a:moveTo>
                <a:lnTo>
                  <a:pt x="76199" y="4952999"/>
                </a:lnTo>
                <a:lnTo>
                  <a:pt x="228599" y="4952999"/>
                </a:lnTo>
                <a:lnTo>
                  <a:pt x="228599" y="76199"/>
                </a:lnTo>
                <a:lnTo>
                  <a:pt x="152399" y="76199"/>
                </a:lnTo>
                <a:lnTo>
                  <a:pt x="76199" y="0"/>
                </a:lnTo>
                <a:close/>
              </a:path>
              <a:path w="304800" h="5105400">
                <a:moveTo>
                  <a:pt x="228599" y="0"/>
                </a:moveTo>
                <a:lnTo>
                  <a:pt x="152399" y="76199"/>
                </a:lnTo>
                <a:lnTo>
                  <a:pt x="228599" y="76199"/>
                </a:lnTo>
                <a:lnTo>
                  <a:pt x="228599" y="0"/>
                </a:lnTo>
                <a:close/>
              </a:path>
            </a:pathLst>
          </a:custGeom>
          <a:solidFill>
            <a:srgbClr val="CCCFD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050"/>
          </a:p>
        </p:txBody>
      </p:sp>
      <p:sp>
        <p:nvSpPr>
          <p:cNvPr id="20490" name="object 11"/>
          <p:cNvSpPr>
            <a:spLocks/>
          </p:cNvSpPr>
          <p:nvPr/>
        </p:nvSpPr>
        <p:spPr bwMode="auto">
          <a:xfrm>
            <a:off x="5600701" y="2353867"/>
            <a:ext cx="207169" cy="207169"/>
          </a:xfrm>
          <a:custGeom>
            <a:avLst/>
            <a:gdLst>
              <a:gd name="T0" fmla="*/ 137921 w 276225"/>
              <a:gd name="T1" fmla="*/ 0 h 276225"/>
              <a:gd name="T2" fmla="*/ 90575 w 276225"/>
              <a:gd name="T3" fmla="*/ 8332 h 276225"/>
              <a:gd name="T4" fmla="*/ 54121 w 276225"/>
              <a:gd name="T5" fmla="*/ 28342 h 276225"/>
              <a:gd name="T6" fmla="*/ 25464 w 276225"/>
              <a:gd name="T7" fmla="*/ 58003 h 276225"/>
              <a:gd name="T8" fmla="*/ 6718 w 276225"/>
              <a:gd name="T9" fmla="*/ 95196 h 276225"/>
              <a:gd name="T10" fmla="*/ 0 w 276225"/>
              <a:gd name="T11" fmla="*/ 137800 h 276225"/>
              <a:gd name="T12" fmla="*/ 100 w 276225"/>
              <a:gd name="T13" fmla="*/ 143109 h 276225"/>
              <a:gd name="T14" fmla="*/ 8359 w 276225"/>
              <a:gd name="T15" fmla="*/ 185216 h 276225"/>
              <a:gd name="T16" fmla="*/ 28384 w 276225"/>
              <a:gd name="T17" fmla="*/ 221643 h 276225"/>
              <a:gd name="T18" fmla="*/ 58061 w 276225"/>
              <a:gd name="T19" fmla="*/ 250278 h 276225"/>
              <a:gd name="T20" fmla="*/ 95278 w 276225"/>
              <a:gd name="T21" fmla="*/ 269009 h 276225"/>
              <a:gd name="T22" fmla="*/ 137921 w 276225"/>
              <a:gd name="T23" fmla="*/ 275722 h 276225"/>
              <a:gd name="T24" fmla="*/ 143125 w 276225"/>
              <a:gd name="T25" fmla="*/ 275625 h 276225"/>
              <a:gd name="T26" fmla="*/ 185204 w 276225"/>
              <a:gd name="T27" fmla="*/ 267387 h 276225"/>
              <a:gd name="T28" fmla="*/ 221624 w 276225"/>
              <a:gd name="T29" fmla="*/ 247371 h 276225"/>
              <a:gd name="T30" fmla="*/ 250264 w 276225"/>
              <a:gd name="T31" fmla="*/ 217690 h 276225"/>
              <a:gd name="T32" fmla="*/ 269004 w 276225"/>
              <a:gd name="T33" fmla="*/ 180461 h 276225"/>
              <a:gd name="T34" fmla="*/ 275722 w 276225"/>
              <a:gd name="T35" fmla="*/ 137800 h 276225"/>
              <a:gd name="T36" fmla="*/ 275629 w 276225"/>
              <a:gd name="T37" fmla="*/ 132694 h 276225"/>
              <a:gd name="T38" fmla="*/ 267414 w 276225"/>
              <a:gd name="T39" fmla="*/ 90587 h 276225"/>
              <a:gd name="T40" fmla="*/ 247413 w 276225"/>
              <a:gd name="T41" fmla="*/ 54141 h 276225"/>
              <a:gd name="T42" fmla="*/ 217748 w 276225"/>
              <a:gd name="T43" fmla="*/ 25478 h 276225"/>
              <a:gd name="T44" fmla="*/ 180543 w 276225"/>
              <a:gd name="T45" fmla="*/ 6723 h 276225"/>
              <a:gd name="T46" fmla="*/ 137921 w 276225"/>
              <a:gd name="T47" fmla="*/ 0 h 2762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76225" h="276225">
                <a:moveTo>
                  <a:pt x="137921" y="0"/>
                </a:moveTo>
                <a:lnTo>
                  <a:pt x="90575" y="8332"/>
                </a:lnTo>
                <a:lnTo>
                  <a:pt x="54121" y="28342"/>
                </a:lnTo>
                <a:lnTo>
                  <a:pt x="25464" y="58003"/>
                </a:lnTo>
                <a:lnTo>
                  <a:pt x="6718" y="95196"/>
                </a:lnTo>
                <a:lnTo>
                  <a:pt x="0" y="137800"/>
                </a:lnTo>
                <a:lnTo>
                  <a:pt x="100" y="143109"/>
                </a:lnTo>
                <a:lnTo>
                  <a:pt x="8359" y="185216"/>
                </a:lnTo>
                <a:lnTo>
                  <a:pt x="28384" y="221643"/>
                </a:lnTo>
                <a:lnTo>
                  <a:pt x="58061" y="250278"/>
                </a:lnTo>
                <a:lnTo>
                  <a:pt x="95278" y="269009"/>
                </a:lnTo>
                <a:lnTo>
                  <a:pt x="137921" y="275722"/>
                </a:lnTo>
                <a:lnTo>
                  <a:pt x="143125" y="275625"/>
                </a:lnTo>
                <a:lnTo>
                  <a:pt x="185204" y="267387"/>
                </a:lnTo>
                <a:lnTo>
                  <a:pt x="221624" y="247371"/>
                </a:lnTo>
                <a:lnTo>
                  <a:pt x="250264" y="217690"/>
                </a:lnTo>
                <a:lnTo>
                  <a:pt x="269004" y="180461"/>
                </a:lnTo>
                <a:lnTo>
                  <a:pt x="275722" y="137800"/>
                </a:lnTo>
                <a:lnTo>
                  <a:pt x="275629" y="132694"/>
                </a:lnTo>
                <a:lnTo>
                  <a:pt x="267414" y="90587"/>
                </a:lnTo>
                <a:lnTo>
                  <a:pt x="247413" y="54141"/>
                </a:lnTo>
                <a:lnTo>
                  <a:pt x="217748" y="25478"/>
                </a:lnTo>
                <a:lnTo>
                  <a:pt x="180543" y="6723"/>
                </a:lnTo>
                <a:lnTo>
                  <a:pt x="137921" y="0"/>
                </a:lnTo>
                <a:close/>
              </a:path>
            </a:pathLst>
          </a:custGeom>
          <a:solidFill>
            <a:srgbClr val="4F80B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050"/>
          </a:p>
        </p:txBody>
      </p:sp>
      <p:sp>
        <p:nvSpPr>
          <p:cNvPr id="20491" name="object 12"/>
          <p:cNvSpPr>
            <a:spLocks/>
          </p:cNvSpPr>
          <p:nvPr/>
        </p:nvSpPr>
        <p:spPr bwMode="auto">
          <a:xfrm>
            <a:off x="5600701" y="2353867"/>
            <a:ext cx="207169" cy="207169"/>
          </a:xfrm>
          <a:custGeom>
            <a:avLst/>
            <a:gdLst>
              <a:gd name="T0" fmla="*/ 0 w 276225"/>
              <a:gd name="T1" fmla="*/ 137800 h 276225"/>
              <a:gd name="T2" fmla="*/ 6718 w 276225"/>
              <a:gd name="T3" fmla="*/ 95196 h 276225"/>
              <a:gd name="T4" fmla="*/ 25464 w 276225"/>
              <a:gd name="T5" fmla="*/ 58003 h 276225"/>
              <a:gd name="T6" fmla="*/ 54121 w 276225"/>
              <a:gd name="T7" fmla="*/ 28342 h 276225"/>
              <a:gd name="T8" fmla="*/ 90575 w 276225"/>
              <a:gd name="T9" fmla="*/ 8332 h 276225"/>
              <a:gd name="T10" fmla="*/ 132710 w 276225"/>
              <a:gd name="T11" fmla="*/ 96 h 276225"/>
              <a:gd name="T12" fmla="*/ 137921 w 276225"/>
              <a:gd name="T13" fmla="*/ 0 h 276225"/>
              <a:gd name="T14" fmla="*/ 180543 w 276225"/>
              <a:gd name="T15" fmla="*/ 6723 h 276225"/>
              <a:gd name="T16" fmla="*/ 217748 w 276225"/>
              <a:gd name="T17" fmla="*/ 25478 h 276225"/>
              <a:gd name="T18" fmla="*/ 247413 w 276225"/>
              <a:gd name="T19" fmla="*/ 54141 h 276225"/>
              <a:gd name="T20" fmla="*/ 267414 w 276225"/>
              <a:gd name="T21" fmla="*/ 90587 h 276225"/>
              <a:gd name="T22" fmla="*/ 275629 w 276225"/>
              <a:gd name="T23" fmla="*/ 132694 h 276225"/>
              <a:gd name="T24" fmla="*/ 275722 w 276225"/>
              <a:gd name="T25" fmla="*/ 137800 h 276225"/>
              <a:gd name="T26" fmla="*/ 269004 w 276225"/>
              <a:gd name="T27" fmla="*/ 180461 h 276225"/>
              <a:gd name="T28" fmla="*/ 250264 w 276225"/>
              <a:gd name="T29" fmla="*/ 217690 h 276225"/>
              <a:gd name="T30" fmla="*/ 221624 w 276225"/>
              <a:gd name="T31" fmla="*/ 247371 h 276225"/>
              <a:gd name="T32" fmla="*/ 185204 w 276225"/>
              <a:gd name="T33" fmla="*/ 267387 h 276225"/>
              <a:gd name="T34" fmla="*/ 143125 w 276225"/>
              <a:gd name="T35" fmla="*/ 275625 h 276225"/>
              <a:gd name="T36" fmla="*/ 137921 w 276225"/>
              <a:gd name="T37" fmla="*/ 275722 h 276225"/>
              <a:gd name="T38" fmla="*/ 95278 w 276225"/>
              <a:gd name="T39" fmla="*/ 269009 h 276225"/>
              <a:gd name="T40" fmla="*/ 58061 w 276225"/>
              <a:gd name="T41" fmla="*/ 250278 h 276225"/>
              <a:gd name="T42" fmla="*/ 28384 w 276225"/>
              <a:gd name="T43" fmla="*/ 221643 h 276225"/>
              <a:gd name="T44" fmla="*/ 8359 w 276225"/>
              <a:gd name="T45" fmla="*/ 185216 h 276225"/>
              <a:gd name="T46" fmla="*/ 100 w 276225"/>
              <a:gd name="T47" fmla="*/ 143109 h 276225"/>
              <a:gd name="T48" fmla="*/ 0 w 276225"/>
              <a:gd name="T49" fmla="*/ 137800 h 2762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6225" h="276225">
                <a:moveTo>
                  <a:pt x="0" y="137800"/>
                </a:moveTo>
                <a:lnTo>
                  <a:pt x="6718" y="95196"/>
                </a:lnTo>
                <a:lnTo>
                  <a:pt x="25464" y="58003"/>
                </a:lnTo>
                <a:lnTo>
                  <a:pt x="54121" y="28342"/>
                </a:lnTo>
                <a:lnTo>
                  <a:pt x="90575" y="8332"/>
                </a:lnTo>
                <a:lnTo>
                  <a:pt x="132710" y="96"/>
                </a:lnTo>
                <a:lnTo>
                  <a:pt x="137921" y="0"/>
                </a:lnTo>
                <a:lnTo>
                  <a:pt x="180543" y="6723"/>
                </a:lnTo>
                <a:lnTo>
                  <a:pt x="217748" y="25478"/>
                </a:lnTo>
                <a:lnTo>
                  <a:pt x="247413" y="54141"/>
                </a:lnTo>
                <a:lnTo>
                  <a:pt x="267414" y="90587"/>
                </a:lnTo>
                <a:lnTo>
                  <a:pt x="275629" y="132694"/>
                </a:lnTo>
                <a:lnTo>
                  <a:pt x="275722" y="137800"/>
                </a:lnTo>
                <a:lnTo>
                  <a:pt x="269004" y="180461"/>
                </a:lnTo>
                <a:lnTo>
                  <a:pt x="250264" y="217690"/>
                </a:lnTo>
                <a:lnTo>
                  <a:pt x="221624" y="247371"/>
                </a:lnTo>
                <a:lnTo>
                  <a:pt x="185204" y="267387"/>
                </a:lnTo>
                <a:lnTo>
                  <a:pt x="143125" y="275625"/>
                </a:lnTo>
                <a:lnTo>
                  <a:pt x="137921" y="275722"/>
                </a:lnTo>
                <a:lnTo>
                  <a:pt x="95278" y="269009"/>
                </a:lnTo>
                <a:lnTo>
                  <a:pt x="58061" y="250278"/>
                </a:lnTo>
                <a:lnTo>
                  <a:pt x="28384" y="221643"/>
                </a:lnTo>
                <a:lnTo>
                  <a:pt x="8359" y="185216"/>
                </a:lnTo>
                <a:lnTo>
                  <a:pt x="100" y="143109"/>
                </a:lnTo>
                <a:lnTo>
                  <a:pt x="0" y="137800"/>
                </a:lnTo>
                <a:close/>
              </a:path>
            </a:pathLst>
          </a:custGeom>
          <a:noFill/>
          <a:ln w="25399">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050"/>
          </a:p>
        </p:txBody>
      </p:sp>
      <p:sp>
        <p:nvSpPr>
          <p:cNvPr id="20492" name="object 13"/>
          <p:cNvSpPr>
            <a:spLocks/>
          </p:cNvSpPr>
          <p:nvPr/>
        </p:nvSpPr>
        <p:spPr bwMode="auto">
          <a:xfrm>
            <a:off x="5611417" y="2925367"/>
            <a:ext cx="207169" cy="207169"/>
          </a:xfrm>
          <a:custGeom>
            <a:avLst/>
            <a:gdLst>
              <a:gd name="T0" fmla="*/ 137921 w 276225"/>
              <a:gd name="T1" fmla="*/ 0 h 276225"/>
              <a:gd name="T2" fmla="*/ 90575 w 276225"/>
              <a:gd name="T3" fmla="*/ 8332 h 276225"/>
              <a:gd name="T4" fmla="*/ 54121 w 276225"/>
              <a:gd name="T5" fmla="*/ 28342 h 276225"/>
              <a:gd name="T6" fmla="*/ 25464 w 276225"/>
              <a:gd name="T7" fmla="*/ 58003 h 276225"/>
              <a:gd name="T8" fmla="*/ 6718 w 276225"/>
              <a:gd name="T9" fmla="*/ 95196 h 276225"/>
              <a:gd name="T10" fmla="*/ 0 w 276225"/>
              <a:gd name="T11" fmla="*/ 137800 h 276225"/>
              <a:gd name="T12" fmla="*/ 100 w 276225"/>
              <a:gd name="T13" fmla="*/ 143109 h 276225"/>
              <a:gd name="T14" fmla="*/ 8359 w 276225"/>
              <a:gd name="T15" fmla="*/ 185216 h 276225"/>
              <a:gd name="T16" fmla="*/ 28384 w 276225"/>
              <a:gd name="T17" fmla="*/ 221643 h 276225"/>
              <a:gd name="T18" fmla="*/ 58061 w 276225"/>
              <a:gd name="T19" fmla="*/ 250278 h 276225"/>
              <a:gd name="T20" fmla="*/ 95278 w 276225"/>
              <a:gd name="T21" fmla="*/ 269009 h 276225"/>
              <a:gd name="T22" fmla="*/ 137921 w 276225"/>
              <a:gd name="T23" fmla="*/ 275722 h 276225"/>
              <a:gd name="T24" fmla="*/ 143231 w 276225"/>
              <a:gd name="T25" fmla="*/ 275621 h 276225"/>
              <a:gd name="T26" fmla="*/ 185338 w 276225"/>
              <a:gd name="T27" fmla="*/ 267362 h 276225"/>
              <a:gd name="T28" fmla="*/ 221765 w 276225"/>
              <a:gd name="T29" fmla="*/ 247337 h 276225"/>
              <a:gd name="T30" fmla="*/ 250400 w 276225"/>
              <a:gd name="T31" fmla="*/ 217660 h 276225"/>
              <a:gd name="T32" fmla="*/ 269131 w 276225"/>
              <a:gd name="T33" fmla="*/ 180443 h 276225"/>
              <a:gd name="T34" fmla="*/ 275843 w 276225"/>
              <a:gd name="T35" fmla="*/ 137800 h 276225"/>
              <a:gd name="T36" fmla="*/ 275747 w 276225"/>
              <a:gd name="T37" fmla="*/ 132596 h 276225"/>
              <a:gd name="T38" fmla="*/ 267509 w 276225"/>
              <a:gd name="T39" fmla="*/ 90517 h 276225"/>
              <a:gd name="T40" fmla="*/ 247493 w 276225"/>
              <a:gd name="T41" fmla="*/ 54097 h 276225"/>
              <a:gd name="T42" fmla="*/ 217812 w 276225"/>
              <a:gd name="T43" fmla="*/ 25457 h 276225"/>
              <a:gd name="T44" fmla="*/ 180583 w 276225"/>
              <a:gd name="T45" fmla="*/ 6717 h 276225"/>
              <a:gd name="T46" fmla="*/ 137921 w 276225"/>
              <a:gd name="T47" fmla="*/ 0 h 2762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76225" h="276225">
                <a:moveTo>
                  <a:pt x="137921" y="0"/>
                </a:moveTo>
                <a:lnTo>
                  <a:pt x="90575" y="8332"/>
                </a:lnTo>
                <a:lnTo>
                  <a:pt x="54121" y="28342"/>
                </a:lnTo>
                <a:lnTo>
                  <a:pt x="25464" y="58003"/>
                </a:lnTo>
                <a:lnTo>
                  <a:pt x="6718" y="95196"/>
                </a:lnTo>
                <a:lnTo>
                  <a:pt x="0" y="137800"/>
                </a:lnTo>
                <a:lnTo>
                  <a:pt x="100" y="143109"/>
                </a:lnTo>
                <a:lnTo>
                  <a:pt x="8359" y="185216"/>
                </a:lnTo>
                <a:lnTo>
                  <a:pt x="28384" y="221643"/>
                </a:lnTo>
                <a:lnTo>
                  <a:pt x="58061" y="250278"/>
                </a:lnTo>
                <a:lnTo>
                  <a:pt x="95278" y="269009"/>
                </a:lnTo>
                <a:lnTo>
                  <a:pt x="137921" y="275722"/>
                </a:lnTo>
                <a:lnTo>
                  <a:pt x="143231" y="275621"/>
                </a:lnTo>
                <a:lnTo>
                  <a:pt x="185338" y="267362"/>
                </a:lnTo>
                <a:lnTo>
                  <a:pt x="221765" y="247337"/>
                </a:lnTo>
                <a:lnTo>
                  <a:pt x="250400" y="217660"/>
                </a:lnTo>
                <a:lnTo>
                  <a:pt x="269131" y="180443"/>
                </a:lnTo>
                <a:lnTo>
                  <a:pt x="275843" y="137800"/>
                </a:lnTo>
                <a:lnTo>
                  <a:pt x="275747" y="132596"/>
                </a:lnTo>
                <a:lnTo>
                  <a:pt x="267509" y="90517"/>
                </a:lnTo>
                <a:lnTo>
                  <a:pt x="247493" y="54097"/>
                </a:lnTo>
                <a:lnTo>
                  <a:pt x="217812" y="25457"/>
                </a:lnTo>
                <a:lnTo>
                  <a:pt x="180583" y="6717"/>
                </a:lnTo>
                <a:lnTo>
                  <a:pt x="137921" y="0"/>
                </a:lnTo>
                <a:close/>
              </a:path>
            </a:pathLst>
          </a:custGeom>
          <a:solidFill>
            <a:srgbClr val="4F80B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050"/>
          </a:p>
        </p:txBody>
      </p:sp>
      <p:sp>
        <p:nvSpPr>
          <p:cNvPr id="20493" name="object 14"/>
          <p:cNvSpPr>
            <a:spLocks/>
          </p:cNvSpPr>
          <p:nvPr/>
        </p:nvSpPr>
        <p:spPr bwMode="auto">
          <a:xfrm>
            <a:off x="5611417" y="2925367"/>
            <a:ext cx="207169" cy="207169"/>
          </a:xfrm>
          <a:custGeom>
            <a:avLst/>
            <a:gdLst>
              <a:gd name="T0" fmla="*/ 0 w 276225"/>
              <a:gd name="T1" fmla="*/ 137800 h 276225"/>
              <a:gd name="T2" fmla="*/ 6718 w 276225"/>
              <a:gd name="T3" fmla="*/ 95196 h 276225"/>
              <a:gd name="T4" fmla="*/ 25464 w 276225"/>
              <a:gd name="T5" fmla="*/ 58003 h 276225"/>
              <a:gd name="T6" fmla="*/ 54121 w 276225"/>
              <a:gd name="T7" fmla="*/ 28342 h 276225"/>
              <a:gd name="T8" fmla="*/ 90575 w 276225"/>
              <a:gd name="T9" fmla="*/ 8332 h 276225"/>
              <a:gd name="T10" fmla="*/ 132710 w 276225"/>
              <a:gd name="T11" fmla="*/ 96 h 276225"/>
              <a:gd name="T12" fmla="*/ 137921 w 276225"/>
              <a:gd name="T13" fmla="*/ 0 h 276225"/>
              <a:gd name="T14" fmla="*/ 180583 w 276225"/>
              <a:gd name="T15" fmla="*/ 6717 h 276225"/>
              <a:gd name="T16" fmla="*/ 217812 w 276225"/>
              <a:gd name="T17" fmla="*/ 25457 h 276225"/>
              <a:gd name="T18" fmla="*/ 247493 w 276225"/>
              <a:gd name="T19" fmla="*/ 54097 h 276225"/>
              <a:gd name="T20" fmla="*/ 267509 w 276225"/>
              <a:gd name="T21" fmla="*/ 90517 h 276225"/>
              <a:gd name="T22" fmla="*/ 275747 w 276225"/>
              <a:gd name="T23" fmla="*/ 132596 h 276225"/>
              <a:gd name="T24" fmla="*/ 275843 w 276225"/>
              <a:gd name="T25" fmla="*/ 137800 h 276225"/>
              <a:gd name="T26" fmla="*/ 269131 w 276225"/>
              <a:gd name="T27" fmla="*/ 180443 h 276225"/>
              <a:gd name="T28" fmla="*/ 250400 w 276225"/>
              <a:gd name="T29" fmla="*/ 217660 h 276225"/>
              <a:gd name="T30" fmla="*/ 221765 w 276225"/>
              <a:gd name="T31" fmla="*/ 247337 h 276225"/>
              <a:gd name="T32" fmla="*/ 185338 w 276225"/>
              <a:gd name="T33" fmla="*/ 267362 h 276225"/>
              <a:gd name="T34" fmla="*/ 143231 w 276225"/>
              <a:gd name="T35" fmla="*/ 275621 h 276225"/>
              <a:gd name="T36" fmla="*/ 137921 w 276225"/>
              <a:gd name="T37" fmla="*/ 275722 h 276225"/>
              <a:gd name="T38" fmla="*/ 95278 w 276225"/>
              <a:gd name="T39" fmla="*/ 269009 h 276225"/>
              <a:gd name="T40" fmla="*/ 58061 w 276225"/>
              <a:gd name="T41" fmla="*/ 250278 h 276225"/>
              <a:gd name="T42" fmla="*/ 28384 w 276225"/>
              <a:gd name="T43" fmla="*/ 221643 h 276225"/>
              <a:gd name="T44" fmla="*/ 8359 w 276225"/>
              <a:gd name="T45" fmla="*/ 185216 h 276225"/>
              <a:gd name="T46" fmla="*/ 100 w 276225"/>
              <a:gd name="T47" fmla="*/ 143109 h 276225"/>
              <a:gd name="T48" fmla="*/ 0 w 276225"/>
              <a:gd name="T49" fmla="*/ 137800 h 2762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6225" h="276225">
                <a:moveTo>
                  <a:pt x="0" y="137800"/>
                </a:moveTo>
                <a:lnTo>
                  <a:pt x="6718" y="95196"/>
                </a:lnTo>
                <a:lnTo>
                  <a:pt x="25464" y="58003"/>
                </a:lnTo>
                <a:lnTo>
                  <a:pt x="54121" y="28342"/>
                </a:lnTo>
                <a:lnTo>
                  <a:pt x="90575" y="8332"/>
                </a:lnTo>
                <a:lnTo>
                  <a:pt x="132710" y="96"/>
                </a:lnTo>
                <a:lnTo>
                  <a:pt x="137921" y="0"/>
                </a:lnTo>
                <a:lnTo>
                  <a:pt x="180583" y="6717"/>
                </a:lnTo>
                <a:lnTo>
                  <a:pt x="217812" y="25457"/>
                </a:lnTo>
                <a:lnTo>
                  <a:pt x="247493" y="54097"/>
                </a:lnTo>
                <a:lnTo>
                  <a:pt x="267509" y="90517"/>
                </a:lnTo>
                <a:lnTo>
                  <a:pt x="275747" y="132596"/>
                </a:lnTo>
                <a:lnTo>
                  <a:pt x="275843" y="137800"/>
                </a:lnTo>
                <a:lnTo>
                  <a:pt x="269131" y="180443"/>
                </a:lnTo>
                <a:lnTo>
                  <a:pt x="250400" y="217660"/>
                </a:lnTo>
                <a:lnTo>
                  <a:pt x="221765" y="247337"/>
                </a:lnTo>
                <a:lnTo>
                  <a:pt x="185338" y="267362"/>
                </a:lnTo>
                <a:lnTo>
                  <a:pt x="143231" y="275621"/>
                </a:lnTo>
                <a:lnTo>
                  <a:pt x="137921" y="275722"/>
                </a:lnTo>
                <a:lnTo>
                  <a:pt x="95278" y="269009"/>
                </a:lnTo>
                <a:lnTo>
                  <a:pt x="58061" y="250278"/>
                </a:lnTo>
                <a:lnTo>
                  <a:pt x="28384" y="221643"/>
                </a:lnTo>
                <a:lnTo>
                  <a:pt x="8359" y="185216"/>
                </a:lnTo>
                <a:lnTo>
                  <a:pt x="100" y="143109"/>
                </a:lnTo>
                <a:lnTo>
                  <a:pt x="0" y="137800"/>
                </a:lnTo>
                <a:close/>
              </a:path>
            </a:pathLst>
          </a:custGeom>
          <a:noFill/>
          <a:ln w="25399">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050"/>
          </a:p>
        </p:txBody>
      </p:sp>
      <p:sp>
        <p:nvSpPr>
          <p:cNvPr id="20494" name="object 15"/>
          <p:cNvSpPr>
            <a:spLocks/>
          </p:cNvSpPr>
          <p:nvPr/>
        </p:nvSpPr>
        <p:spPr bwMode="auto">
          <a:xfrm>
            <a:off x="5613799" y="3496867"/>
            <a:ext cx="207169" cy="207169"/>
          </a:xfrm>
          <a:custGeom>
            <a:avLst/>
            <a:gdLst>
              <a:gd name="T0" fmla="*/ 137921 w 276225"/>
              <a:gd name="T1" fmla="*/ 0 h 276225"/>
              <a:gd name="T2" fmla="*/ 90572 w 276225"/>
              <a:gd name="T3" fmla="*/ 8334 h 276225"/>
              <a:gd name="T4" fmla="*/ 54119 w 276225"/>
              <a:gd name="T5" fmla="*/ 28344 h 276225"/>
              <a:gd name="T6" fmla="*/ 25463 w 276225"/>
              <a:gd name="T7" fmla="*/ 58006 h 276225"/>
              <a:gd name="T8" fmla="*/ 6718 w 276225"/>
              <a:gd name="T9" fmla="*/ 95200 h 276225"/>
              <a:gd name="T10" fmla="*/ 0 w 276225"/>
              <a:gd name="T11" fmla="*/ 137806 h 276225"/>
              <a:gd name="T12" fmla="*/ 100 w 276225"/>
              <a:gd name="T13" fmla="*/ 143115 h 276225"/>
              <a:gd name="T14" fmla="*/ 8359 w 276225"/>
              <a:gd name="T15" fmla="*/ 185222 h 276225"/>
              <a:gd name="T16" fmla="*/ 28384 w 276225"/>
              <a:gd name="T17" fmla="*/ 221649 h 276225"/>
              <a:gd name="T18" fmla="*/ 58061 w 276225"/>
              <a:gd name="T19" fmla="*/ 250284 h 276225"/>
              <a:gd name="T20" fmla="*/ 95278 w 276225"/>
              <a:gd name="T21" fmla="*/ 269015 h 276225"/>
              <a:gd name="T22" fmla="*/ 137921 w 276225"/>
              <a:gd name="T23" fmla="*/ 275728 h 276225"/>
              <a:gd name="T24" fmla="*/ 143125 w 276225"/>
              <a:gd name="T25" fmla="*/ 275631 h 276225"/>
              <a:gd name="T26" fmla="*/ 185204 w 276225"/>
              <a:gd name="T27" fmla="*/ 267394 h 276225"/>
              <a:gd name="T28" fmla="*/ 221624 w 276225"/>
              <a:gd name="T29" fmla="*/ 247377 h 276225"/>
              <a:gd name="T30" fmla="*/ 250264 w 276225"/>
              <a:gd name="T31" fmla="*/ 217696 h 276225"/>
              <a:gd name="T32" fmla="*/ 269004 w 276225"/>
              <a:gd name="T33" fmla="*/ 180467 h 276225"/>
              <a:gd name="T34" fmla="*/ 275722 w 276225"/>
              <a:gd name="T35" fmla="*/ 137806 h 276225"/>
              <a:gd name="T36" fmla="*/ 275628 w 276225"/>
              <a:gd name="T37" fmla="*/ 132694 h 276225"/>
              <a:gd name="T38" fmla="*/ 267413 w 276225"/>
              <a:gd name="T39" fmla="*/ 90586 h 276225"/>
              <a:gd name="T40" fmla="*/ 247411 w 276225"/>
              <a:gd name="T41" fmla="*/ 54140 h 276225"/>
              <a:gd name="T42" fmla="*/ 217746 w 276225"/>
              <a:gd name="T43" fmla="*/ 25477 h 276225"/>
              <a:gd name="T44" fmla="*/ 180542 w 276225"/>
              <a:gd name="T45" fmla="*/ 6723 h 276225"/>
              <a:gd name="T46" fmla="*/ 137921 w 276225"/>
              <a:gd name="T47" fmla="*/ 0 h 2762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76225" h="276225">
                <a:moveTo>
                  <a:pt x="137921" y="0"/>
                </a:moveTo>
                <a:lnTo>
                  <a:pt x="90572" y="8334"/>
                </a:lnTo>
                <a:lnTo>
                  <a:pt x="54119" y="28344"/>
                </a:lnTo>
                <a:lnTo>
                  <a:pt x="25463" y="58006"/>
                </a:lnTo>
                <a:lnTo>
                  <a:pt x="6718" y="95200"/>
                </a:lnTo>
                <a:lnTo>
                  <a:pt x="0" y="137806"/>
                </a:lnTo>
                <a:lnTo>
                  <a:pt x="100" y="143115"/>
                </a:lnTo>
                <a:lnTo>
                  <a:pt x="8359" y="185222"/>
                </a:lnTo>
                <a:lnTo>
                  <a:pt x="28384" y="221649"/>
                </a:lnTo>
                <a:lnTo>
                  <a:pt x="58061" y="250284"/>
                </a:lnTo>
                <a:lnTo>
                  <a:pt x="95278" y="269015"/>
                </a:lnTo>
                <a:lnTo>
                  <a:pt x="137921" y="275728"/>
                </a:lnTo>
                <a:lnTo>
                  <a:pt x="143125" y="275631"/>
                </a:lnTo>
                <a:lnTo>
                  <a:pt x="185204" y="267394"/>
                </a:lnTo>
                <a:lnTo>
                  <a:pt x="221624" y="247377"/>
                </a:lnTo>
                <a:lnTo>
                  <a:pt x="250264" y="217696"/>
                </a:lnTo>
                <a:lnTo>
                  <a:pt x="269004" y="180467"/>
                </a:lnTo>
                <a:lnTo>
                  <a:pt x="275722" y="137806"/>
                </a:lnTo>
                <a:lnTo>
                  <a:pt x="275628" y="132694"/>
                </a:lnTo>
                <a:lnTo>
                  <a:pt x="267413" y="90586"/>
                </a:lnTo>
                <a:lnTo>
                  <a:pt x="247411" y="54140"/>
                </a:lnTo>
                <a:lnTo>
                  <a:pt x="217746" y="25477"/>
                </a:lnTo>
                <a:lnTo>
                  <a:pt x="180542" y="6723"/>
                </a:lnTo>
                <a:lnTo>
                  <a:pt x="137921" y="0"/>
                </a:lnTo>
                <a:close/>
              </a:path>
            </a:pathLst>
          </a:custGeom>
          <a:solidFill>
            <a:srgbClr val="4F80B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050"/>
          </a:p>
        </p:txBody>
      </p:sp>
      <p:sp>
        <p:nvSpPr>
          <p:cNvPr id="20495" name="object 16"/>
          <p:cNvSpPr>
            <a:spLocks/>
          </p:cNvSpPr>
          <p:nvPr/>
        </p:nvSpPr>
        <p:spPr bwMode="auto">
          <a:xfrm>
            <a:off x="5613799" y="3496867"/>
            <a:ext cx="207169" cy="207169"/>
          </a:xfrm>
          <a:custGeom>
            <a:avLst/>
            <a:gdLst>
              <a:gd name="T0" fmla="*/ 0 w 276225"/>
              <a:gd name="T1" fmla="*/ 137806 h 276225"/>
              <a:gd name="T2" fmla="*/ 6718 w 276225"/>
              <a:gd name="T3" fmla="*/ 95200 h 276225"/>
              <a:gd name="T4" fmla="*/ 25463 w 276225"/>
              <a:gd name="T5" fmla="*/ 58006 h 276225"/>
              <a:gd name="T6" fmla="*/ 54119 w 276225"/>
              <a:gd name="T7" fmla="*/ 28344 h 276225"/>
              <a:gd name="T8" fmla="*/ 90572 w 276225"/>
              <a:gd name="T9" fmla="*/ 8334 h 276225"/>
              <a:gd name="T10" fmla="*/ 132705 w 276225"/>
              <a:gd name="T11" fmla="*/ 96 h 276225"/>
              <a:gd name="T12" fmla="*/ 137921 w 276225"/>
              <a:gd name="T13" fmla="*/ 0 h 276225"/>
              <a:gd name="T14" fmla="*/ 180542 w 276225"/>
              <a:gd name="T15" fmla="*/ 6723 h 276225"/>
              <a:gd name="T16" fmla="*/ 217746 w 276225"/>
              <a:gd name="T17" fmla="*/ 25477 h 276225"/>
              <a:gd name="T18" fmla="*/ 247411 w 276225"/>
              <a:gd name="T19" fmla="*/ 54140 h 276225"/>
              <a:gd name="T20" fmla="*/ 267413 w 276225"/>
              <a:gd name="T21" fmla="*/ 90586 h 276225"/>
              <a:gd name="T22" fmla="*/ 275628 w 276225"/>
              <a:gd name="T23" fmla="*/ 132694 h 276225"/>
              <a:gd name="T24" fmla="*/ 275722 w 276225"/>
              <a:gd name="T25" fmla="*/ 137806 h 276225"/>
              <a:gd name="T26" fmla="*/ 269004 w 276225"/>
              <a:gd name="T27" fmla="*/ 180467 h 276225"/>
              <a:gd name="T28" fmla="*/ 250264 w 276225"/>
              <a:gd name="T29" fmla="*/ 217696 h 276225"/>
              <a:gd name="T30" fmla="*/ 221624 w 276225"/>
              <a:gd name="T31" fmla="*/ 247377 h 276225"/>
              <a:gd name="T32" fmla="*/ 185204 w 276225"/>
              <a:gd name="T33" fmla="*/ 267394 h 276225"/>
              <a:gd name="T34" fmla="*/ 143125 w 276225"/>
              <a:gd name="T35" fmla="*/ 275631 h 276225"/>
              <a:gd name="T36" fmla="*/ 137921 w 276225"/>
              <a:gd name="T37" fmla="*/ 275728 h 276225"/>
              <a:gd name="T38" fmla="*/ 95278 w 276225"/>
              <a:gd name="T39" fmla="*/ 269015 h 276225"/>
              <a:gd name="T40" fmla="*/ 58061 w 276225"/>
              <a:gd name="T41" fmla="*/ 250284 h 276225"/>
              <a:gd name="T42" fmla="*/ 28384 w 276225"/>
              <a:gd name="T43" fmla="*/ 221649 h 276225"/>
              <a:gd name="T44" fmla="*/ 8359 w 276225"/>
              <a:gd name="T45" fmla="*/ 185222 h 276225"/>
              <a:gd name="T46" fmla="*/ 100 w 276225"/>
              <a:gd name="T47" fmla="*/ 143115 h 276225"/>
              <a:gd name="T48" fmla="*/ 0 w 276225"/>
              <a:gd name="T49" fmla="*/ 137806 h 2762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6225" h="276225">
                <a:moveTo>
                  <a:pt x="0" y="137806"/>
                </a:moveTo>
                <a:lnTo>
                  <a:pt x="6718" y="95200"/>
                </a:lnTo>
                <a:lnTo>
                  <a:pt x="25463" y="58006"/>
                </a:lnTo>
                <a:lnTo>
                  <a:pt x="54119" y="28344"/>
                </a:lnTo>
                <a:lnTo>
                  <a:pt x="90572" y="8334"/>
                </a:lnTo>
                <a:lnTo>
                  <a:pt x="132705" y="96"/>
                </a:lnTo>
                <a:lnTo>
                  <a:pt x="137921" y="0"/>
                </a:lnTo>
                <a:lnTo>
                  <a:pt x="180542" y="6723"/>
                </a:lnTo>
                <a:lnTo>
                  <a:pt x="217746" y="25477"/>
                </a:lnTo>
                <a:lnTo>
                  <a:pt x="247411" y="54140"/>
                </a:lnTo>
                <a:lnTo>
                  <a:pt x="267413" y="90586"/>
                </a:lnTo>
                <a:lnTo>
                  <a:pt x="275628" y="132694"/>
                </a:lnTo>
                <a:lnTo>
                  <a:pt x="275722" y="137806"/>
                </a:lnTo>
                <a:lnTo>
                  <a:pt x="269004" y="180467"/>
                </a:lnTo>
                <a:lnTo>
                  <a:pt x="250264" y="217696"/>
                </a:lnTo>
                <a:lnTo>
                  <a:pt x="221624" y="247377"/>
                </a:lnTo>
                <a:lnTo>
                  <a:pt x="185204" y="267394"/>
                </a:lnTo>
                <a:lnTo>
                  <a:pt x="143125" y="275631"/>
                </a:lnTo>
                <a:lnTo>
                  <a:pt x="137921" y="275728"/>
                </a:lnTo>
                <a:lnTo>
                  <a:pt x="95278" y="269015"/>
                </a:lnTo>
                <a:lnTo>
                  <a:pt x="58061" y="250284"/>
                </a:lnTo>
                <a:lnTo>
                  <a:pt x="28384" y="221649"/>
                </a:lnTo>
                <a:lnTo>
                  <a:pt x="8359" y="185222"/>
                </a:lnTo>
                <a:lnTo>
                  <a:pt x="100" y="143115"/>
                </a:lnTo>
                <a:lnTo>
                  <a:pt x="0" y="137806"/>
                </a:lnTo>
                <a:close/>
              </a:path>
            </a:pathLst>
          </a:custGeom>
          <a:noFill/>
          <a:ln w="25399">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050"/>
          </a:p>
        </p:txBody>
      </p:sp>
      <p:sp>
        <p:nvSpPr>
          <p:cNvPr id="20496" name="object 17"/>
          <p:cNvSpPr>
            <a:spLocks/>
          </p:cNvSpPr>
          <p:nvPr/>
        </p:nvSpPr>
        <p:spPr bwMode="auto">
          <a:xfrm>
            <a:off x="5611417" y="4068367"/>
            <a:ext cx="207169" cy="207169"/>
          </a:xfrm>
          <a:custGeom>
            <a:avLst/>
            <a:gdLst>
              <a:gd name="T0" fmla="*/ 137921 w 276225"/>
              <a:gd name="T1" fmla="*/ 0 h 276225"/>
              <a:gd name="T2" fmla="*/ 90580 w 276225"/>
              <a:gd name="T3" fmla="*/ 8330 h 276225"/>
              <a:gd name="T4" fmla="*/ 54125 w 276225"/>
              <a:gd name="T5" fmla="*/ 28339 h 276225"/>
              <a:gd name="T6" fmla="*/ 25466 w 276225"/>
              <a:gd name="T7" fmla="*/ 57999 h 276225"/>
              <a:gd name="T8" fmla="*/ 6719 w 276225"/>
              <a:gd name="T9" fmla="*/ 95190 h 276225"/>
              <a:gd name="T10" fmla="*/ 0 w 276225"/>
              <a:gd name="T11" fmla="*/ 137790 h 276225"/>
              <a:gd name="T12" fmla="*/ 100 w 276225"/>
              <a:gd name="T13" fmla="*/ 143100 h 276225"/>
              <a:gd name="T14" fmla="*/ 8359 w 276225"/>
              <a:gd name="T15" fmla="*/ 185207 h 276225"/>
              <a:gd name="T16" fmla="*/ 28384 w 276225"/>
              <a:gd name="T17" fmla="*/ 221634 h 276225"/>
              <a:gd name="T18" fmla="*/ 58061 w 276225"/>
              <a:gd name="T19" fmla="*/ 250269 h 276225"/>
              <a:gd name="T20" fmla="*/ 95278 w 276225"/>
              <a:gd name="T21" fmla="*/ 269000 h 276225"/>
              <a:gd name="T22" fmla="*/ 137921 w 276225"/>
              <a:gd name="T23" fmla="*/ 275712 h 276225"/>
              <a:gd name="T24" fmla="*/ 143231 w 276225"/>
              <a:gd name="T25" fmla="*/ 275612 h 276225"/>
              <a:gd name="T26" fmla="*/ 185338 w 276225"/>
              <a:gd name="T27" fmla="*/ 267353 h 276225"/>
              <a:gd name="T28" fmla="*/ 221765 w 276225"/>
              <a:gd name="T29" fmla="*/ 247328 h 276225"/>
              <a:gd name="T30" fmla="*/ 250400 w 276225"/>
              <a:gd name="T31" fmla="*/ 217651 h 276225"/>
              <a:gd name="T32" fmla="*/ 269131 w 276225"/>
              <a:gd name="T33" fmla="*/ 180434 h 276225"/>
              <a:gd name="T34" fmla="*/ 275843 w 276225"/>
              <a:gd name="T35" fmla="*/ 137790 h 276225"/>
              <a:gd name="T36" fmla="*/ 275747 w 276225"/>
              <a:gd name="T37" fmla="*/ 132595 h 276225"/>
              <a:gd name="T38" fmla="*/ 267511 w 276225"/>
              <a:gd name="T39" fmla="*/ 90518 h 276225"/>
              <a:gd name="T40" fmla="*/ 247495 w 276225"/>
              <a:gd name="T41" fmla="*/ 54098 h 276225"/>
              <a:gd name="T42" fmla="*/ 217814 w 276225"/>
              <a:gd name="T43" fmla="*/ 25458 h 276225"/>
              <a:gd name="T44" fmla="*/ 180585 w 276225"/>
              <a:gd name="T45" fmla="*/ 6718 h 276225"/>
              <a:gd name="T46" fmla="*/ 137921 w 276225"/>
              <a:gd name="T47" fmla="*/ 0 h 2762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76225" h="276225">
                <a:moveTo>
                  <a:pt x="137921" y="0"/>
                </a:moveTo>
                <a:lnTo>
                  <a:pt x="90580" y="8330"/>
                </a:lnTo>
                <a:lnTo>
                  <a:pt x="54125" y="28339"/>
                </a:lnTo>
                <a:lnTo>
                  <a:pt x="25466" y="57999"/>
                </a:lnTo>
                <a:lnTo>
                  <a:pt x="6719" y="95190"/>
                </a:lnTo>
                <a:lnTo>
                  <a:pt x="0" y="137790"/>
                </a:lnTo>
                <a:lnTo>
                  <a:pt x="100" y="143100"/>
                </a:lnTo>
                <a:lnTo>
                  <a:pt x="8359" y="185207"/>
                </a:lnTo>
                <a:lnTo>
                  <a:pt x="28384" y="221634"/>
                </a:lnTo>
                <a:lnTo>
                  <a:pt x="58061" y="250269"/>
                </a:lnTo>
                <a:lnTo>
                  <a:pt x="95278" y="269000"/>
                </a:lnTo>
                <a:lnTo>
                  <a:pt x="137921" y="275712"/>
                </a:lnTo>
                <a:lnTo>
                  <a:pt x="143231" y="275612"/>
                </a:lnTo>
                <a:lnTo>
                  <a:pt x="185338" y="267353"/>
                </a:lnTo>
                <a:lnTo>
                  <a:pt x="221765" y="247328"/>
                </a:lnTo>
                <a:lnTo>
                  <a:pt x="250400" y="217651"/>
                </a:lnTo>
                <a:lnTo>
                  <a:pt x="269131" y="180434"/>
                </a:lnTo>
                <a:lnTo>
                  <a:pt x="275843" y="137790"/>
                </a:lnTo>
                <a:lnTo>
                  <a:pt x="275747" y="132595"/>
                </a:lnTo>
                <a:lnTo>
                  <a:pt x="267511" y="90518"/>
                </a:lnTo>
                <a:lnTo>
                  <a:pt x="247495" y="54098"/>
                </a:lnTo>
                <a:lnTo>
                  <a:pt x="217814" y="25458"/>
                </a:lnTo>
                <a:lnTo>
                  <a:pt x="180585" y="6718"/>
                </a:lnTo>
                <a:lnTo>
                  <a:pt x="137921" y="0"/>
                </a:lnTo>
                <a:close/>
              </a:path>
            </a:pathLst>
          </a:custGeom>
          <a:solidFill>
            <a:srgbClr val="4F80B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050"/>
          </a:p>
        </p:txBody>
      </p:sp>
      <p:sp>
        <p:nvSpPr>
          <p:cNvPr id="20497" name="object 18"/>
          <p:cNvSpPr>
            <a:spLocks/>
          </p:cNvSpPr>
          <p:nvPr/>
        </p:nvSpPr>
        <p:spPr bwMode="auto">
          <a:xfrm>
            <a:off x="5611417" y="4068367"/>
            <a:ext cx="207169" cy="207169"/>
          </a:xfrm>
          <a:custGeom>
            <a:avLst/>
            <a:gdLst>
              <a:gd name="T0" fmla="*/ 0 w 276225"/>
              <a:gd name="T1" fmla="*/ 137790 h 276225"/>
              <a:gd name="T2" fmla="*/ 6719 w 276225"/>
              <a:gd name="T3" fmla="*/ 95190 h 276225"/>
              <a:gd name="T4" fmla="*/ 25466 w 276225"/>
              <a:gd name="T5" fmla="*/ 57999 h 276225"/>
              <a:gd name="T6" fmla="*/ 54125 w 276225"/>
              <a:gd name="T7" fmla="*/ 28339 h 276225"/>
              <a:gd name="T8" fmla="*/ 90580 w 276225"/>
              <a:gd name="T9" fmla="*/ 8330 h 276225"/>
              <a:gd name="T10" fmla="*/ 132717 w 276225"/>
              <a:gd name="T11" fmla="*/ 96 h 276225"/>
              <a:gd name="T12" fmla="*/ 137921 w 276225"/>
              <a:gd name="T13" fmla="*/ 0 h 276225"/>
              <a:gd name="T14" fmla="*/ 180585 w 276225"/>
              <a:gd name="T15" fmla="*/ 6718 h 276225"/>
              <a:gd name="T16" fmla="*/ 217814 w 276225"/>
              <a:gd name="T17" fmla="*/ 25458 h 276225"/>
              <a:gd name="T18" fmla="*/ 247495 w 276225"/>
              <a:gd name="T19" fmla="*/ 54098 h 276225"/>
              <a:gd name="T20" fmla="*/ 267511 w 276225"/>
              <a:gd name="T21" fmla="*/ 90518 h 276225"/>
              <a:gd name="T22" fmla="*/ 275747 w 276225"/>
              <a:gd name="T23" fmla="*/ 132595 h 276225"/>
              <a:gd name="T24" fmla="*/ 275843 w 276225"/>
              <a:gd name="T25" fmla="*/ 137790 h 276225"/>
              <a:gd name="T26" fmla="*/ 269131 w 276225"/>
              <a:gd name="T27" fmla="*/ 180434 h 276225"/>
              <a:gd name="T28" fmla="*/ 250400 w 276225"/>
              <a:gd name="T29" fmla="*/ 217651 h 276225"/>
              <a:gd name="T30" fmla="*/ 221765 w 276225"/>
              <a:gd name="T31" fmla="*/ 247328 h 276225"/>
              <a:gd name="T32" fmla="*/ 185338 w 276225"/>
              <a:gd name="T33" fmla="*/ 267353 h 276225"/>
              <a:gd name="T34" fmla="*/ 143231 w 276225"/>
              <a:gd name="T35" fmla="*/ 275612 h 276225"/>
              <a:gd name="T36" fmla="*/ 137921 w 276225"/>
              <a:gd name="T37" fmla="*/ 275712 h 276225"/>
              <a:gd name="T38" fmla="*/ 95278 w 276225"/>
              <a:gd name="T39" fmla="*/ 269000 h 276225"/>
              <a:gd name="T40" fmla="*/ 58061 w 276225"/>
              <a:gd name="T41" fmla="*/ 250269 h 276225"/>
              <a:gd name="T42" fmla="*/ 28384 w 276225"/>
              <a:gd name="T43" fmla="*/ 221634 h 276225"/>
              <a:gd name="T44" fmla="*/ 8359 w 276225"/>
              <a:gd name="T45" fmla="*/ 185207 h 276225"/>
              <a:gd name="T46" fmla="*/ 100 w 276225"/>
              <a:gd name="T47" fmla="*/ 143100 h 276225"/>
              <a:gd name="T48" fmla="*/ 0 w 276225"/>
              <a:gd name="T49" fmla="*/ 137790 h 2762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6225" h="276225">
                <a:moveTo>
                  <a:pt x="0" y="137790"/>
                </a:moveTo>
                <a:lnTo>
                  <a:pt x="6719" y="95190"/>
                </a:lnTo>
                <a:lnTo>
                  <a:pt x="25466" y="57999"/>
                </a:lnTo>
                <a:lnTo>
                  <a:pt x="54125" y="28339"/>
                </a:lnTo>
                <a:lnTo>
                  <a:pt x="90580" y="8330"/>
                </a:lnTo>
                <a:lnTo>
                  <a:pt x="132717" y="96"/>
                </a:lnTo>
                <a:lnTo>
                  <a:pt x="137921" y="0"/>
                </a:lnTo>
                <a:lnTo>
                  <a:pt x="180585" y="6718"/>
                </a:lnTo>
                <a:lnTo>
                  <a:pt x="217814" y="25458"/>
                </a:lnTo>
                <a:lnTo>
                  <a:pt x="247495" y="54098"/>
                </a:lnTo>
                <a:lnTo>
                  <a:pt x="267511" y="90518"/>
                </a:lnTo>
                <a:lnTo>
                  <a:pt x="275747" y="132595"/>
                </a:lnTo>
                <a:lnTo>
                  <a:pt x="275843" y="137790"/>
                </a:lnTo>
                <a:lnTo>
                  <a:pt x="269131" y="180434"/>
                </a:lnTo>
                <a:lnTo>
                  <a:pt x="250400" y="217651"/>
                </a:lnTo>
                <a:lnTo>
                  <a:pt x="221765" y="247328"/>
                </a:lnTo>
                <a:lnTo>
                  <a:pt x="185338" y="267353"/>
                </a:lnTo>
                <a:lnTo>
                  <a:pt x="143231" y="275612"/>
                </a:lnTo>
                <a:lnTo>
                  <a:pt x="137921" y="275712"/>
                </a:lnTo>
                <a:lnTo>
                  <a:pt x="95278" y="269000"/>
                </a:lnTo>
                <a:lnTo>
                  <a:pt x="58061" y="250269"/>
                </a:lnTo>
                <a:lnTo>
                  <a:pt x="28384" y="221634"/>
                </a:lnTo>
                <a:lnTo>
                  <a:pt x="8359" y="185207"/>
                </a:lnTo>
                <a:lnTo>
                  <a:pt x="100" y="143100"/>
                </a:lnTo>
                <a:lnTo>
                  <a:pt x="0" y="137790"/>
                </a:lnTo>
                <a:close/>
              </a:path>
            </a:pathLst>
          </a:custGeom>
          <a:noFill/>
          <a:ln w="25399">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050"/>
          </a:p>
        </p:txBody>
      </p:sp>
      <p:sp>
        <p:nvSpPr>
          <p:cNvPr id="20498" name="object 19"/>
          <p:cNvSpPr>
            <a:spLocks/>
          </p:cNvSpPr>
          <p:nvPr/>
        </p:nvSpPr>
        <p:spPr bwMode="auto">
          <a:xfrm>
            <a:off x="5611417" y="4697017"/>
            <a:ext cx="207169" cy="207169"/>
          </a:xfrm>
          <a:custGeom>
            <a:avLst/>
            <a:gdLst>
              <a:gd name="T0" fmla="*/ 137921 w 276225"/>
              <a:gd name="T1" fmla="*/ 0 h 276225"/>
              <a:gd name="T2" fmla="*/ 90580 w 276225"/>
              <a:gd name="T3" fmla="*/ 8330 h 276225"/>
              <a:gd name="T4" fmla="*/ 54125 w 276225"/>
              <a:gd name="T5" fmla="*/ 28339 h 276225"/>
              <a:gd name="T6" fmla="*/ 25466 w 276225"/>
              <a:gd name="T7" fmla="*/ 57999 h 276225"/>
              <a:gd name="T8" fmla="*/ 6719 w 276225"/>
              <a:gd name="T9" fmla="*/ 95190 h 276225"/>
              <a:gd name="T10" fmla="*/ 0 w 276225"/>
              <a:gd name="T11" fmla="*/ 137790 h 276225"/>
              <a:gd name="T12" fmla="*/ 100 w 276225"/>
              <a:gd name="T13" fmla="*/ 143100 h 276225"/>
              <a:gd name="T14" fmla="*/ 8359 w 276225"/>
              <a:gd name="T15" fmla="*/ 185207 h 276225"/>
              <a:gd name="T16" fmla="*/ 28384 w 276225"/>
              <a:gd name="T17" fmla="*/ 221634 h 276225"/>
              <a:gd name="T18" fmla="*/ 58061 w 276225"/>
              <a:gd name="T19" fmla="*/ 250269 h 276225"/>
              <a:gd name="T20" fmla="*/ 95278 w 276225"/>
              <a:gd name="T21" fmla="*/ 269000 h 276225"/>
              <a:gd name="T22" fmla="*/ 137921 w 276225"/>
              <a:gd name="T23" fmla="*/ 275712 h 276225"/>
              <a:gd name="T24" fmla="*/ 143231 w 276225"/>
              <a:gd name="T25" fmla="*/ 275612 h 276225"/>
              <a:gd name="T26" fmla="*/ 185338 w 276225"/>
              <a:gd name="T27" fmla="*/ 267353 h 276225"/>
              <a:gd name="T28" fmla="*/ 221765 w 276225"/>
              <a:gd name="T29" fmla="*/ 247328 h 276225"/>
              <a:gd name="T30" fmla="*/ 250400 w 276225"/>
              <a:gd name="T31" fmla="*/ 217651 h 276225"/>
              <a:gd name="T32" fmla="*/ 269131 w 276225"/>
              <a:gd name="T33" fmla="*/ 180434 h 276225"/>
              <a:gd name="T34" fmla="*/ 275843 w 276225"/>
              <a:gd name="T35" fmla="*/ 137790 h 276225"/>
              <a:gd name="T36" fmla="*/ 275747 w 276225"/>
              <a:gd name="T37" fmla="*/ 132595 h 276225"/>
              <a:gd name="T38" fmla="*/ 267511 w 276225"/>
              <a:gd name="T39" fmla="*/ 90518 h 276225"/>
              <a:gd name="T40" fmla="*/ 247495 w 276225"/>
              <a:gd name="T41" fmla="*/ 54098 h 276225"/>
              <a:gd name="T42" fmla="*/ 217814 w 276225"/>
              <a:gd name="T43" fmla="*/ 25458 h 276225"/>
              <a:gd name="T44" fmla="*/ 180585 w 276225"/>
              <a:gd name="T45" fmla="*/ 6718 h 276225"/>
              <a:gd name="T46" fmla="*/ 137921 w 276225"/>
              <a:gd name="T47" fmla="*/ 0 h 2762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76225" h="276225">
                <a:moveTo>
                  <a:pt x="137921" y="0"/>
                </a:moveTo>
                <a:lnTo>
                  <a:pt x="90580" y="8330"/>
                </a:lnTo>
                <a:lnTo>
                  <a:pt x="54125" y="28339"/>
                </a:lnTo>
                <a:lnTo>
                  <a:pt x="25466" y="57999"/>
                </a:lnTo>
                <a:lnTo>
                  <a:pt x="6719" y="95190"/>
                </a:lnTo>
                <a:lnTo>
                  <a:pt x="0" y="137790"/>
                </a:lnTo>
                <a:lnTo>
                  <a:pt x="100" y="143100"/>
                </a:lnTo>
                <a:lnTo>
                  <a:pt x="8359" y="185207"/>
                </a:lnTo>
                <a:lnTo>
                  <a:pt x="28384" y="221634"/>
                </a:lnTo>
                <a:lnTo>
                  <a:pt x="58061" y="250269"/>
                </a:lnTo>
                <a:lnTo>
                  <a:pt x="95278" y="269000"/>
                </a:lnTo>
                <a:lnTo>
                  <a:pt x="137921" y="275712"/>
                </a:lnTo>
                <a:lnTo>
                  <a:pt x="143231" y="275612"/>
                </a:lnTo>
                <a:lnTo>
                  <a:pt x="185338" y="267353"/>
                </a:lnTo>
                <a:lnTo>
                  <a:pt x="221765" y="247328"/>
                </a:lnTo>
                <a:lnTo>
                  <a:pt x="250400" y="217651"/>
                </a:lnTo>
                <a:lnTo>
                  <a:pt x="269131" y="180434"/>
                </a:lnTo>
                <a:lnTo>
                  <a:pt x="275843" y="137790"/>
                </a:lnTo>
                <a:lnTo>
                  <a:pt x="275747" y="132595"/>
                </a:lnTo>
                <a:lnTo>
                  <a:pt x="267511" y="90518"/>
                </a:lnTo>
                <a:lnTo>
                  <a:pt x="247495" y="54098"/>
                </a:lnTo>
                <a:lnTo>
                  <a:pt x="217814" y="25458"/>
                </a:lnTo>
                <a:lnTo>
                  <a:pt x="180585" y="6718"/>
                </a:lnTo>
                <a:lnTo>
                  <a:pt x="137921" y="0"/>
                </a:lnTo>
                <a:close/>
              </a:path>
            </a:pathLst>
          </a:custGeom>
          <a:solidFill>
            <a:srgbClr val="4F80B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050"/>
          </a:p>
        </p:txBody>
      </p:sp>
      <p:sp>
        <p:nvSpPr>
          <p:cNvPr id="20499" name="object 20"/>
          <p:cNvSpPr>
            <a:spLocks/>
          </p:cNvSpPr>
          <p:nvPr/>
        </p:nvSpPr>
        <p:spPr bwMode="auto">
          <a:xfrm>
            <a:off x="5611417" y="4697017"/>
            <a:ext cx="207169" cy="207169"/>
          </a:xfrm>
          <a:custGeom>
            <a:avLst/>
            <a:gdLst>
              <a:gd name="T0" fmla="*/ 0 w 276225"/>
              <a:gd name="T1" fmla="*/ 137790 h 276225"/>
              <a:gd name="T2" fmla="*/ 6719 w 276225"/>
              <a:gd name="T3" fmla="*/ 95190 h 276225"/>
              <a:gd name="T4" fmla="*/ 25466 w 276225"/>
              <a:gd name="T5" fmla="*/ 57999 h 276225"/>
              <a:gd name="T6" fmla="*/ 54125 w 276225"/>
              <a:gd name="T7" fmla="*/ 28339 h 276225"/>
              <a:gd name="T8" fmla="*/ 90580 w 276225"/>
              <a:gd name="T9" fmla="*/ 8330 h 276225"/>
              <a:gd name="T10" fmla="*/ 132717 w 276225"/>
              <a:gd name="T11" fmla="*/ 96 h 276225"/>
              <a:gd name="T12" fmla="*/ 137921 w 276225"/>
              <a:gd name="T13" fmla="*/ 0 h 276225"/>
              <a:gd name="T14" fmla="*/ 180585 w 276225"/>
              <a:gd name="T15" fmla="*/ 6718 h 276225"/>
              <a:gd name="T16" fmla="*/ 217814 w 276225"/>
              <a:gd name="T17" fmla="*/ 25458 h 276225"/>
              <a:gd name="T18" fmla="*/ 247495 w 276225"/>
              <a:gd name="T19" fmla="*/ 54098 h 276225"/>
              <a:gd name="T20" fmla="*/ 267511 w 276225"/>
              <a:gd name="T21" fmla="*/ 90518 h 276225"/>
              <a:gd name="T22" fmla="*/ 275747 w 276225"/>
              <a:gd name="T23" fmla="*/ 132595 h 276225"/>
              <a:gd name="T24" fmla="*/ 275843 w 276225"/>
              <a:gd name="T25" fmla="*/ 137790 h 276225"/>
              <a:gd name="T26" fmla="*/ 269131 w 276225"/>
              <a:gd name="T27" fmla="*/ 180434 h 276225"/>
              <a:gd name="T28" fmla="*/ 250400 w 276225"/>
              <a:gd name="T29" fmla="*/ 217651 h 276225"/>
              <a:gd name="T30" fmla="*/ 221765 w 276225"/>
              <a:gd name="T31" fmla="*/ 247328 h 276225"/>
              <a:gd name="T32" fmla="*/ 185338 w 276225"/>
              <a:gd name="T33" fmla="*/ 267353 h 276225"/>
              <a:gd name="T34" fmla="*/ 143231 w 276225"/>
              <a:gd name="T35" fmla="*/ 275612 h 276225"/>
              <a:gd name="T36" fmla="*/ 137921 w 276225"/>
              <a:gd name="T37" fmla="*/ 275712 h 276225"/>
              <a:gd name="T38" fmla="*/ 95278 w 276225"/>
              <a:gd name="T39" fmla="*/ 269000 h 276225"/>
              <a:gd name="T40" fmla="*/ 58061 w 276225"/>
              <a:gd name="T41" fmla="*/ 250269 h 276225"/>
              <a:gd name="T42" fmla="*/ 28384 w 276225"/>
              <a:gd name="T43" fmla="*/ 221634 h 276225"/>
              <a:gd name="T44" fmla="*/ 8359 w 276225"/>
              <a:gd name="T45" fmla="*/ 185207 h 276225"/>
              <a:gd name="T46" fmla="*/ 100 w 276225"/>
              <a:gd name="T47" fmla="*/ 143100 h 276225"/>
              <a:gd name="T48" fmla="*/ 0 w 276225"/>
              <a:gd name="T49" fmla="*/ 137790 h 2762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6225" h="276225">
                <a:moveTo>
                  <a:pt x="0" y="137790"/>
                </a:moveTo>
                <a:lnTo>
                  <a:pt x="6719" y="95190"/>
                </a:lnTo>
                <a:lnTo>
                  <a:pt x="25466" y="57999"/>
                </a:lnTo>
                <a:lnTo>
                  <a:pt x="54125" y="28339"/>
                </a:lnTo>
                <a:lnTo>
                  <a:pt x="90580" y="8330"/>
                </a:lnTo>
                <a:lnTo>
                  <a:pt x="132717" y="96"/>
                </a:lnTo>
                <a:lnTo>
                  <a:pt x="137921" y="0"/>
                </a:lnTo>
                <a:lnTo>
                  <a:pt x="180585" y="6718"/>
                </a:lnTo>
                <a:lnTo>
                  <a:pt x="217814" y="25458"/>
                </a:lnTo>
                <a:lnTo>
                  <a:pt x="247495" y="54098"/>
                </a:lnTo>
                <a:lnTo>
                  <a:pt x="267511" y="90518"/>
                </a:lnTo>
                <a:lnTo>
                  <a:pt x="275747" y="132595"/>
                </a:lnTo>
                <a:lnTo>
                  <a:pt x="275843" y="137790"/>
                </a:lnTo>
                <a:lnTo>
                  <a:pt x="269131" y="180434"/>
                </a:lnTo>
                <a:lnTo>
                  <a:pt x="250400" y="217651"/>
                </a:lnTo>
                <a:lnTo>
                  <a:pt x="221765" y="247328"/>
                </a:lnTo>
                <a:lnTo>
                  <a:pt x="185338" y="267353"/>
                </a:lnTo>
                <a:lnTo>
                  <a:pt x="143231" y="275612"/>
                </a:lnTo>
                <a:lnTo>
                  <a:pt x="137921" y="275712"/>
                </a:lnTo>
                <a:lnTo>
                  <a:pt x="95278" y="269000"/>
                </a:lnTo>
                <a:lnTo>
                  <a:pt x="58061" y="250269"/>
                </a:lnTo>
                <a:lnTo>
                  <a:pt x="28384" y="221634"/>
                </a:lnTo>
                <a:lnTo>
                  <a:pt x="8359" y="185207"/>
                </a:lnTo>
                <a:lnTo>
                  <a:pt x="100" y="143100"/>
                </a:lnTo>
                <a:lnTo>
                  <a:pt x="0" y="137790"/>
                </a:lnTo>
                <a:close/>
              </a:path>
            </a:pathLst>
          </a:custGeom>
          <a:noFill/>
          <a:ln w="25399">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050"/>
          </a:p>
        </p:txBody>
      </p:sp>
      <p:sp>
        <p:nvSpPr>
          <p:cNvPr id="20500" name="object 21"/>
          <p:cNvSpPr txBox="1">
            <a:spLocks noChangeArrowheads="1"/>
          </p:cNvSpPr>
          <p:nvPr/>
        </p:nvSpPr>
        <p:spPr bwMode="auto">
          <a:xfrm>
            <a:off x="3717132" y="4645819"/>
            <a:ext cx="1235869"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58763">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00" b="1" dirty="0">
                <a:ea typeface="Calibri" charset="0"/>
                <a:cs typeface="Calibri" charset="0"/>
              </a:rPr>
              <a:t>RUP</a:t>
            </a:r>
            <a:endParaRPr lang="en-US" altLang="en-US" sz="1500" dirty="0">
              <a:ea typeface="Calibri" charset="0"/>
              <a:cs typeface="Calibri" charset="0"/>
            </a:endParaRPr>
          </a:p>
          <a:p>
            <a:pPr>
              <a:spcBef>
                <a:spcPts val="1022"/>
              </a:spcBef>
            </a:pPr>
            <a:r>
              <a:rPr lang="en-US" altLang="en-US" sz="1050" dirty="0">
                <a:ea typeface="Calibri" charset="0"/>
                <a:cs typeface="Calibri" charset="0"/>
              </a:rPr>
              <a:t>And few more</a:t>
            </a:r>
            <a:r>
              <a:rPr lang="mr-IN" altLang="en-US" sz="1050" dirty="0">
                <a:ea typeface="Calibri" charset="0"/>
                <a:cs typeface="Calibri" charset="0"/>
              </a:rPr>
              <a:t>…</a:t>
            </a:r>
            <a:endParaRPr lang="en-US" altLang="en-US" sz="1050" dirty="0">
              <a:ea typeface="Calibri" charset="0"/>
              <a:cs typeface="Calibri" charset="0"/>
            </a:endParaRPr>
          </a:p>
        </p:txBody>
      </p:sp>
      <p:sp>
        <p:nvSpPr>
          <p:cNvPr id="22" name="object 22"/>
          <p:cNvSpPr txBox="1"/>
          <p:nvPr/>
        </p:nvSpPr>
        <p:spPr>
          <a:xfrm>
            <a:off x="5945983" y="2374107"/>
            <a:ext cx="898922" cy="230832"/>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00" b="1">
                <a:solidFill>
                  <a:srgbClr val="94B2D7"/>
                </a:solidFill>
                <a:ea typeface="Calibri" charset="0"/>
                <a:cs typeface="Calibri" charset="0"/>
              </a:rPr>
              <a:t>RUP</a:t>
            </a:r>
            <a:r>
              <a:rPr lang="en-US" altLang="en-US" sz="1500" b="1">
                <a:solidFill>
                  <a:srgbClr val="94B2D7"/>
                </a:solidFill>
                <a:latin typeface="Times New Roman" charset="0"/>
                <a:ea typeface="Times New Roman" charset="0"/>
                <a:cs typeface="Times New Roman" charset="0"/>
              </a:rPr>
              <a:t> </a:t>
            </a:r>
            <a:r>
              <a:rPr lang="en-US" altLang="en-US" sz="1500" b="1">
                <a:solidFill>
                  <a:srgbClr val="94B2D7"/>
                </a:solidFill>
                <a:ea typeface="Calibri" charset="0"/>
                <a:cs typeface="Calibri" charset="0"/>
              </a:rPr>
              <a:t>(120+)</a:t>
            </a:r>
            <a:endParaRPr lang="en-US" altLang="en-US" sz="1500">
              <a:ea typeface="Calibri" charset="0"/>
              <a:cs typeface="Calibri" charset="0"/>
            </a:endParaRPr>
          </a:p>
        </p:txBody>
      </p:sp>
      <p:sp>
        <p:nvSpPr>
          <p:cNvPr id="23" name="object 23"/>
          <p:cNvSpPr txBox="1"/>
          <p:nvPr/>
        </p:nvSpPr>
        <p:spPr>
          <a:xfrm>
            <a:off x="5945983" y="2931320"/>
            <a:ext cx="579835" cy="230832"/>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00" b="1">
                <a:solidFill>
                  <a:srgbClr val="94B2D7"/>
                </a:solidFill>
                <a:ea typeface="Calibri" charset="0"/>
                <a:cs typeface="Calibri" charset="0"/>
              </a:rPr>
              <a:t>XP</a:t>
            </a:r>
            <a:r>
              <a:rPr lang="en-US" altLang="en-US" sz="1500" b="1">
                <a:solidFill>
                  <a:srgbClr val="94B2D7"/>
                </a:solidFill>
                <a:latin typeface="Times New Roman" charset="0"/>
                <a:ea typeface="Times New Roman" charset="0"/>
                <a:cs typeface="Times New Roman" charset="0"/>
              </a:rPr>
              <a:t> </a:t>
            </a:r>
            <a:r>
              <a:rPr lang="en-US" altLang="en-US" sz="1500" b="1">
                <a:solidFill>
                  <a:srgbClr val="94B2D7"/>
                </a:solidFill>
                <a:ea typeface="Calibri" charset="0"/>
                <a:cs typeface="Calibri" charset="0"/>
              </a:rPr>
              <a:t>(13)</a:t>
            </a:r>
            <a:endParaRPr lang="en-US" altLang="en-US" sz="1500">
              <a:ea typeface="Calibri" charset="0"/>
              <a:cs typeface="Calibri" charset="0"/>
            </a:endParaRPr>
          </a:p>
        </p:txBody>
      </p:sp>
      <p:sp>
        <p:nvSpPr>
          <p:cNvPr id="24" name="object 24"/>
          <p:cNvSpPr txBox="1"/>
          <p:nvPr/>
        </p:nvSpPr>
        <p:spPr>
          <a:xfrm>
            <a:off x="5945981" y="3502820"/>
            <a:ext cx="772716" cy="230832"/>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00" b="1">
                <a:solidFill>
                  <a:srgbClr val="94B2D7"/>
                </a:solidFill>
                <a:ea typeface="Calibri" charset="0"/>
                <a:cs typeface="Calibri" charset="0"/>
              </a:rPr>
              <a:t>Scrum</a:t>
            </a:r>
            <a:r>
              <a:rPr lang="en-US" altLang="en-US" sz="1500" b="1">
                <a:solidFill>
                  <a:srgbClr val="94B2D7"/>
                </a:solidFill>
                <a:latin typeface="Times New Roman" charset="0"/>
                <a:ea typeface="Times New Roman" charset="0"/>
                <a:cs typeface="Times New Roman" charset="0"/>
              </a:rPr>
              <a:t> </a:t>
            </a:r>
            <a:r>
              <a:rPr lang="en-US" altLang="en-US" sz="1500" b="1">
                <a:solidFill>
                  <a:srgbClr val="94B2D7"/>
                </a:solidFill>
                <a:ea typeface="Calibri" charset="0"/>
                <a:cs typeface="Calibri" charset="0"/>
              </a:rPr>
              <a:t>(9)</a:t>
            </a:r>
            <a:endParaRPr lang="en-US" altLang="en-US" sz="1500">
              <a:ea typeface="Calibri" charset="0"/>
              <a:cs typeface="Calibri" charset="0"/>
            </a:endParaRPr>
          </a:p>
        </p:txBody>
      </p:sp>
      <p:sp>
        <p:nvSpPr>
          <p:cNvPr id="25" name="object 25"/>
          <p:cNvSpPr txBox="1"/>
          <p:nvPr/>
        </p:nvSpPr>
        <p:spPr>
          <a:xfrm>
            <a:off x="5945983" y="4074320"/>
            <a:ext cx="873919" cy="230832"/>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00" b="1">
                <a:solidFill>
                  <a:srgbClr val="94B2D7"/>
                </a:solidFill>
                <a:ea typeface="Calibri" charset="0"/>
                <a:cs typeface="Calibri" charset="0"/>
              </a:rPr>
              <a:t>Kanban</a:t>
            </a:r>
            <a:r>
              <a:rPr lang="en-US" altLang="en-US" sz="1500" b="1">
                <a:solidFill>
                  <a:srgbClr val="94B2D7"/>
                </a:solidFill>
                <a:latin typeface="Times New Roman" charset="0"/>
                <a:ea typeface="Times New Roman" charset="0"/>
                <a:cs typeface="Times New Roman" charset="0"/>
              </a:rPr>
              <a:t> </a:t>
            </a:r>
            <a:r>
              <a:rPr lang="en-US" altLang="en-US" sz="1500" b="1">
                <a:solidFill>
                  <a:srgbClr val="94B2D7"/>
                </a:solidFill>
                <a:ea typeface="Calibri" charset="0"/>
                <a:cs typeface="Calibri" charset="0"/>
              </a:rPr>
              <a:t>(3)</a:t>
            </a:r>
            <a:endParaRPr lang="en-US" altLang="en-US" sz="1500">
              <a:ea typeface="Calibri" charset="0"/>
              <a:cs typeface="Calibri" charset="0"/>
            </a:endParaRPr>
          </a:p>
        </p:txBody>
      </p:sp>
      <p:sp>
        <p:nvSpPr>
          <p:cNvPr id="26" name="object 26"/>
          <p:cNvSpPr txBox="1"/>
          <p:nvPr/>
        </p:nvSpPr>
        <p:spPr>
          <a:xfrm>
            <a:off x="5945983" y="4702969"/>
            <a:ext cx="1445419" cy="461665"/>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1500" b="1">
                <a:solidFill>
                  <a:srgbClr val="94B2D7"/>
                </a:solidFill>
                <a:ea typeface="Calibri" charset="0"/>
                <a:cs typeface="Calibri" charset="0"/>
              </a:rPr>
              <a:t>Do</a:t>
            </a:r>
            <a:r>
              <a:rPr lang="en-US" altLang="en-US" sz="1500" b="1">
                <a:solidFill>
                  <a:srgbClr val="94B2D7"/>
                </a:solidFill>
                <a:latin typeface="Times New Roman" charset="0"/>
                <a:ea typeface="Times New Roman" charset="0"/>
                <a:cs typeface="Times New Roman" charset="0"/>
              </a:rPr>
              <a:t> </a:t>
            </a:r>
            <a:r>
              <a:rPr lang="en-US" altLang="en-US" sz="1500" b="1">
                <a:solidFill>
                  <a:srgbClr val="94B2D7"/>
                </a:solidFill>
                <a:ea typeface="Calibri" charset="0"/>
                <a:cs typeface="Calibri" charset="0"/>
              </a:rPr>
              <a:t>Whatever!!</a:t>
            </a:r>
            <a:r>
              <a:rPr lang="en-US" altLang="en-US" sz="1500" b="1">
                <a:solidFill>
                  <a:srgbClr val="94B2D7"/>
                </a:solidFill>
                <a:latin typeface="Times New Roman" charset="0"/>
                <a:ea typeface="Times New Roman" charset="0"/>
                <a:cs typeface="Times New Roman" charset="0"/>
              </a:rPr>
              <a:t> </a:t>
            </a:r>
            <a:r>
              <a:rPr lang="en-US" altLang="en-US" sz="1500" b="1">
                <a:solidFill>
                  <a:srgbClr val="94B2D7"/>
                </a:solidFill>
                <a:ea typeface="Calibri" charset="0"/>
                <a:cs typeface="Calibri" charset="0"/>
              </a:rPr>
              <a:t>(0)</a:t>
            </a:r>
            <a:endParaRPr lang="en-US" altLang="en-US" sz="1500">
              <a:ea typeface="Calibri" charset="0"/>
              <a:cs typeface="Calibri" charset="0"/>
            </a:endParaRPr>
          </a:p>
        </p:txBody>
      </p:sp>
      <p:sp>
        <p:nvSpPr>
          <p:cNvPr id="20506" name="object 27"/>
          <p:cNvSpPr>
            <a:spLocks/>
          </p:cNvSpPr>
          <p:nvPr/>
        </p:nvSpPr>
        <p:spPr bwMode="auto">
          <a:xfrm>
            <a:off x="5932885" y="2563416"/>
            <a:ext cx="2000250" cy="347663"/>
          </a:xfrm>
          <a:custGeom>
            <a:avLst/>
            <a:gdLst>
              <a:gd name="T0" fmla="*/ 0 w 2667000"/>
              <a:gd name="T1" fmla="*/ 462933 h 462280"/>
              <a:gd name="T2" fmla="*/ 2666999 w 2667000"/>
              <a:gd name="T3" fmla="*/ 462933 h 462280"/>
              <a:gd name="T4" fmla="*/ 2666999 w 2667000"/>
              <a:gd name="T5" fmla="*/ 0 h 462280"/>
              <a:gd name="T6" fmla="*/ 0 w 2667000"/>
              <a:gd name="T7" fmla="*/ 0 h 462280"/>
              <a:gd name="T8" fmla="*/ 0 w 2667000"/>
              <a:gd name="T9" fmla="*/ 462933 h 462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7000" h="462280">
                <a:moveTo>
                  <a:pt x="0" y="461665"/>
                </a:moveTo>
                <a:lnTo>
                  <a:pt x="2666999" y="461665"/>
                </a:lnTo>
                <a:lnTo>
                  <a:pt x="2666999" y="0"/>
                </a:lnTo>
                <a:lnTo>
                  <a:pt x="0" y="0"/>
                </a:lnTo>
                <a:lnTo>
                  <a:pt x="0" y="461665"/>
                </a:lnTo>
                <a:close/>
              </a:path>
            </a:pathLst>
          </a:custGeom>
          <a:solidFill>
            <a:srgbClr val="DCE6F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050"/>
          </a:p>
        </p:txBody>
      </p:sp>
      <p:sp>
        <p:nvSpPr>
          <p:cNvPr id="28" name="object 28"/>
          <p:cNvSpPr txBox="1"/>
          <p:nvPr/>
        </p:nvSpPr>
        <p:spPr>
          <a:xfrm>
            <a:off x="5888832" y="1751409"/>
            <a:ext cx="2006204" cy="435440"/>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nSpc>
                <a:spcPts val="2025"/>
              </a:lnSpc>
            </a:pPr>
            <a:r>
              <a:rPr lang="en-US" altLang="en-US" sz="1800" b="1">
                <a:solidFill>
                  <a:srgbClr val="A5A5A5"/>
                </a:solidFill>
                <a:ea typeface="Calibri" charset="0"/>
                <a:cs typeface="Calibri" charset="0"/>
              </a:rPr>
              <a:t>More</a:t>
            </a:r>
            <a:r>
              <a:rPr lang="en-US" altLang="en-US" sz="1800" b="1">
                <a:solidFill>
                  <a:srgbClr val="A5A5A5"/>
                </a:solidFill>
                <a:latin typeface="Times New Roman" charset="0"/>
                <a:ea typeface="Times New Roman" charset="0"/>
                <a:cs typeface="Times New Roman" charset="0"/>
              </a:rPr>
              <a:t> </a:t>
            </a:r>
            <a:r>
              <a:rPr lang="en-US" altLang="en-US" sz="1800" b="1">
                <a:solidFill>
                  <a:srgbClr val="A5A5A5"/>
                </a:solidFill>
                <a:ea typeface="Calibri" charset="0"/>
                <a:cs typeface="Calibri" charset="0"/>
              </a:rPr>
              <a:t>Prescriptive</a:t>
            </a:r>
            <a:endParaRPr lang="en-US" altLang="en-US" sz="1800">
              <a:ea typeface="Calibri" charset="0"/>
              <a:cs typeface="Calibri" charset="0"/>
            </a:endParaRPr>
          </a:p>
          <a:p>
            <a:pPr>
              <a:lnSpc>
                <a:spcPts val="1491"/>
              </a:lnSpc>
            </a:pPr>
            <a:r>
              <a:rPr lang="en-US" altLang="en-US" sz="1050" b="1">
                <a:solidFill>
                  <a:srgbClr val="7F7F7F"/>
                </a:solidFill>
                <a:ea typeface="Calibri" charset="0"/>
                <a:cs typeface="Calibri" charset="0"/>
              </a:rPr>
              <a:t>more</a:t>
            </a:r>
            <a:r>
              <a:rPr lang="en-US" altLang="en-US" sz="1050" b="1">
                <a:solidFill>
                  <a:srgbClr val="7F7F7F"/>
                </a:solidFill>
                <a:latin typeface="Times New Roman" charset="0"/>
                <a:ea typeface="Times New Roman" charset="0"/>
                <a:cs typeface="Times New Roman" charset="0"/>
              </a:rPr>
              <a:t> </a:t>
            </a:r>
            <a:r>
              <a:rPr lang="en-US" altLang="en-US" sz="1050" b="1">
                <a:solidFill>
                  <a:srgbClr val="7F7F7F"/>
                </a:solidFill>
                <a:ea typeface="Calibri" charset="0"/>
                <a:cs typeface="Calibri" charset="0"/>
              </a:rPr>
              <a:t>rules</a:t>
            </a:r>
            <a:r>
              <a:rPr lang="en-US" altLang="en-US" sz="1050" b="1">
                <a:solidFill>
                  <a:srgbClr val="7F7F7F"/>
                </a:solidFill>
                <a:latin typeface="Times New Roman" charset="0"/>
                <a:ea typeface="Times New Roman" charset="0"/>
                <a:cs typeface="Times New Roman" charset="0"/>
              </a:rPr>
              <a:t> </a:t>
            </a:r>
            <a:r>
              <a:rPr lang="en-US" altLang="en-US" sz="1050">
                <a:solidFill>
                  <a:srgbClr val="A5A5A5"/>
                </a:solidFill>
                <a:ea typeface="Calibri" charset="0"/>
                <a:cs typeface="Calibri" charset="0"/>
              </a:rPr>
              <a:t>to</a:t>
            </a:r>
            <a:r>
              <a:rPr lang="en-US" altLang="en-US" sz="1050">
                <a:solidFill>
                  <a:srgbClr val="A5A5A5"/>
                </a:solidFill>
                <a:latin typeface="Times New Roman" charset="0"/>
                <a:ea typeface="Times New Roman" charset="0"/>
                <a:cs typeface="Times New Roman" charset="0"/>
              </a:rPr>
              <a:t> </a:t>
            </a:r>
            <a:r>
              <a:rPr lang="en-US" altLang="en-US" sz="1050">
                <a:solidFill>
                  <a:srgbClr val="A5A5A5"/>
                </a:solidFill>
                <a:ea typeface="Calibri" charset="0"/>
                <a:cs typeface="Calibri" charset="0"/>
              </a:rPr>
              <a:t>follow</a:t>
            </a:r>
            <a:endParaRPr lang="en-US" altLang="en-US" sz="1050">
              <a:ea typeface="Calibri" charset="0"/>
              <a:cs typeface="Calibri" charset="0"/>
            </a:endParaRPr>
          </a:p>
        </p:txBody>
      </p:sp>
      <p:sp>
        <p:nvSpPr>
          <p:cNvPr id="29" name="object 29"/>
          <p:cNvSpPr txBox="1"/>
          <p:nvPr/>
        </p:nvSpPr>
        <p:spPr>
          <a:xfrm>
            <a:off x="5945981" y="5238751"/>
            <a:ext cx="1982391" cy="435440"/>
          </a:xfrm>
          <a:prstGeom prst="rect">
            <a:avLst/>
          </a:prstGeom>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nSpc>
                <a:spcPts val="2035"/>
              </a:lnSpc>
            </a:pPr>
            <a:r>
              <a:rPr lang="en-US" altLang="en-US" sz="1800" b="1" dirty="0">
                <a:solidFill>
                  <a:srgbClr val="A5A5A5"/>
                </a:solidFill>
                <a:ea typeface="Calibri" charset="0"/>
                <a:cs typeface="Calibri" charset="0"/>
              </a:rPr>
              <a:t>More</a:t>
            </a:r>
            <a:r>
              <a:rPr lang="en-US" altLang="en-US" sz="1800" b="1" dirty="0">
                <a:solidFill>
                  <a:srgbClr val="A5A5A5"/>
                </a:solidFill>
                <a:latin typeface="Times New Roman" charset="0"/>
                <a:ea typeface="Times New Roman" charset="0"/>
                <a:cs typeface="Times New Roman" charset="0"/>
              </a:rPr>
              <a:t> </a:t>
            </a:r>
            <a:r>
              <a:rPr lang="en-US" altLang="en-US" sz="1800" b="1" dirty="0">
                <a:solidFill>
                  <a:srgbClr val="A5A5A5"/>
                </a:solidFill>
                <a:ea typeface="Calibri" charset="0"/>
                <a:cs typeface="Calibri" charset="0"/>
              </a:rPr>
              <a:t>Adaptive</a:t>
            </a:r>
            <a:endParaRPr lang="en-US" altLang="en-US" sz="1800" dirty="0">
              <a:ea typeface="Calibri" charset="0"/>
              <a:cs typeface="Calibri" charset="0"/>
            </a:endParaRPr>
          </a:p>
          <a:p>
            <a:pPr>
              <a:lnSpc>
                <a:spcPts val="1500"/>
              </a:lnSpc>
            </a:pPr>
            <a:r>
              <a:rPr lang="en-US" altLang="en-US" sz="1050" b="1" dirty="0">
                <a:solidFill>
                  <a:srgbClr val="7F7F7F"/>
                </a:solidFill>
                <a:ea typeface="Calibri" charset="0"/>
                <a:cs typeface="Calibri" charset="0"/>
              </a:rPr>
              <a:t>fewer</a:t>
            </a:r>
            <a:r>
              <a:rPr lang="en-US" altLang="en-US" sz="1050" b="1" dirty="0">
                <a:solidFill>
                  <a:srgbClr val="7F7F7F"/>
                </a:solidFill>
                <a:latin typeface="Times New Roman" charset="0"/>
                <a:ea typeface="Times New Roman" charset="0"/>
                <a:cs typeface="Times New Roman" charset="0"/>
              </a:rPr>
              <a:t> </a:t>
            </a:r>
            <a:r>
              <a:rPr lang="en-US" altLang="en-US" sz="1050" b="1" dirty="0">
                <a:solidFill>
                  <a:srgbClr val="7F7F7F"/>
                </a:solidFill>
                <a:ea typeface="Calibri" charset="0"/>
                <a:cs typeface="Calibri" charset="0"/>
              </a:rPr>
              <a:t>rules</a:t>
            </a:r>
            <a:r>
              <a:rPr lang="en-US" altLang="en-US" sz="1050" b="1" dirty="0">
                <a:solidFill>
                  <a:srgbClr val="7F7F7F"/>
                </a:solidFill>
                <a:latin typeface="Times New Roman" charset="0"/>
                <a:ea typeface="Times New Roman" charset="0"/>
                <a:cs typeface="Times New Roman" charset="0"/>
              </a:rPr>
              <a:t> </a:t>
            </a:r>
            <a:r>
              <a:rPr lang="en-US" altLang="en-US" sz="1050" dirty="0">
                <a:solidFill>
                  <a:srgbClr val="A5A5A5"/>
                </a:solidFill>
                <a:ea typeface="Calibri" charset="0"/>
                <a:cs typeface="Calibri" charset="0"/>
              </a:rPr>
              <a:t>to</a:t>
            </a:r>
            <a:r>
              <a:rPr lang="en-US" altLang="en-US" sz="1050" dirty="0">
                <a:solidFill>
                  <a:srgbClr val="A5A5A5"/>
                </a:solidFill>
                <a:latin typeface="Times New Roman" charset="0"/>
                <a:ea typeface="Times New Roman" charset="0"/>
                <a:cs typeface="Times New Roman" charset="0"/>
              </a:rPr>
              <a:t> </a:t>
            </a:r>
            <a:r>
              <a:rPr lang="en-US" altLang="en-US" sz="1050" dirty="0">
                <a:solidFill>
                  <a:srgbClr val="A5A5A5"/>
                </a:solidFill>
                <a:ea typeface="Calibri" charset="0"/>
                <a:cs typeface="Calibri" charset="0"/>
              </a:rPr>
              <a:t>follow</a:t>
            </a:r>
            <a:endParaRPr lang="en-US" altLang="en-US" sz="1050" dirty="0">
              <a:ea typeface="Calibri" charset="0"/>
              <a:cs typeface="Calibri" charset="0"/>
            </a:endParaRPr>
          </a:p>
        </p:txBody>
      </p:sp>
      <p:sp>
        <p:nvSpPr>
          <p:cNvPr id="30" name="object 30"/>
          <p:cNvSpPr txBox="1"/>
          <p:nvPr/>
        </p:nvSpPr>
        <p:spPr>
          <a:xfrm>
            <a:off x="1316832" y="5561411"/>
            <a:ext cx="2464594" cy="161583"/>
          </a:xfrm>
          <a:prstGeom prst="rect">
            <a:avLst/>
          </a:prstGeom>
        </p:spPr>
        <p:txBody>
          <a:bodyPr lIns="0" tIns="0" rIns="0" bIns="0">
            <a:spAutoFit/>
          </a:bodyPr>
          <a:lstStyle/>
          <a:p>
            <a:pPr marL="9525">
              <a:defRPr/>
            </a:pPr>
            <a:r>
              <a:rPr sz="1050" dirty="0">
                <a:latin typeface="Calibri"/>
                <a:cs typeface="Calibri"/>
              </a:rPr>
              <a:t>*</a:t>
            </a:r>
            <a:r>
              <a:rPr sz="1050" spc="-41" dirty="0">
                <a:latin typeface="Times New Roman"/>
                <a:cs typeface="Times New Roman"/>
              </a:rPr>
              <a:t> </a:t>
            </a:r>
            <a:r>
              <a:rPr sz="1050" spc="-4" dirty="0">
                <a:latin typeface="Calibri"/>
                <a:cs typeface="Calibri"/>
              </a:rPr>
              <a:t>C</a:t>
            </a:r>
            <a:r>
              <a:rPr sz="1050" spc="-8" dirty="0">
                <a:latin typeface="Calibri"/>
                <a:cs typeface="Calibri"/>
              </a:rPr>
              <a:t>h</a:t>
            </a:r>
            <a:r>
              <a:rPr sz="1050" dirty="0">
                <a:latin typeface="Calibri"/>
                <a:cs typeface="Calibri"/>
              </a:rPr>
              <a:t>e</a:t>
            </a:r>
            <a:r>
              <a:rPr sz="1050" spc="-8" dirty="0">
                <a:latin typeface="Calibri"/>
                <a:cs typeface="Calibri"/>
              </a:rPr>
              <a:t>c</a:t>
            </a:r>
            <a:r>
              <a:rPr sz="1050" dirty="0">
                <a:latin typeface="Calibri"/>
                <a:cs typeface="Calibri"/>
              </a:rPr>
              <a:t>k</a:t>
            </a:r>
            <a:r>
              <a:rPr sz="1050" spc="-15" dirty="0">
                <a:latin typeface="Times New Roman"/>
                <a:cs typeface="Times New Roman"/>
              </a:rPr>
              <a:t> </a:t>
            </a:r>
            <a:r>
              <a:rPr sz="1050" dirty="0">
                <a:latin typeface="Calibri"/>
                <a:cs typeface="Calibri"/>
              </a:rPr>
              <a:t>w</a:t>
            </a:r>
            <a:r>
              <a:rPr sz="1050" spc="4" dirty="0">
                <a:latin typeface="Calibri"/>
                <a:cs typeface="Calibri"/>
              </a:rPr>
              <a:t>i</a:t>
            </a:r>
            <a:r>
              <a:rPr sz="1050" dirty="0">
                <a:latin typeface="Calibri"/>
                <a:cs typeface="Calibri"/>
              </a:rPr>
              <a:t>ki</a:t>
            </a:r>
            <a:r>
              <a:rPr sz="1050" spc="-8" dirty="0">
                <a:latin typeface="Calibri"/>
                <a:cs typeface="Calibri"/>
              </a:rPr>
              <a:t>p</a:t>
            </a:r>
            <a:r>
              <a:rPr sz="1050" dirty="0">
                <a:latin typeface="Calibri"/>
                <a:cs typeface="Calibri"/>
              </a:rPr>
              <a:t>e</a:t>
            </a:r>
            <a:r>
              <a:rPr sz="1050" spc="-8" dirty="0">
                <a:latin typeface="Calibri"/>
                <a:cs typeface="Calibri"/>
              </a:rPr>
              <a:t>d</a:t>
            </a:r>
            <a:r>
              <a:rPr sz="1050" dirty="0">
                <a:latin typeface="Calibri"/>
                <a:cs typeface="Calibri"/>
              </a:rPr>
              <a:t>ia</a:t>
            </a:r>
            <a:r>
              <a:rPr sz="1050" spc="-19" dirty="0">
                <a:latin typeface="Times New Roman"/>
                <a:cs typeface="Times New Roman"/>
              </a:rPr>
              <a:t> </a:t>
            </a:r>
            <a:r>
              <a:rPr sz="1050" spc="-15" dirty="0">
                <a:latin typeface="Calibri"/>
                <a:cs typeface="Calibri"/>
              </a:rPr>
              <a:t>f</a:t>
            </a:r>
            <a:r>
              <a:rPr sz="1050" spc="-4" dirty="0">
                <a:latin typeface="Calibri"/>
                <a:cs typeface="Calibri"/>
              </a:rPr>
              <a:t>o</a:t>
            </a:r>
            <a:r>
              <a:rPr sz="1050" dirty="0">
                <a:latin typeface="Calibri"/>
                <a:cs typeface="Calibri"/>
              </a:rPr>
              <a:t>r</a:t>
            </a:r>
            <a:r>
              <a:rPr sz="1050" spc="-45" dirty="0">
                <a:latin typeface="Times New Roman"/>
                <a:cs typeface="Times New Roman"/>
              </a:rPr>
              <a:t> </a:t>
            </a:r>
            <a:r>
              <a:rPr sz="1050" dirty="0">
                <a:latin typeface="Calibri"/>
                <a:cs typeface="Calibri"/>
              </a:rPr>
              <a:t>li</a:t>
            </a:r>
            <a:r>
              <a:rPr sz="1050" spc="-8" dirty="0">
                <a:latin typeface="Calibri"/>
                <a:cs typeface="Calibri"/>
              </a:rPr>
              <a:t>s</a:t>
            </a:r>
            <a:r>
              <a:rPr sz="1050" dirty="0">
                <a:latin typeface="Calibri"/>
                <a:cs typeface="Calibri"/>
              </a:rPr>
              <a:t>t</a:t>
            </a:r>
            <a:r>
              <a:rPr sz="1050" spc="-30" dirty="0">
                <a:latin typeface="Times New Roman"/>
                <a:cs typeface="Times New Roman"/>
              </a:rPr>
              <a:t> </a:t>
            </a:r>
            <a:r>
              <a:rPr sz="1050" spc="-4" dirty="0">
                <a:latin typeface="Calibri"/>
                <a:cs typeface="Calibri"/>
              </a:rPr>
              <a:t>o</a:t>
            </a:r>
            <a:r>
              <a:rPr sz="1050" dirty="0">
                <a:latin typeface="Calibri"/>
                <a:cs typeface="Calibri"/>
              </a:rPr>
              <a:t>f</a:t>
            </a:r>
            <a:r>
              <a:rPr sz="1050" spc="-34" dirty="0">
                <a:latin typeface="Times New Roman"/>
                <a:cs typeface="Times New Roman"/>
              </a:rPr>
              <a:t> </a:t>
            </a:r>
            <a:r>
              <a:rPr sz="1050" dirty="0">
                <a:latin typeface="Calibri"/>
                <a:cs typeface="Calibri"/>
              </a:rPr>
              <a:t>all</a:t>
            </a:r>
            <a:r>
              <a:rPr sz="1050" spc="-19" dirty="0">
                <a:latin typeface="Times New Roman"/>
                <a:cs typeface="Times New Roman"/>
              </a:rPr>
              <a:t> </a:t>
            </a:r>
            <a:r>
              <a:rPr sz="1050" dirty="0">
                <a:latin typeface="Calibri"/>
                <a:cs typeface="Calibri"/>
              </a:rPr>
              <a:t>Agile</a:t>
            </a:r>
            <a:r>
              <a:rPr sz="1050" spc="-30" dirty="0">
                <a:latin typeface="Times New Roman"/>
                <a:cs typeface="Times New Roman"/>
              </a:rPr>
              <a:t> </a:t>
            </a:r>
            <a:r>
              <a:rPr sz="1050" spc="-8" dirty="0">
                <a:latin typeface="Calibri"/>
                <a:cs typeface="Calibri"/>
              </a:rPr>
              <a:t>m</a:t>
            </a:r>
            <a:r>
              <a:rPr sz="1050" spc="-11" dirty="0">
                <a:latin typeface="Calibri"/>
                <a:cs typeface="Calibri"/>
              </a:rPr>
              <a:t>e</a:t>
            </a:r>
            <a:r>
              <a:rPr sz="1050" dirty="0">
                <a:latin typeface="Calibri"/>
                <a:cs typeface="Calibri"/>
              </a:rPr>
              <a:t>t</a:t>
            </a:r>
            <a:r>
              <a:rPr sz="1050" spc="-8" dirty="0">
                <a:latin typeface="Calibri"/>
                <a:cs typeface="Calibri"/>
              </a:rPr>
              <a:t>h</a:t>
            </a:r>
            <a:r>
              <a:rPr sz="1050" spc="-4" dirty="0">
                <a:latin typeface="Calibri"/>
                <a:cs typeface="Calibri"/>
              </a:rPr>
              <a:t>ods</a:t>
            </a:r>
            <a:endParaRPr sz="1050">
              <a:latin typeface="Calibri"/>
              <a:cs typeface="Calibri"/>
            </a:endParaRPr>
          </a:p>
        </p:txBody>
      </p:sp>
      <p:sp>
        <p:nvSpPr>
          <p:cNvPr id="20510" name="object 31"/>
          <p:cNvSpPr txBox="1">
            <a:spLocks noChangeArrowheads="1"/>
          </p:cNvSpPr>
          <p:nvPr/>
        </p:nvSpPr>
        <p:spPr bwMode="auto">
          <a:xfrm>
            <a:off x="5992416" y="2607469"/>
            <a:ext cx="180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charset="0"/>
                <a:ea typeface="Arial"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en-US" altLang="en-US" sz="900">
                <a:latin typeface="Verdana" charset="0"/>
                <a:ea typeface="Verdana" charset="0"/>
                <a:cs typeface="Verdana" charset="0"/>
              </a:rPr>
              <a:t>RUP</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has</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over</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30</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roles,</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over</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20</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activities,</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and</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over</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70</a:t>
            </a:r>
            <a:r>
              <a:rPr lang="en-US" altLang="en-US" sz="900">
                <a:latin typeface="Times New Roman" charset="0"/>
                <a:ea typeface="Times New Roman" charset="0"/>
                <a:cs typeface="Times New Roman" charset="0"/>
              </a:rPr>
              <a:t> </a:t>
            </a:r>
            <a:r>
              <a:rPr lang="en-US" altLang="en-US" sz="900">
                <a:latin typeface="Verdana" charset="0"/>
                <a:ea typeface="Verdana" charset="0"/>
                <a:cs typeface="Verdana" charset="0"/>
              </a:rPr>
              <a:t>artifacts</a:t>
            </a:r>
          </a:p>
        </p:txBody>
      </p:sp>
    </p:spTree>
    <p:extLst>
      <p:ext uri="{BB962C8B-B14F-4D97-AF65-F5344CB8AC3E}">
        <p14:creationId xmlns:p14="http://schemas.microsoft.com/office/powerpoint/2010/main" val="10690466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3761" y="260648"/>
            <a:ext cx="8511639" cy="1008112"/>
          </a:xfrm>
        </p:spPr>
        <p:txBody>
          <a:bodyPr>
            <a:normAutofit fontScale="90000"/>
          </a:bodyPr>
          <a:lstStyle/>
          <a:p>
            <a:r>
              <a:rPr lang="en-US" sz="3800" dirty="0">
                <a:solidFill>
                  <a:schemeClr val="tx2">
                    <a:lumMod val="75000"/>
                  </a:schemeClr>
                </a:solidFill>
              </a:rPr>
              <a:t>How is Agile different?</a:t>
            </a:r>
            <a:br>
              <a:rPr lang="en-US" sz="3600" dirty="0">
                <a:solidFill>
                  <a:schemeClr val="accent1"/>
                </a:solidFill>
                <a:latin typeface="Arial" charset="0"/>
                <a:ea typeface="Arial" charset="0"/>
                <a:cs typeface="Arial" charset="0"/>
              </a:rPr>
            </a:br>
            <a:r>
              <a:rPr lang="en-IN" sz="2400" b="1" dirty="0">
                <a:solidFill>
                  <a:schemeClr val="tx2">
                    <a:lumMod val="75000"/>
                  </a:schemeClr>
                </a:solidFill>
                <a:latin typeface="+mj-lt"/>
              </a:rPr>
              <a:t>1.4</a:t>
            </a:r>
            <a:r>
              <a:rPr lang="en-IN" sz="2400" dirty="0">
                <a:solidFill>
                  <a:schemeClr val="tx2">
                    <a:lumMod val="75000"/>
                  </a:schemeClr>
                </a:solidFill>
                <a:latin typeface="+mj-lt"/>
              </a:rPr>
              <a:t> The great methodologies debate</a:t>
            </a:r>
            <a:endParaRPr lang="en-US" sz="2400" dirty="0">
              <a:solidFill>
                <a:schemeClr val="accent1"/>
              </a:solidFill>
              <a:latin typeface="Arial" charset="0"/>
              <a:ea typeface="Arial" charset="0"/>
              <a:cs typeface="Arial" charset="0"/>
            </a:endParaRPr>
          </a:p>
        </p:txBody>
      </p:sp>
      <p:sp>
        <p:nvSpPr>
          <p:cNvPr id="5" name="Rectangle 4"/>
          <p:cNvSpPr/>
          <p:nvPr/>
        </p:nvSpPr>
        <p:spPr>
          <a:xfrm>
            <a:off x="4866280" y="1531773"/>
            <a:ext cx="4312255" cy="1200329"/>
          </a:xfrm>
          <a:prstGeom prst="rect">
            <a:avLst/>
          </a:prstGeom>
        </p:spPr>
        <p:txBody>
          <a:bodyPr wrap="square">
            <a:spAutoFit/>
          </a:bodyPr>
          <a:lstStyle/>
          <a:p>
            <a:r>
              <a:rPr lang="en-US" sz="1800" dirty="0">
                <a:solidFill>
                  <a:srgbClr val="333333"/>
                </a:solidFill>
                <a:latin typeface="Helvetica Neue" charset="0"/>
              </a:rPr>
              <a:t>You are never done A&amp;D, coding and testing on Agile project. So long as there are features to build, these activities continue for the duration of the project</a:t>
            </a:r>
          </a:p>
        </p:txBody>
      </p:sp>
      <p:pic>
        <p:nvPicPr>
          <p:cNvPr id="6" name="Picture 5"/>
          <p:cNvPicPr>
            <a:picLocks noChangeAspect="1"/>
          </p:cNvPicPr>
          <p:nvPr/>
        </p:nvPicPr>
        <p:blipFill rotWithShape="1">
          <a:blip r:embed="rId2"/>
          <a:srcRect l="62536" t="323" r="-814" b="-323"/>
          <a:stretch/>
        </p:blipFill>
        <p:spPr>
          <a:xfrm>
            <a:off x="6012160" y="2708920"/>
            <a:ext cx="2644553" cy="4204838"/>
          </a:xfrm>
          <a:prstGeom prst="rect">
            <a:avLst/>
          </a:prstGeom>
        </p:spPr>
      </p:pic>
      <p:sp>
        <p:nvSpPr>
          <p:cNvPr id="8" name="Rectangle 7">
            <a:extLst>
              <a:ext uri="{FF2B5EF4-FFF2-40B4-BE49-F238E27FC236}">
                <a16:creationId xmlns:a16="http://schemas.microsoft.com/office/drawing/2014/main" id="{A1330C59-32BF-4ED7-8D30-7843BAE645EB}"/>
              </a:ext>
            </a:extLst>
          </p:cNvPr>
          <p:cNvSpPr/>
          <p:nvPr/>
        </p:nvSpPr>
        <p:spPr>
          <a:xfrm>
            <a:off x="412637" y="1531772"/>
            <a:ext cx="4312255" cy="1200329"/>
          </a:xfrm>
          <a:prstGeom prst="rect">
            <a:avLst/>
          </a:prstGeom>
        </p:spPr>
        <p:txBody>
          <a:bodyPr wrap="square">
            <a:spAutoFit/>
          </a:bodyPr>
          <a:lstStyle/>
          <a:p>
            <a:r>
              <a:rPr lang="en-US" sz="1800" dirty="0">
                <a:solidFill>
                  <a:srgbClr val="333333"/>
                </a:solidFill>
                <a:latin typeface="Helvetica Neue" charset="0"/>
              </a:rPr>
              <a:t>The RUP has determined a project life-cycle consisting of four phases. These phases can break down into small iterations if needed</a:t>
            </a:r>
          </a:p>
        </p:txBody>
      </p:sp>
      <p:pic>
        <p:nvPicPr>
          <p:cNvPr id="3" name="Picture 2">
            <a:extLst>
              <a:ext uri="{FF2B5EF4-FFF2-40B4-BE49-F238E27FC236}">
                <a16:creationId xmlns:a16="http://schemas.microsoft.com/office/drawing/2014/main" id="{D08F620B-A641-4085-9435-35DEF4C5B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89" y="3118036"/>
            <a:ext cx="4895850" cy="3238500"/>
          </a:xfrm>
          <a:prstGeom prst="rect">
            <a:avLst/>
          </a:prstGeom>
        </p:spPr>
      </p:pic>
    </p:spTree>
    <p:extLst>
      <p:ext uri="{BB962C8B-B14F-4D97-AF65-F5344CB8AC3E}">
        <p14:creationId xmlns:p14="http://schemas.microsoft.com/office/powerpoint/2010/main" val="1993708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69428"/>
            <a:ext cx="5532835" cy="2607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9699" name="Rectangle 3"/>
          <p:cNvSpPr>
            <a:spLocks/>
          </p:cNvSpPr>
          <p:nvPr/>
        </p:nvSpPr>
        <p:spPr bwMode="auto">
          <a:xfrm>
            <a:off x="910904" y="2291403"/>
            <a:ext cx="137377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100" dirty="0">
                <a:ea typeface="ＭＳ Ｐゴシック" charset="0"/>
                <a:cs typeface="Gill Sans" charset="0"/>
              </a:rPr>
              <a:t>RUP model</a:t>
            </a:r>
          </a:p>
        </p:txBody>
      </p:sp>
      <p:sp>
        <p:nvSpPr>
          <p:cNvPr id="29701" name="Rectangle 5"/>
          <p:cNvSpPr>
            <a:spLocks/>
          </p:cNvSpPr>
          <p:nvPr/>
        </p:nvSpPr>
        <p:spPr bwMode="auto">
          <a:xfrm>
            <a:off x="709613" y="2794397"/>
            <a:ext cx="1089422" cy="482203"/>
          </a:xfrm>
          <a:prstGeom prst="rect">
            <a:avLst/>
          </a:prstGeom>
          <a:solidFill>
            <a:srgbClr val="FFFFFF"/>
          </a:solidFill>
          <a:ln>
            <a:noFill/>
          </a:ln>
        </p:spPr>
        <p:txBody>
          <a:bodyPr lIns="0" tIns="0" rIns="0" bIns="0"/>
          <a:lstStyle/>
          <a:p>
            <a:endParaRPr lang="en-US"/>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994" y="3581400"/>
            <a:ext cx="5917406" cy="3103078"/>
          </a:xfrm>
          <a:prstGeom prst="rect">
            <a:avLst/>
          </a:prstGeom>
          <a:noFill/>
          <a:ln>
            <a:noFill/>
          </a:ln>
        </p:spPr>
      </p:pic>
      <p:sp>
        <p:nvSpPr>
          <p:cNvPr id="29700" name="Rectangle 4"/>
          <p:cNvSpPr>
            <a:spLocks/>
          </p:cNvSpPr>
          <p:nvPr/>
        </p:nvSpPr>
        <p:spPr bwMode="auto">
          <a:xfrm>
            <a:off x="4139952" y="5662728"/>
            <a:ext cx="1402628"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100" dirty="0">
                <a:ea typeface="ＭＳ Ｐゴシック" charset="0"/>
                <a:cs typeface="Gill Sans" charset="0"/>
              </a:rPr>
              <a:t>Agile model</a:t>
            </a:r>
          </a:p>
        </p:txBody>
      </p:sp>
      <p:sp>
        <p:nvSpPr>
          <p:cNvPr id="7" name="Rectangle 1"/>
          <p:cNvSpPr>
            <a:spLocks noGrp="1" noChangeArrowheads="1"/>
          </p:cNvSpPr>
          <p:nvPr>
            <p:ph type="title"/>
          </p:nvPr>
        </p:nvSpPr>
        <p:spPr>
          <a:xfrm>
            <a:off x="3708876" y="266699"/>
            <a:ext cx="5400600" cy="805458"/>
          </a:xfrm>
          <a:ln/>
        </p:spPr>
        <p:txBody>
          <a:bodyPr>
            <a:noAutofit/>
          </a:bodyPr>
          <a:lstStyle/>
          <a:p>
            <a:pPr algn="l"/>
            <a:r>
              <a:rPr lang="en-US" sz="3600" b="1" dirty="0"/>
              <a:t>RUP vs Agile: another view</a:t>
            </a:r>
            <a:endParaRPr lang="en-US" sz="3600" b="1" dirty="0">
              <a:ea typeface="ヒラギノ角ゴ ProN W6" charset="0"/>
              <a:cs typeface="ヒラギノ角ゴ ProN W6" charset="0"/>
            </a:endParaRPr>
          </a:p>
        </p:txBody>
      </p:sp>
    </p:spTree>
    <p:extLst>
      <p:ext uri="{BB962C8B-B14F-4D97-AF65-F5344CB8AC3E}">
        <p14:creationId xmlns:p14="http://schemas.microsoft.com/office/powerpoint/2010/main" val="15349352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69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0A-576B-42E7-88A7-F0D486FEE90C}"/>
              </a:ext>
            </a:extLst>
          </p:cNvPr>
          <p:cNvSpPr>
            <a:spLocks noGrp="1"/>
          </p:cNvSpPr>
          <p:nvPr>
            <p:ph type="title"/>
          </p:nvPr>
        </p:nvSpPr>
        <p:spPr/>
        <p:txBody>
          <a:bodyPr/>
          <a:lstStyle/>
          <a:p>
            <a:r>
              <a:rPr lang="en-US" sz="3400" dirty="0">
                <a:cs typeface="Calibri" panose="020F0502020204030204" pitchFamily="34" charset="0"/>
              </a:rPr>
              <a:t>A Modern Approach to Systems Analysis and Design </a:t>
            </a:r>
            <a:r>
              <a:rPr lang="en-US" sz="2000" b="0" dirty="0">
                <a:cs typeface="Calibri" panose="020F0502020204030204" pitchFamily="34" charset="0"/>
              </a:rPr>
              <a:t>(3 of 3)</a:t>
            </a:r>
            <a:endParaRPr lang="en-IN" sz="2000" b="0" dirty="0"/>
          </a:p>
        </p:txBody>
      </p:sp>
      <p:sp>
        <p:nvSpPr>
          <p:cNvPr id="3" name="Content Placeholder 2">
            <a:extLst>
              <a:ext uri="{FF2B5EF4-FFF2-40B4-BE49-F238E27FC236}">
                <a16:creationId xmlns:a16="http://schemas.microsoft.com/office/drawing/2014/main" id="{58B0BB0C-9542-4B97-8546-6DD1AC570823}"/>
              </a:ext>
            </a:extLst>
          </p:cNvPr>
          <p:cNvSpPr>
            <a:spLocks noGrp="1"/>
          </p:cNvSpPr>
          <p:nvPr>
            <p:ph sz="quarter" idx="13"/>
          </p:nvPr>
        </p:nvSpPr>
        <p:spPr>
          <a:xfrm>
            <a:off x="457200" y="1556327"/>
            <a:ext cx="8229600" cy="367364"/>
          </a:xfrm>
        </p:spPr>
        <p:txBody>
          <a:bodyPr/>
          <a:lstStyle/>
          <a:p>
            <a:pPr marL="432" indent="0">
              <a:buNone/>
            </a:pPr>
            <a:r>
              <a:rPr lang="en-IN" sz="2000" b="1" dirty="0"/>
              <a:t>1.1 </a:t>
            </a:r>
            <a:r>
              <a:rPr lang="en-IN" sz="2000" dirty="0"/>
              <a:t>Define information systems analysis and design</a:t>
            </a:r>
          </a:p>
        </p:txBody>
      </p:sp>
      <p:sp>
        <p:nvSpPr>
          <p:cNvPr id="4" name="Content Placeholder 3">
            <a:extLst>
              <a:ext uri="{FF2B5EF4-FFF2-40B4-BE49-F238E27FC236}">
                <a16:creationId xmlns:a16="http://schemas.microsoft.com/office/drawing/2014/main" id="{CB7CABF9-5D23-402A-A875-DBEB7B396238}"/>
              </a:ext>
            </a:extLst>
          </p:cNvPr>
          <p:cNvSpPr>
            <a:spLocks noGrp="1"/>
          </p:cNvSpPr>
          <p:nvPr>
            <p:ph sz="quarter" idx="14"/>
          </p:nvPr>
        </p:nvSpPr>
        <p:spPr>
          <a:xfrm>
            <a:off x="457200" y="1966826"/>
            <a:ext cx="8333117" cy="4201062"/>
          </a:xfrm>
        </p:spPr>
        <p:txBody>
          <a:bodyPr/>
          <a:lstStyle/>
          <a:p>
            <a:r>
              <a:rPr lang="en-IN" sz="2000" dirty="0"/>
              <a:t>Present day</a:t>
            </a:r>
          </a:p>
          <a:p>
            <a:pPr lvl="1"/>
            <a:r>
              <a:rPr lang="en-IN" sz="2000" dirty="0"/>
              <a:t>Continued focus on developing systems for the Internet and for firm’s intranets and extranets</a:t>
            </a:r>
          </a:p>
          <a:p>
            <a:pPr lvl="1"/>
            <a:r>
              <a:rPr lang="en-IN" sz="2000" dirty="0"/>
              <a:t>Implementation involving three-tier design</a:t>
            </a:r>
          </a:p>
          <a:p>
            <a:pPr lvl="2"/>
            <a:r>
              <a:rPr lang="en-IN" sz="2000" dirty="0"/>
              <a:t>Database on one server</a:t>
            </a:r>
          </a:p>
          <a:p>
            <a:pPr lvl="2"/>
            <a:r>
              <a:rPr lang="en-IN" sz="2000" dirty="0"/>
              <a:t>Application on second server</a:t>
            </a:r>
          </a:p>
          <a:p>
            <a:pPr lvl="2"/>
            <a:r>
              <a:rPr lang="en-IN" sz="2000" dirty="0"/>
              <a:t>Client logic located on user machines</a:t>
            </a:r>
          </a:p>
          <a:p>
            <a:pPr lvl="1"/>
            <a:r>
              <a:rPr lang="en-IN" sz="2000" dirty="0"/>
              <a:t>Move to wireless system components (access from anywhere)</a:t>
            </a:r>
          </a:p>
          <a:p>
            <a:pPr lvl="1"/>
            <a:r>
              <a:rPr lang="en-IN" sz="2000" dirty="0"/>
              <a:t>Continuing trend toward assembling systems from programs and components purchased off the shelf</a:t>
            </a:r>
          </a:p>
        </p:txBody>
      </p:sp>
    </p:spTree>
    <p:extLst>
      <p:ext uri="{BB962C8B-B14F-4D97-AF65-F5344CB8AC3E}">
        <p14:creationId xmlns:p14="http://schemas.microsoft.com/office/powerpoint/2010/main" val="3182852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bject 2"/>
          <p:cNvSpPr>
            <a:spLocks noChangeArrowheads="1"/>
          </p:cNvSpPr>
          <p:nvPr/>
        </p:nvSpPr>
        <p:spPr bwMode="auto">
          <a:xfrm>
            <a:off x="4798219" y="3708797"/>
            <a:ext cx="2022872" cy="47386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35" name="object 3"/>
          <p:cNvSpPr>
            <a:spLocks noChangeArrowheads="1"/>
          </p:cNvSpPr>
          <p:nvPr/>
        </p:nvSpPr>
        <p:spPr bwMode="auto">
          <a:xfrm>
            <a:off x="1183482" y="1683545"/>
            <a:ext cx="1489472" cy="883444"/>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36" name="object 4"/>
          <p:cNvSpPr>
            <a:spLocks noChangeArrowheads="1"/>
          </p:cNvSpPr>
          <p:nvPr/>
        </p:nvSpPr>
        <p:spPr bwMode="auto">
          <a:xfrm>
            <a:off x="2020492" y="3856434"/>
            <a:ext cx="1496615" cy="1496616"/>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37" name="object 5"/>
          <p:cNvSpPr>
            <a:spLocks noChangeArrowheads="1"/>
          </p:cNvSpPr>
          <p:nvPr/>
        </p:nvSpPr>
        <p:spPr bwMode="auto">
          <a:xfrm>
            <a:off x="42862" y="1726407"/>
            <a:ext cx="1023938" cy="7667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38" name="object 6"/>
          <p:cNvSpPr>
            <a:spLocks noChangeArrowheads="1"/>
          </p:cNvSpPr>
          <p:nvPr/>
        </p:nvSpPr>
        <p:spPr bwMode="auto">
          <a:xfrm>
            <a:off x="7078266" y="3638550"/>
            <a:ext cx="1520428" cy="365522"/>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39" name="object 7"/>
          <p:cNvSpPr>
            <a:spLocks noChangeArrowheads="1"/>
          </p:cNvSpPr>
          <p:nvPr/>
        </p:nvSpPr>
        <p:spPr bwMode="auto">
          <a:xfrm>
            <a:off x="2695576" y="3119438"/>
            <a:ext cx="869156" cy="67984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0" name="object 8"/>
          <p:cNvSpPr>
            <a:spLocks noChangeArrowheads="1"/>
          </p:cNvSpPr>
          <p:nvPr/>
        </p:nvSpPr>
        <p:spPr bwMode="auto">
          <a:xfrm>
            <a:off x="4156473" y="4446984"/>
            <a:ext cx="1849040" cy="1387079"/>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1" name="object 9"/>
          <p:cNvSpPr>
            <a:spLocks noChangeArrowheads="1"/>
          </p:cNvSpPr>
          <p:nvPr/>
        </p:nvSpPr>
        <p:spPr bwMode="auto">
          <a:xfrm>
            <a:off x="8015287" y="4683919"/>
            <a:ext cx="729854" cy="856059"/>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2" name="object 10"/>
          <p:cNvSpPr>
            <a:spLocks noChangeArrowheads="1"/>
          </p:cNvSpPr>
          <p:nvPr/>
        </p:nvSpPr>
        <p:spPr bwMode="auto">
          <a:xfrm>
            <a:off x="5498307" y="2239565"/>
            <a:ext cx="740569" cy="715566"/>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3" name="object 11"/>
          <p:cNvSpPr>
            <a:spLocks noChangeArrowheads="1"/>
          </p:cNvSpPr>
          <p:nvPr/>
        </p:nvSpPr>
        <p:spPr bwMode="auto">
          <a:xfrm>
            <a:off x="397669" y="4781550"/>
            <a:ext cx="1787129" cy="74295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4" name="object 12"/>
          <p:cNvSpPr>
            <a:spLocks noChangeArrowheads="1"/>
          </p:cNvSpPr>
          <p:nvPr/>
        </p:nvSpPr>
        <p:spPr bwMode="auto">
          <a:xfrm>
            <a:off x="228600" y="4276725"/>
            <a:ext cx="1321594" cy="377428"/>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5" name="object 13"/>
          <p:cNvSpPr>
            <a:spLocks noChangeArrowheads="1"/>
          </p:cNvSpPr>
          <p:nvPr/>
        </p:nvSpPr>
        <p:spPr bwMode="auto">
          <a:xfrm>
            <a:off x="3962401" y="1485900"/>
            <a:ext cx="912019" cy="87630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6" name="object 14"/>
          <p:cNvSpPr>
            <a:spLocks noChangeArrowheads="1"/>
          </p:cNvSpPr>
          <p:nvPr/>
        </p:nvSpPr>
        <p:spPr bwMode="auto">
          <a:xfrm>
            <a:off x="7202090" y="4180284"/>
            <a:ext cx="571500" cy="571500"/>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7" name="object 15"/>
          <p:cNvSpPr>
            <a:spLocks noChangeArrowheads="1"/>
          </p:cNvSpPr>
          <p:nvPr/>
        </p:nvSpPr>
        <p:spPr bwMode="auto">
          <a:xfrm>
            <a:off x="252413" y="3389710"/>
            <a:ext cx="1727597" cy="556022"/>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8" name="object 16"/>
          <p:cNvSpPr>
            <a:spLocks noChangeArrowheads="1"/>
          </p:cNvSpPr>
          <p:nvPr/>
        </p:nvSpPr>
        <p:spPr bwMode="auto">
          <a:xfrm>
            <a:off x="8372475" y="4011216"/>
            <a:ext cx="557213" cy="550069"/>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49" name="object 17"/>
          <p:cNvSpPr>
            <a:spLocks noChangeArrowheads="1"/>
          </p:cNvSpPr>
          <p:nvPr/>
        </p:nvSpPr>
        <p:spPr bwMode="auto">
          <a:xfrm>
            <a:off x="3732609" y="5304234"/>
            <a:ext cx="571500" cy="571500"/>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50" name="object 18"/>
          <p:cNvSpPr>
            <a:spLocks noChangeArrowheads="1"/>
          </p:cNvSpPr>
          <p:nvPr/>
        </p:nvSpPr>
        <p:spPr bwMode="auto">
          <a:xfrm>
            <a:off x="6128147" y="4725591"/>
            <a:ext cx="1628775" cy="813197"/>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51" name="object 19"/>
          <p:cNvSpPr>
            <a:spLocks noChangeArrowheads="1"/>
          </p:cNvSpPr>
          <p:nvPr/>
        </p:nvSpPr>
        <p:spPr bwMode="auto">
          <a:xfrm>
            <a:off x="138112" y="2290762"/>
            <a:ext cx="1421606" cy="1013222"/>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52" name="object 20"/>
          <p:cNvSpPr>
            <a:spLocks noChangeArrowheads="1"/>
          </p:cNvSpPr>
          <p:nvPr/>
        </p:nvSpPr>
        <p:spPr bwMode="auto">
          <a:xfrm>
            <a:off x="5106591" y="5486401"/>
            <a:ext cx="2756297" cy="320279"/>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21" name="object 21"/>
          <p:cNvSpPr txBox="1"/>
          <p:nvPr/>
        </p:nvSpPr>
        <p:spPr>
          <a:xfrm>
            <a:off x="99869" y="1025352"/>
            <a:ext cx="8645271" cy="346249"/>
          </a:xfrm>
          <a:prstGeom prst="rect">
            <a:avLst/>
          </a:prstGeom>
        </p:spPr>
        <p:txBody>
          <a:bodyPr wrap="square" lIns="0" tIns="0" rIns="0" bIns="0">
            <a:spAutoFit/>
          </a:bodyPr>
          <a:lstStyle/>
          <a:p>
            <a:pPr marL="9525">
              <a:lnSpc>
                <a:spcPts val="2738"/>
              </a:lnSpc>
              <a:defRPr/>
            </a:pPr>
            <a:r>
              <a:rPr sz="2400" spc="-4" dirty="0">
                <a:solidFill>
                  <a:schemeClr val="accent1"/>
                </a:solidFill>
                <a:latin typeface="Arial" charset="0"/>
                <a:ea typeface="Arial" charset="0"/>
                <a:cs typeface="Arial" charset="0"/>
              </a:rPr>
              <a:t>L</a:t>
            </a:r>
            <a:r>
              <a:rPr sz="2400" spc="-11" dirty="0">
                <a:solidFill>
                  <a:schemeClr val="accent1"/>
                </a:solidFill>
                <a:latin typeface="Arial" charset="0"/>
                <a:ea typeface="Arial" charset="0"/>
                <a:cs typeface="Arial" charset="0"/>
              </a:rPr>
              <a:t>a</a:t>
            </a:r>
            <a:r>
              <a:rPr sz="2400" dirty="0">
                <a:solidFill>
                  <a:schemeClr val="accent1"/>
                </a:solidFill>
                <a:latin typeface="Arial" charset="0"/>
                <a:ea typeface="Arial" charset="0"/>
                <a:cs typeface="Arial" charset="0"/>
              </a:rPr>
              <a:t>rge</a:t>
            </a:r>
            <a:r>
              <a:rPr sz="2400" spc="45" dirty="0">
                <a:solidFill>
                  <a:schemeClr val="accent1"/>
                </a:solidFill>
                <a:latin typeface="Arial" charset="0"/>
                <a:ea typeface="Arial" charset="0"/>
                <a:cs typeface="Arial" charset="0"/>
              </a:rPr>
              <a:t> </a:t>
            </a:r>
            <a:r>
              <a:rPr sz="2400" spc="-4" dirty="0">
                <a:solidFill>
                  <a:schemeClr val="accent1"/>
                </a:solidFill>
                <a:latin typeface="Arial" charset="0"/>
                <a:ea typeface="Arial" charset="0"/>
                <a:cs typeface="Arial" charset="0"/>
              </a:rPr>
              <a:t>Com</a:t>
            </a:r>
            <a:r>
              <a:rPr sz="2400" spc="-11" dirty="0">
                <a:solidFill>
                  <a:schemeClr val="accent1"/>
                </a:solidFill>
                <a:latin typeface="Arial" charset="0"/>
                <a:ea typeface="Arial" charset="0"/>
                <a:cs typeface="Arial" charset="0"/>
              </a:rPr>
              <a:t>p</a:t>
            </a:r>
            <a:r>
              <a:rPr sz="2400" spc="-4" dirty="0">
                <a:solidFill>
                  <a:schemeClr val="accent1"/>
                </a:solidFill>
                <a:latin typeface="Arial" charset="0"/>
                <a:ea typeface="Arial" charset="0"/>
                <a:cs typeface="Arial" charset="0"/>
              </a:rPr>
              <a:t>a</a:t>
            </a:r>
            <a:r>
              <a:rPr sz="2400" spc="-11" dirty="0">
                <a:solidFill>
                  <a:schemeClr val="accent1"/>
                </a:solidFill>
                <a:latin typeface="Arial" charset="0"/>
                <a:ea typeface="Arial" charset="0"/>
                <a:cs typeface="Arial" charset="0"/>
              </a:rPr>
              <a:t>n</a:t>
            </a:r>
            <a:r>
              <a:rPr sz="2400" spc="-4" dirty="0">
                <a:solidFill>
                  <a:schemeClr val="accent1"/>
                </a:solidFill>
                <a:latin typeface="Arial" charset="0"/>
                <a:ea typeface="Arial" charset="0"/>
                <a:cs typeface="Arial" charset="0"/>
              </a:rPr>
              <a:t>ie</a:t>
            </a:r>
            <a:r>
              <a:rPr sz="2400" dirty="0">
                <a:solidFill>
                  <a:schemeClr val="accent1"/>
                </a:solidFill>
                <a:latin typeface="Arial" charset="0"/>
                <a:ea typeface="Arial" charset="0"/>
                <a:cs typeface="Arial" charset="0"/>
              </a:rPr>
              <a:t>s</a:t>
            </a:r>
            <a:r>
              <a:rPr sz="2400" spc="56" dirty="0">
                <a:solidFill>
                  <a:schemeClr val="accent1"/>
                </a:solidFill>
                <a:latin typeface="Arial" charset="0"/>
                <a:ea typeface="Arial" charset="0"/>
                <a:cs typeface="Arial" charset="0"/>
              </a:rPr>
              <a:t> </a:t>
            </a:r>
            <a:r>
              <a:rPr sz="2400" dirty="0">
                <a:solidFill>
                  <a:schemeClr val="accent1"/>
                </a:solidFill>
                <a:latin typeface="Arial" charset="0"/>
                <a:ea typeface="Arial" charset="0"/>
                <a:cs typeface="Arial" charset="0"/>
              </a:rPr>
              <a:t>th</a:t>
            </a:r>
            <a:r>
              <a:rPr sz="2400" spc="-11" dirty="0">
                <a:solidFill>
                  <a:schemeClr val="accent1"/>
                </a:solidFill>
                <a:latin typeface="Arial" charset="0"/>
                <a:ea typeface="Arial" charset="0"/>
                <a:cs typeface="Arial" charset="0"/>
              </a:rPr>
              <a:t>a</a:t>
            </a:r>
            <a:r>
              <a:rPr sz="2400" dirty="0">
                <a:solidFill>
                  <a:schemeClr val="accent1"/>
                </a:solidFill>
                <a:latin typeface="Arial" charset="0"/>
                <a:ea typeface="Arial" charset="0"/>
                <a:cs typeface="Arial" charset="0"/>
              </a:rPr>
              <a:t>t</a:t>
            </a:r>
            <a:r>
              <a:rPr sz="2400" spc="68" dirty="0">
                <a:solidFill>
                  <a:schemeClr val="accent1"/>
                </a:solidFill>
                <a:latin typeface="Arial" charset="0"/>
                <a:ea typeface="Arial" charset="0"/>
                <a:cs typeface="Arial" charset="0"/>
              </a:rPr>
              <a:t> </a:t>
            </a:r>
            <a:r>
              <a:rPr sz="2400" spc="-11" dirty="0">
                <a:solidFill>
                  <a:schemeClr val="accent1"/>
                </a:solidFill>
                <a:latin typeface="Arial" charset="0"/>
                <a:ea typeface="Arial" charset="0"/>
                <a:cs typeface="Arial" charset="0"/>
              </a:rPr>
              <a:t>u</a:t>
            </a:r>
            <a:r>
              <a:rPr sz="2400" dirty="0">
                <a:solidFill>
                  <a:schemeClr val="accent1"/>
                </a:solidFill>
                <a:latin typeface="Arial" charset="0"/>
                <a:ea typeface="Arial" charset="0"/>
                <a:cs typeface="Arial" charset="0"/>
              </a:rPr>
              <a:t>se</a:t>
            </a:r>
            <a:r>
              <a:rPr sz="2400" spc="56" dirty="0">
                <a:solidFill>
                  <a:schemeClr val="accent1"/>
                </a:solidFill>
                <a:latin typeface="Arial" charset="0"/>
                <a:ea typeface="Arial" charset="0"/>
                <a:cs typeface="Arial" charset="0"/>
              </a:rPr>
              <a:t> </a:t>
            </a:r>
            <a:r>
              <a:rPr lang="en-US" sz="2400" dirty="0">
                <a:solidFill>
                  <a:schemeClr val="accent1"/>
                </a:solidFill>
                <a:latin typeface="Arial" charset="0"/>
                <a:ea typeface="Arial" charset="0"/>
                <a:cs typeface="Arial" charset="0"/>
              </a:rPr>
              <a:t>Agile</a:t>
            </a:r>
            <a:r>
              <a:rPr sz="2400" dirty="0">
                <a:solidFill>
                  <a:schemeClr val="accent1"/>
                </a:solidFill>
                <a:latin typeface="Arial" charset="0"/>
                <a:ea typeface="Arial" charset="0"/>
                <a:cs typeface="Arial" charset="0"/>
              </a:rPr>
              <a:t>…a</a:t>
            </a:r>
            <a:r>
              <a:rPr sz="2400" spc="-8" dirty="0">
                <a:solidFill>
                  <a:schemeClr val="accent1"/>
                </a:solidFill>
                <a:latin typeface="Arial" charset="0"/>
                <a:ea typeface="Arial" charset="0"/>
                <a:cs typeface="Arial" charset="0"/>
              </a:rPr>
              <a:t>n</a:t>
            </a:r>
            <a:r>
              <a:rPr sz="2400" dirty="0">
                <a:solidFill>
                  <a:schemeClr val="accent1"/>
                </a:solidFill>
                <a:latin typeface="Arial" charset="0"/>
                <a:ea typeface="Arial" charset="0"/>
                <a:cs typeface="Arial" charset="0"/>
              </a:rPr>
              <a:t>d</a:t>
            </a:r>
            <a:r>
              <a:rPr sz="2400" spc="-15" dirty="0">
                <a:solidFill>
                  <a:schemeClr val="accent1"/>
                </a:solidFill>
                <a:latin typeface="Arial" charset="0"/>
                <a:ea typeface="Arial" charset="0"/>
                <a:cs typeface="Arial" charset="0"/>
              </a:rPr>
              <a:t> </a:t>
            </a:r>
            <a:r>
              <a:rPr sz="2400" dirty="0">
                <a:solidFill>
                  <a:schemeClr val="accent1"/>
                </a:solidFill>
                <a:latin typeface="Arial" charset="0"/>
                <a:ea typeface="Arial" charset="0"/>
                <a:cs typeface="Arial" charset="0"/>
              </a:rPr>
              <a:t>lo</a:t>
            </a:r>
            <a:r>
              <a:rPr sz="2400" spc="-11" dirty="0">
                <a:solidFill>
                  <a:schemeClr val="accent1"/>
                </a:solidFill>
                <a:latin typeface="Arial" charset="0"/>
                <a:ea typeface="Arial" charset="0"/>
                <a:cs typeface="Arial" charset="0"/>
              </a:rPr>
              <a:t>t</a:t>
            </a:r>
            <a:r>
              <a:rPr sz="2400" dirty="0">
                <a:solidFill>
                  <a:schemeClr val="accent1"/>
                </a:solidFill>
                <a:latin typeface="Arial" charset="0"/>
                <a:ea typeface="Arial" charset="0"/>
                <a:cs typeface="Arial" charset="0"/>
              </a:rPr>
              <a:t>s of </a:t>
            </a:r>
            <a:r>
              <a:rPr sz="2400" spc="-8" dirty="0">
                <a:solidFill>
                  <a:schemeClr val="accent1"/>
                </a:solidFill>
                <a:latin typeface="Arial" charset="0"/>
                <a:ea typeface="Arial" charset="0"/>
                <a:cs typeface="Arial" charset="0"/>
              </a:rPr>
              <a:t>l</a:t>
            </a:r>
            <a:r>
              <a:rPr sz="2400" dirty="0">
                <a:solidFill>
                  <a:schemeClr val="accent1"/>
                </a:solidFill>
                <a:latin typeface="Arial" charset="0"/>
                <a:ea typeface="Arial" charset="0"/>
                <a:cs typeface="Arial" charset="0"/>
              </a:rPr>
              <a:t>ocal</a:t>
            </a:r>
            <a:r>
              <a:rPr sz="2400" spc="-8" dirty="0">
                <a:solidFill>
                  <a:schemeClr val="accent1"/>
                </a:solidFill>
                <a:latin typeface="Arial" charset="0"/>
                <a:ea typeface="Arial" charset="0"/>
                <a:cs typeface="Arial" charset="0"/>
              </a:rPr>
              <a:t> </a:t>
            </a:r>
            <a:r>
              <a:rPr sz="2400" dirty="0">
                <a:solidFill>
                  <a:schemeClr val="accent1"/>
                </a:solidFill>
                <a:latin typeface="Arial" charset="0"/>
                <a:ea typeface="Arial" charset="0"/>
                <a:cs typeface="Arial" charset="0"/>
              </a:rPr>
              <a:t>g</a:t>
            </a:r>
            <a:r>
              <a:rPr sz="2400" spc="-8" dirty="0">
                <a:solidFill>
                  <a:schemeClr val="accent1"/>
                </a:solidFill>
                <a:latin typeface="Arial" charset="0"/>
                <a:ea typeface="Arial" charset="0"/>
                <a:cs typeface="Arial" charset="0"/>
              </a:rPr>
              <a:t>u</a:t>
            </a:r>
            <a:r>
              <a:rPr sz="2400" dirty="0">
                <a:solidFill>
                  <a:schemeClr val="accent1"/>
                </a:solidFill>
                <a:latin typeface="Arial" charset="0"/>
                <a:ea typeface="Arial" charset="0"/>
                <a:cs typeface="Arial" charset="0"/>
              </a:rPr>
              <a:t>y</a:t>
            </a:r>
            <a:r>
              <a:rPr sz="2400" spc="4" dirty="0">
                <a:solidFill>
                  <a:schemeClr val="accent1"/>
                </a:solidFill>
                <a:latin typeface="Arial" charset="0"/>
                <a:ea typeface="Arial" charset="0"/>
                <a:cs typeface="Arial" charset="0"/>
              </a:rPr>
              <a:t>s</a:t>
            </a:r>
            <a:r>
              <a:rPr sz="2400" dirty="0">
                <a:solidFill>
                  <a:schemeClr val="accent1"/>
                </a:solidFill>
                <a:latin typeface="Arial" charset="0"/>
                <a:ea typeface="Arial" charset="0"/>
                <a:cs typeface="Arial" charset="0"/>
              </a:rPr>
              <a:t>,</a:t>
            </a:r>
            <a:r>
              <a:rPr sz="2400" spc="-23" dirty="0">
                <a:solidFill>
                  <a:schemeClr val="accent1"/>
                </a:solidFill>
                <a:latin typeface="Arial" charset="0"/>
                <a:ea typeface="Arial" charset="0"/>
                <a:cs typeface="Arial" charset="0"/>
              </a:rPr>
              <a:t> </a:t>
            </a:r>
            <a:r>
              <a:rPr sz="2400" dirty="0">
                <a:solidFill>
                  <a:schemeClr val="accent1"/>
                </a:solidFill>
                <a:latin typeface="Arial" charset="0"/>
                <a:ea typeface="Arial" charset="0"/>
                <a:cs typeface="Arial" charset="0"/>
              </a:rPr>
              <a:t>too</a:t>
            </a:r>
          </a:p>
        </p:txBody>
      </p:sp>
      <p:sp>
        <p:nvSpPr>
          <p:cNvPr id="18454" name="object 22"/>
          <p:cNvSpPr>
            <a:spLocks noChangeArrowheads="1"/>
          </p:cNvSpPr>
          <p:nvPr/>
        </p:nvSpPr>
        <p:spPr bwMode="auto">
          <a:xfrm>
            <a:off x="3658791" y="2103835"/>
            <a:ext cx="1528763" cy="536972"/>
          </a:xfrm>
          <a:prstGeom prst="rect">
            <a:avLst/>
          </a:prstGeom>
          <a:blipFill dpi="0" rotWithShape="1">
            <a:blip r:embed="rId2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55" name="object 23"/>
          <p:cNvSpPr>
            <a:spLocks noChangeArrowheads="1"/>
          </p:cNvSpPr>
          <p:nvPr/>
        </p:nvSpPr>
        <p:spPr bwMode="auto">
          <a:xfrm>
            <a:off x="2397919" y="4829176"/>
            <a:ext cx="1862138" cy="646509"/>
          </a:xfrm>
          <a:prstGeom prst="rect">
            <a:avLst/>
          </a:prstGeom>
          <a:blipFill dpi="0" rotWithShape="1">
            <a:blip r:embed="rId2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56" name="object 24"/>
          <p:cNvSpPr>
            <a:spLocks noChangeArrowheads="1"/>
          </p:cNvSpPr>
          <p:nvPr/>
        </p:nvSpPr>
        <p:spPr bwMode="auto">
          <a:xfrm>
            <a:off x="3943349" y="4196954"/>
            <a:ext cx="1200150" cy="756047"/>
          </a:xfrm>
          <a:prstGeom prst="rect">
            <a:avLst/>
          </a:prstGeom>
          <a:blipFill dpi="0" rotWithShape="1">
            <a:blip r:embed="rId2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57" name="object 25"/>
          <p:cNvSpPr>
            <a:spLocks noChangeArrowheads="1"/>
          </p:cNvSpPr>
          <p:nvPr/>
        </p:nvSpPr>
        <p:spPr bwMode="auto">
          <a:xfrm>
            <a:off x="7239001" y="1571626"/>
            <a:ext cx="1538288" cy="714375"/>
          </a:xfrm>
          <a:prstGeom prst="rect">
            <a:avLst/>
          </a:prstGeom>
          <a:blipFill dpi="0" rotWithShape="1">
            <a:blip r:embed="rId2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58" name="object 26"/>
          <p:cNvSpPr>
            <a:spLocks noChangeArrowheads="1"/>
          </p:cNvSpPr>
          <p:nvPr/>
        </p:nvSpPr>
        <p:spPr bwMode="auto">
          <a:xfrm>
            <a:off x="1849040" y="4006454"/>
            <a:ext cx="1781175" cy="383381"/>
          </a:xfrm>
          <a:prstGeom prst="rect">
            <a:avLst/>
          </a:prstGeom>
          <a:blipFill dpi="0" rotWithShape="1">
            <a:blip r:embed="rId2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59" name="object 27"/>
          <p:cNvSpPr>
            <a:spLocks noChangeArrowheads="1"/>
          </p:cNvSpPr>
          <p:nvPr/>
        </p:nvSpPr>
        <p:spPr bwMode="auto">
          <a:xfrm>
            <a:off x="1894285" y="5489972"/>
            <a:ext cx="1590675" cy="484585"/>
          </a:xfrm>
          <a:prstGeom prst="rect">
            <a:avLst/>
          </a:prstGeom>
          <a:blipFill dpi="0" rotWithShape="1">
            <a:blip r:embed="rId2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60" name="object 28"/>
          <p:cNvSpPr>
            <a:spLocks noChangeArrowheads="1"/>
          </p:cNvSpPr>
          <p:nvPr/>
        </p:nvSpPr>
        <p:spPr bwMode="auto">
          <a:xfrm>
            <a:off x="1840707" y="2500313"/>
            <a:ext cx="1246585" cy="603647"/>
          </a:xfrm>
          <a:prstGeom prst="rect">
            <a:avLst/>
          </a:prstGeom>
          <a:blipFill dpi="0" rotWithShape="1">
            <a:blip r:embed="rId2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61" name="object 29"/>
          <p:cNvSpPr>
            <a:spLocks noChangeArrowheads="1"/>
          </p:cNvSpPr>
          <p:nvPr/>
        </p:nvSpPr>
        <p:spPr bwMode="auto">
          <a:xfrm>
            <a:off x="8166496" y="2286000"/>
            <a:ext cx="1053704" cy="1054894"/>
          </a:xfrm>
          <a:prstGeom prst="rect">
            <a:avLst/>
          </a:prstGeom>
          <a:blipFill dpi="0" rotWithShape="1">
            <a:blip r:embed="rId2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62" name="object 30"/>
          <p:cNvSpPr>
            <a:spLocks noChangeArrowheads="1"/>
          </p:cNvSpPr>
          <p:nvPr/>
        </p:nvSpPr>
        <p:spPr bwMode="auto">
          <a:xfrm>
            <a:off x="5493543" y="1837136"/>
            <a:ext cx="1572816" cy="296465"/>
          </a:xfrm>
          <a:prstGeom prst="rect">
            <a:avLst/>
          </a:prstGeom>
          <a:blipFill dpi="0" rotWithShape="1">
            <a:blip r:embed="rId3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63" name="object 31"/>
          <p:cNvSpPr>
            <a:spLocks noChangeArrowheads="1"/>
          </p:cNvSpPr>
          <p:nvPr/>
        </p:nvSpPr>
        <p:spPr bwMode="auto">
          <a:xfrm>
            <a:off x="4947046" y="1462088"/>
            <a:ext cx="1181100" cy="442913"/>
          </a:xfrm>
          <a:prstGeom prst="rect">
            <a:avLst/>
          </a:prstGeom>
          <a:blipFill dpi="0" rotWithShape="1">
            <a:blip r:embed="rId3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64" name="object 32"/>
          <p:cNvSpPr>
            <a:spLocks noChangeArrowheads="1"/>
          </p:cNvSpPr>
          <p:nvPr/>
        </p:nvSpPr>
        <p:spPr bwMode="auto">
          <a:xfrm>
            <a:off x="5632848" y="4393407"/>
            <a:ext cx="1140619" cy="310753"/>
          </a:xfrm>
          <a:prstGeom prst="rect">
            <a:avLst/>
          </a:prstGeom>
          <a:blipFill dpi="0" rotWithShape="1">
            <a:blip r:embed="rId3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65" name="object 33"/>
          <p:cNvSpPr>
            <a:spLocks noChangeArrowheads="1"/>
          </p:cNvSpPr>
          <p:nvPr/>
        </p:nvSpPr>
        <p:spPr bwMode="auto">
          <a:xfrm>
            <a:off x="3881438" y="3538538"/>
            <a:ext cx="559594" cy="546497"/>
          </a:xfrm>
          <a:prstGeom prst="rect">
            <a:avLst/>
          </a:prstGeom>
          <a:blipFill dpi="0" rotWithShape="1">
            <a:blip r:embed="rId3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66" name="object 34"/>
          <p:cNvSpPr>
            <a:spLocks noChangeArrowheads="1"/>
          </p:cNvSpPr>
          <p:nvPr/>
        </p:nvSpPr>
        <p:spPr bwMode="auto">
          <a:xfrm>
            <a:off x="6368653" y="2751535"/>
            <a:ext cx="1708547" cy="801291"/>
          </a:xfrm>
          <a:prstGeom prst="rect">
            <a:avLst/>
          </a:prstGeom>
          <a:blipFill dpi="0" rotWithShape="1">
            <a:blip r:embed="rId3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67" name="object 35"/>
          <p:cNvSpPr>
            <a:spLocks noChangeArrowheads="1"/>
          </p:cNvSpPr>
          <p:nvPr/>
        </p:nvSpPr>
        <p:spPr bwMode="auto">
          <a:xfrm>
            <a:off x="2702718" y="1847851"/>
            <a:ext cx="1143000" cy="596503"/>
          </a:xfrm>
          <a:prstGeom prst="rect">
            <a:avLst/>
          </a:prstGeom>
          <a:blipFill dpi="0" rotWithShape="1">
            <a:blip r:embed="rId3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69" name="object 37"/>
          <p:cNvSpPr>
            <a:spLocks noChangeArrowheads="1"/>
          </p:cNvSpPr>
          <p:nvPr/>
        </p:nvSpPr>
        <p:spPr bwMode="auto">
          <a:xfrm>
            <a:off x="3767138" y="2808685"/>
            <a:ext cx="1531144" cy="542925"/>
          </a:xfrm>
          <a:prstGeom prst="rect">
            <a:avLst/>
          </a:prstGeom>
          <a:blipFill dpi="0" rotWithShape="1">
            <a:blip r:embed="rId3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70" name="object 38"/>
          <p:cNvSpPr>
            <a:spLocks noChangeArrowheads="1"/>
          </p:cNvSpPr>
          <p:nvPr/>
        </p:nvSpPr>
        <p:spPr bwMode="auto">
          <a:xfrm>
            <a:off x="5361385" y="3008710"/>
            <a:ext cx="746522" cy="740569"/>
          </a:xfrm>
          <a:prstGeom prst="rect">
            <a:avLst/>
          </a:prstGeom>
          <a:blipFill dpi="0" rotWithShape="1">
            <a:blip r:embed="rId3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
        <p:nvSpPr>
          <p:cNvPr id="18471" name="object 39"/>
          <p:cNvSpPr>
            <a:spLocks noChangeArrowheads="1"/>
          </p:cNvSpPr>
          <p:nvPr/>
        </p:nvSpPr>
        <p:spPr bwMode="auto">
          <a:xfrm>
            <a:off x="6555580" y="2152651"/>
            <a:ext cx="1229916" cy="551259"/>
          </a:xfrm>
          <a:prstGeom prst="rect">
            <a:avLst/>
          </a:prstGeom>
          <a:blipFill dpi="0" rotWithShape="1">
            <a:blip r:embed="rId3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endParaRPr lang="en-US" altLang="en-US" sz="1050"/>
          </a:p>
        </p:txBody>
      </p:sp>
    </p:spTree>
    <p:extLst>
      <p:ext uri="{BB962C8B-B14F-4D97-AF65-F5344CB8AC3E}">
        <p14:creationId xmlns:p14="http://schemas.microsoft.com/office/powerpoint/2010/main" val="1410237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22C0A-40EE-49B5-932F-CCCF63AF63C5}"/>
              </a:ext>
            </a:extLst>
          </p:cNvPr>
          <p:cNvPicPr>
            <a:picLocks noChangeAspect="1"/>
          </p:cNvPicPr>
          <p:nvPr/>
        </p:nvPicPr>
        <p:blipFill>
          <a:blip r:embed="rId2"/>
          <a:stretch>
            <a:fillRect/>
          </a:stretch>
        </p:blipFill>
        <p:spPr>
          <a:xfrm>
            <a:off x="0" y="548680"/>
            <a:ext cx="9144000" cy="2347050"/>
          </a:xfrm>
          <a:prstGeom prst="rect">
            <a:avLst/>
          </a:prstGeom>
        </p:spPr>
      </p:pic>
      <p:pic>
        <p:nvPicPr>
          <p:cNvPr id="5" name="Picture 4">
            <a:extLst>
              <a:ext uri="{FF2B5EF4-FFF2-40B4-BE49-F238E27FC236}">
                <a16:creationId xmlns:a16="http://schemas.microsoft.com/office/drawing/2014/main" id="{E4C8623B-AE7F-4F6F-B4C3-548FF72783EF}"/>
              </a:ext>
            </a:extLst>
          </p:cNvPr>
          <p:cNvPicPr>
            <a:picLocks noChangeAspect="1"/>
          </p:cNvPicPr>
          <p:nvPr/>
        </p:nvPicPr>
        <p:blipFill>
          <a:blip r:embed="rId3"/>
          <a:stretch>
            <a:fillRect/>
          </a:stretch>
        </p:blipFill>
        <p:spPr>
          <a:xfrm>
            <a:off x="5918" y="2996952"/>
            <a:ext cx="9144000" cy="2618326"/>
          </a:xfrm>
          <a:prstGeom prst="rect">
            <a:avLst/>
          </a:prstGeom>
        </p:spPr>
      </p:pic>
    </p:spTree>
    <p:extLst>
      <p:ext uri="{BB962C8B-B14F-4D97-AF65-F5344CB8AC3E}">
        <p14:creationId xmlns:p14="http://schemas.microsoft.com/office/powerpoint/2010/main" val="1305427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AFAB07-915B-485E-94C3-D3F6230FFFE8}"/>
              </a:ext>
            </a:extLst>
          </p:cNvPr>
          <p:cNvSpPr>
            <a:spLocks noGrp="1"/>
          </p:cNvSpPr>
          <p:nvPr>
            <p:ph sz="half" idx="2"/>
          </p:nvPr>
        </p:nvSpPr>
        <p:spPr/>
        <p:txBody>
          <a:bodyPr/>
          <a:lstStyle/>
          <a:p>
            <a:pPr marL="101600" indent="0">
              <a:buNone/>
            </a:pPr>
            <a:r>
              <a:rPr lang="en-US" sz="2200" b="1" dirty="0"/>
              <a:t>RUP</a:t>
            </a:r>
            <a:r>
              <a:rPr lang="en-US" sz="2200" dirty="0"/>
              <a:t>:</a:t>
            </a:r>
          </a:p>
          <a:p>
            <a:pPr marL="101600" indent="0">
              <a:buNone/>
            </a:pPr>
            <a:r>
              <a:rPr lang="en-US" b="1" dirty="0">
                <a:solidFill>
                  <a:srgbClr val="C00000"/>
                </a:solidFill>
              </a:rPr>
              <a:t>Heavyweight</a:t>
            </a:r>
            <a:r>
              <a:rPr lang="en-US" dirty="0"/>
              <a:t>, </a:t>
            </a:r>
            <a:r>
              <a:rPr lang="en-US" b="1" dirty="0">
                <a:solidFill>
                  <a:srgbClr val="FF3300"/>
                </a:solidFill>
              </a:rPr>
              <a:t>Is a Framework</a:t>
            </a:r>
          </a:p>
          <a:p>
            <a:pPr algn="l">
              <a:buFont typeface="Arial" panose="020B0604020202020204" pitchFamily="34" charset="0"/>
              <a:buChar char="•"/>
            </a:pPr>
            <a:r>
              <a:rPr lang="en-US" b="0" i="0" dirty="0">
                <a:solidFill>
                  <a:srgbClr val="424242"/>
                </a:solidFill>
                <a:effectLst/>
                <a:latin typeface="+mj-lt"/>
              </a:rPr>
              <a:t>Use-case driven from inception to deployment, small team size</a:t>
            </a:r>
          </a:p>
          <a:p>
            <a:pPr algn="l">
              <a:buFont typeface="Arial" panose="020B0604020202020204" pitchFamily="34" charset="0"/>
              <a:buChar char="•"/>
            </a:pPr>
            <a:r>
              <a:rPr lang="en-US" b="0" i="0" dirty="0">
                <a:solidFill>
                  <a:srgbClr val="424242"/>
                </a:solidFill>
                <a:effectLst/>
                <a:latin typeface="+mj-lt"/>
              </a:rPr>
              <a:t>Architecture-centric, model visually, well-documented, lots of artifact</a:t>
            </a:r>
          </a:p>
          <a:p>
            <a:pPr algn="l">
              <a:buFont typeface="Arial" panose="020B0604020202020204" pitchFamily="34" charset="0"/>
              <a:buChar char="•"/>
            </a:pPr>
            <a:r>
              <a:rPr lang="en-US" b="0" i="0" dirty="0">
                <a:solidFill>
                  <a:srgbClr val="424242"/>
                </a:solidFill>
                <a:effectLst/>
                <a:latin typeface="+mj-lt"/>
              </a:rPr>
              <a:t>Iterative and incremental, where large projects are divided into smaller projects</a:t>
            </a:r>
          </a:p>
          <a:p>
            <a:r>
              <a:rPr lang="en-US" dirty="0"/>
              <a:t>Long-term detailed planning</a:t>
            </a:r>
          </a:p>
        </p:txBody>
      </p:sp>
      <p:sp>
        <p:nvSpPr>
          <p:cNvPr id="4" name="Content Placeholder 3">
            <a:extLst>
              <a:ext uri="{FF2B5EF4-FFF2-40B4-BE49-F238E27FC236}">
                <a16:creationId xmlns:a16="http://schemas.microsoft.com/office/drawing/2014/main" id="{96F4BDAE-244E-4045-A982-163BCF48DA03}"/>
              </a:ext>
            </a:extLst>
          </p:cNvPr>
          <p:cNvSpPr>
            <a:spLocks noGrp="1"/>
          </p:cNvSpPr>
          <p:nvPr>
            <p:ph sz="half" idx="3"/>
          </p:nvPr>
        </p:nvSpPr>
        <p:spPr/>
        <p:txBody>
          <a:bodyPr/>
          <a:lstStyle/>
          <a:p>
            <a:pPr marL="101600" indent="0">
              <a:buNone/>
            </a:pPr>
            <a:r>
              <a:rPr lang="en-US" sz="2200" b="1" dirty="0"/>
              <a:t>Agile</a:t>
            </a:r>
            <a:r>
              <a:rPr lang="en-US" sz="2200" dirty="0"/>
              <a:t>:</a:t>
            </a:r>
          </a:p>
          <a:p>
            <a:pPr marL="101600" indent="0">
              <a:buNone/>
            </a:pPr>
            <a:r>
              <a:rPr lang="en-US" b="1" dirty="0">
                <a:solidFill>
                  <a:srgbClr val="C00000"/>
                </a:solidFill>
              </a:rPr>
              <a:t>Lightweight</a:t>
            </a:r>
            <a:r>
              <a:rPr lang="en-US" dirty="0"/>
              <a:t>, </a:t>
            </a:r>
            <a:r>
              <a:rPr lang="en-US" b="1" dirty="0">
                <a:solidFill>
                  <a:srgbClr val="FF0000"/>
                </a:solidFill>
              </a:rPr>
              <a:t>Like a Philosophy</a:t>
            </a:r>
          </a:p>
          <a:p>
            <a:r>
              <a:rPr lang="en-US" dirty="0"/>
              <a:t>Small cross-functional teams are used</a:t>
            </a:r>
          </a:p>
          <a:p>
            <a:r>
              <a:rPr lang="en-US" dirty="0"/>
              <a:t>Daily status meetings are held, less artifact can be better</a:t>
            </a:r>
          </a:p>
          <a:p>
            <a:r>
              <a:rPr lang="en-US" dirty="0"/>
              <a:t>Short timeframe increments for each </a:t>
            </a:r>
            <a:br>
              <a:rPr lang="en-US" dirty="0"/>
            </a:br>
            <a:r>
              <a:rPr lang="en-US" dirty="0"/>
              <a:t>change, short-term planning </a:t>
            </a:r>
          </a:p>
          <a:p>
            <a:r>
              <a:rPr lang="en-US" dirty="0"/>
              <a:t>A working project is completed at </a:t>
            </a:r>
            <a:br>
              <a:rPr lang="en-US" dirty="0"/>
            </a:br>
            <a:r>
              <a:rPr lang="en-US" dirty="0"/>
              <a:t>end of each iteration and </a:t>
            </a:r>
            <a:br>
              <a:rPr lang="en-US" dirty="0"/>
            </a:br>
            <a:r>
              <a:rPr lang="en-US" dirty="0"/>
              <a:t>demonstrated to stakeholders</a:t>
            </a:r>
          </a:p>
          <a:p>
            <a:pPr marL="101600" indent="0">
              <a:buNone/>
            </a:pPr>
            <a:endParaRPr lang="en-US" dirty="0"/>
          </a:p>
        </p:txBody>
      </p:sp>
      <p:sp>
        <p:nvSpPr>
          <p:cNvPr id="6" name="Title 5">
            <a:extLst>
              <a:ext uri="{FF2B5EF4-FFF2-40B4-BE49-F238E27FC236}">
                <a16:creationId xmlns:a16="http://schemas.microsoft.com/office/drawing/2014/main" id="{30C4699B-6E9A-4064-8D8B-689F84102F3F}"/>
              </a:ext>
            </a:extLst>
          </p:cNvPr>
          <p:cNvSpPr>
            <a:spLocks noGrp="1"/>
          </p:cNvSpPr>
          <p:nvPr>
            <p:ph type="title"/>
          </p:nvPr>
        </p:nvSpPr>
        <p:spPr/>
        <p:txBody>
          <a:bodyPr/>
          <a:lstStyle/>
          <a:p>
            <a:r>
              <a:rPr lang="en-IN" altLang="vi-VN" dirty="0">
                <a:solidFill>
                  <a:schemeClr val="tx2">
                    <a:lumMod val="75000"/>
                  </a:schemeClr>
                </a:solidFill>
                <a:latin typeface="Calibri" panose="020F0502020204030204" pitchFamily="34" charset="0"/>
                <a:cs typeface="Calibri" panose="020F0502020204030204" pitchFamily="34" charset="0"/>
              </a:rPr>
              <a:t>Main characteristics comparison: RUP vs Agile</a:t>
            </a:r>
            <a:br>
              <a:rPr lang="en-IN" altLang="vi-VN" dirty="0">
                <a:solidFill>
                  <a:schemeClr val="tx2">
                    <a:lumMod val="75000"/>
                  </a:schemeClr>
                </a:solidFill>
                <a:latin typeface="Calibri" panose="020F0502020204030204" pitchFamily="34" charset="0"/>
                <a:cs typeface="Calibri" panose="020F0502020204030204" pitchFamily="34" charset="0"/>
              </a:rPr>
            </a:br>
            <a:r>
              <a:rPr lang="en-IN" sz="2200" b="1" dirty="0">
                <a:solidFill>
                  <a:schemeClr val="tx2">
                    <a:lumMod val="75000"/>
                  </a:schemeClr>
                </a:solidFill>
                <a:latin typeface="+mj-lt"/>
              </a:rPr>
              <a:t>1.4</a:t>
            </a:r>
            <a:r>
              <a:rPr lang="en-IN" sz="2200" dirty="0">
                <a:solidFill>
                  <a:schemeClr val="tx2">
                    <a:lumMod val="75000"/>
                  </a:schemeClr>
                </a:solidFill>
                <a:latin typeface="+mj-lt"/>
              </a:rPr>
              <a:t> The great methodologies debate</a:t>
            </a:r>
            <a:endParaRPr lang="en-US" sz="2200" dirty="0">
              <a:solidFill>
                <a:schemeClr val="tx2">
                  <a:lumMod val="75000"/>
                </a:schemeClr>
              </a:solidFill>
            </a:endParaRPr>
          </a:p>
        </p:txBody>
      </p:sp>
    </p:spTree>
    <p:extLst>
      <p:ext uri="{BB962C8B-B14F-4D97-AF65-F5344CB8AC3E}">
        <p14:creationId xmlns:p14="http://schemas.microsoft.com/office/powerpoint/2010/main" val="795464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AFAB07-915B-485E-94C3-D3F6230FFFE8}"/>
              </a:ext>
            </a:extLst>
          </p:cNvPr>
          <p:cNvSpPr>
            <a:spLocks noGrp="1"/>
          </p:cNvSpPr>
          <p:nvPr>
            <p:ph sz="half" idx="2"/>
          </p:nvPr>
        </p:nvSpPr>
        <p:spPr>
          <a:xfrm>
            <a:off x="457200" y="1484784"/>
            <a:ext cx="3977640" cy="5157845"/>
          </a:xfrm>
        </p:spPr>
        <p:txBody>
          <a:bodyPr/>
          <a:lstStyle/>
          <a:p>
            <a:pPr marL="101600" indent="0">
              <a:buNone/>
            </a:pPr>
            <a:r>
              <a:rPr lang="en-US" sz="2200" b="1" dirty="0"/>
              <a:t>RUP:</a:t>
            </a:r>
          </a:p>
          <a:p>
            <a:r>
              <a:rPr lang="en-US" b="0" i="0" dirty="0">
                <a:solidFill>
                  <a:srgbClr val="000000"/>
                </a:solidFill>
                <a:effectLst/>
                <a:latin typeface="+mj-lt"/>
              </a:rPr>
              <a:t>It mostly </a:t>
            </a:r>
            <a:r>
              <a:rPr lang="en-US" b="0" i="0" dirty="0">
                <a:solidFill>
                  <a:srgbClr val="FF0000"/>
                </a:solidFill>
                <a:effectLst/>
                <a:latin typeface="+mj-lt"/>
              </a:rPr>
              <a:t>relies on the ability of experts </a:t>
            </a:r>
            <a:r>
              <a:rPr lang="en-US" b="0" i="0" dirty="0">
                <a:solidFill>
                  <a:srgbClr val="000000"/>
                </a:solidFill>
                <a:effectLst/>
                <a:latin typeface="+mj-lt"/>
              </a:rPr>
              <a:t>and professionals to assign the activities to individuals</a:t>
            </a:r>
          </a:p>
          <a:p>
            <a:r>
              <a:rPr lang="en-US" b="0" i="0" dirty="0">
                <a:solidFill>
                  <a:srgbClr val="000000"/>
                </a:solidFill>
                <a:effectLst/>
                <a:latin typeface="+mj-lt"/>
              </a:rPr>
              <a:t>It is a rather complex method which </a:t>
            </a:r>
            <a:r>
              <a:rPr lang="en-US" b="0" i="0" dirty="0">
                <a:solidFill>
                  <a:srgbClr val="FF0000"/>
                </a:solidFill>
                <a:effectLst/>
                <a:latin typeface="+mj-lt"/>
              </a:rPr>
              <a:t>makes its implementation challenging</a:t>
            </a:r>
            <a:r>
              <a:rPr lang="en-US" b="0" i="0" dirty="0">
                <a:solidFill>
                  <a:srgbClr val="000000"/>
                </a:solidFill>
                <a:effectLst/>
                <a:latin typeface="+mj-lt"/>
              </a:rPr>
              <a:t>, particularly for smaller businesses, teams or projects</a:t>
            </a:r>
          </a:p>
          <a:p>
            <a:r>
              <a:rPr lang="en-US" dirty="0">
                <a:solidFill>
                  <a:srgbClr val="000000"/>
                </a:solidFill>
                <a:latin typeface="+mj-lt"/>
              </a:rPr>
              <a:t>A </a:t>
            </a:r>
            <a:r>
              <a:rPr lang="en-US" dirty="0">
                <a:solidFill>
                  <a:srgbClr val="FF0000"/>
                </a:solidFill>
                <a:latin typeface="+mj-lt"/>
              </a:rPr>
              <a:t>long time is spent doing requirements</a:t>
            </a:r>
            <a:r>
              <a:rPr lang="en-US" dirty="0">
                <a:solidFill>
                  <a:srgbClr val="000000"/>
                </a:solidFill>
                <a:latin typeface="+mj-lt"/>
              </a:rPr>
              <a:t> or design work before programming starts</a:t>
            </a:r>
          </a:p>
          <a:p>
            <a:r>
              <a:rPr lang="en-US" dirty="0">
                <a:solidFill>
                  <a:srgbClr val="000000"/>
                </a:solidFill>
                <a:latin typeface="+mj-lt"/>
              </a:rPr>
              <a:t>Too </a:t>
            </a:r>
            <a:r>
              <a:rPr lang="en-US" dirty="0">
                <a:solidFill>
                  <a:srgbClr val="FF0000"/>
                </a:solidFill>
                <a:latin typeface="+mj-lt"/>
              </a:rPr>
              <a:t>many roles, artifacts </a:t>
            </a:r>
            <a:r>
              <a:rPr lang="en-US" dirty="0">
                <a:solidFill>
                  <a:srgbClr val="000000"/>
                </a:solidFill>
                <a:latin typeface="+mj-lt"/>
              </a:rPr>
              <a:t>required</a:t>
            </a:r>
          </a:p>
          <a:p>
            <a:r>
              <a:rPr lang="en-US" dirty="0">
                <a:solidFill>
                  <a:srgbClr val="FF0000"/>
                </a:solidFill>
                <a:latin typeface="+mj-lt"/>
              </a:rPr>
              <a:t>High cost </a:t>
            </a:r>
            <a:r>
              <a:rPr lang="en-US" dirty="0">
                <a:solidFill>
                  <a:srgbClr val="000000"/>
                </a:solidFill>
                <a:latin typeface="+mj-lt"/>
              </a:rPr>
              <a:t>in managing, following RUP project</a:t>
            </a:r>
          </a:p>
          <a:p>
            <a:r>
              <a:rPr lang="en-US" dirty="0">
                <a:solidFill>
                  <a:srgbClr val="000000"/>
                </a:solidFill>
                <a:latin typeface="+mj-lt"/>
              </a:rPr>
              <a:t>Tool-set are useful but </a:t>
            </a:r>
            <a:r>
              <a:rPr lang="en-US" dirty="0">
                <a:solidFill>
                  <a:srgbClr val="FF0000"/>
                </a:solidFill>
                <a:latin typeface="+mj-lt"/>
              </a:rPr>
              <a:t>expensive</a:t>
            </a:r>
          </a:p>
        </p:txBody>
      </p:sp>
      <p:sp>
        <p:nvSpPr>
          <p:cNvPr id="4" name="Content Placeholder 3">
            <a:extLst>
              <a:ext uri="{FF2B5EF4-FFF2-40B4-BE49-F238E27FC236}">
                <a16:creationId xmlns:a16="http://schemas.microsoft.com/office/drawing/2014/main" id="{96F4BDAE-244E-4045-A982-163BCF48DA03}"/>
              </a:ext>
            </a:extLst>
          </p:cNvPr>
          <p:cNvSpPr>
            <a:spLocks noGrp="1"/>
          </p:cNvSpPr>
          <p:nvPr>
            <p:ph sz="half" idx="3"/>
          </p:nvPr>
        </p:nvSpPr>
        <p:spPr>
          <a:xfrm>
            <a:off x="4709158" y="1484784"/>
            <a:ext cx="4327337" cy="5256584"/>
          </a:xfrm>
        </p:spPr>
        <p:txBody>
          <a:bodyPr/>
          <a:lstStyle/>
          <a:p>
            <a:pPr marL="101600" indent="0">
              <a:buNone/>
            </a:pPr>
            <a:r>
              <a:rPr lang="en-US" sz="2200" b="1" dirty="0"/>
              <a:t>Agile:</a:t>
            </a:r>
          </a:p>
          <a:p>
            <a:pPr>
              <a:spcBef>
                <a:spcPts val="600"/>
              </a:spcBef>
            </a:pPr>
            <a:r>
              <a:rPr lang="en-US" altLang="en-US" sz="1600" dirty="0">
                <a:latin typeface="Arial" panose="020B0604020202020204" pitchFamily="34" charset="0"/>
                <a:ea typeface="ＭＳ Ｐゴシック" panose="020B0600070205080204" pitchFamily="34" charset="-128"/>
                <a:cs typeface="Arial" panose="020B0604020202020204" pitchFamily="34" charset="0"/>
              </a:rPr>
              <a:t>It can be difficult to keep the interest of </a:t>
            </a:r>
            <a:r>
              <a:rPr lang="en-US" altLang="en-US" sz="16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customers / users </a:t>
            </a:r>
            <a:r>
              <a:rPr lang="en-US" altLang="en-US" sz="1600" dirty="0">
                <a:latin typeface="Arial" panose="020B0604020202020204" pitchFamily="34" charset="0"/>
                <a:ea typeface="ＭＳ Ｐゴシック" panose="020B0600070205080204" pitchFamily="34" charset="-128"/>
                <a:cs typeface="Arial" panose="020B0604020202020204" pitchFamily="34" charset="0"/>
              </a:rPr>
              <a:t>who are involved in the process.</a:t>
            </a:r>
          </a:p>
          <a:p>
            <a:pPr>
              <a:spcBef>
                <a:spcPts val="600"/>
              </a:spcBef>
            </a:pPr>
            <a:r>
              <a:rPr lang="en-US" altLang="en-US" sz="1600" dirty="0">
                <a:latin typeface="Arial" panose="020B0604020202020204" pitchFamily="34" charset="0"/>
                <a:ea typeface="ＭＳ Ｐゴシック" panose="020B0600070205080204" pitchFamily="34" charset="-128"/>
                <a:cs typeface="Arial" panose="020B0604020202020204" pitchFamily="34" charset="0"/>
              </a:rPr>
              <a:t>Team members may be unsuited to the </a:t>
            </a:r>
            <a:r>
              <a:rPr lang="en-US" altLang="en-US" sz="16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intense involvement </a:t>
            </a:r>
            <a:r>
              <a:rPr lang="en-US" altLang="en-US" sz="1600" dirty="0">
                <a:latin typeface="Arial" panose="020B0604020202020204" pitchFamily="34" charset="0"/>
                <a:ea typeface="ＭＳ Ｐゴシック" panose="020B0600070205080204" pitchFamily="34" charset="-128"/>
                <a:cs typeface="Arial" panose="020B0604020202020204" pitchFamily="34" charset="0"/>
              </a:rPr>
              <a:t>that characterizes agile methods.</a:t>
            </a:r>
          </a:p>
          <a:p>
            <a:pPr>
              <a:spcBef>
                <a:spcPts val="600"/>
              </a:spcBef>
            </a:pPr>
            <a:r>
              <a:rPr lang="en-US" altLang="en-US" sz="16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Prioritizing</a:t>
            </a:r>
            <a:r>
              <a:rPr lang="en-US" altLang="en-US" sz="1600" dirty="0">
                <a:latin typeface="Arial" panose="020B0604020202020204" pitchFamily="34" charset="0"/>
                <a:ea typeface="ＭＳ Ｐゴシック" panose="020B0600070205080204" pitchFamily="34" charset="-128"/>
                <a:cs typeface="Arial" panose="020B0604020202020204" pitchFamily="34" charset="0"/>
              </a:rPr>
              <a:t> changes can be difficult where there are </a:t>
            </a:r>
            <a:r>
              <a:rPr lang="en-US" altLang="en-US" sz="16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multiple stakeholders</a:t>
            </a:r>
            <a:r>
              <a:rPr lang="en-US" altLang="en-US" sz="1600" dirty="0">
                <a:latin typeface="Arial" panose="020B0604020202020204" pitchFamily="34" charset="0"/>
                <a:ea typeface="ＭＳ Ｐゴシック" panose="020B0600070205080204" pitchFamily="34" charset="-128"/>
                <a:cs typeface="Arial" panose="020B0604020202020204" pitchFamily="34" charset="0"/>
              </a:rPr>
              <a:t>.</a:t>
            </a:r>
          </a:p>
          <a:p>
            <a:pPr>
              <a:spcBef>
                <a:spcPts val="600"/>
              </a:spcBef>
            </a:pPr>
            <a:r>
              <a:rPr lang="en-US" altLang="en-US" sz="1600" dirty="0">
                <a:latin typeface="Arial" panose="020B0604020202020204" pitchFamily="34" charset="0"/>
                <a:ea typeface="ＭＳ Ｐゴシック" panose="020B0600070205080204" pitchFamily="34" charset="-128"/>
                <a:cs typeface="Arial" panose="020B0604020202020204" pitchFamily="34" charset="0"/>
              </a:rPr>
              <a:t>Maintaining </a:t>
            </a:r>
            <a:r>
              <a:rPr lang="en-US" altLang="en-US" sz="16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simplicity requires extra work</a:t>
            </a:r>
            <a:r>
              <a:rPr lang="en-US" altLang="en-US" sz="1600" dirty="0">
                <a:latin typeface="Arial" panose="020B0604020202020204" pitchFamily="34" charset="0"/>
                <a:ea typeface="ＭＳ Ｐゴシック" panose="020B0600070205080204" pitchFamily="34" charset="-128"/>
                <a:cs typeface="Arial" panose="020B0604020202020204" pitchFamily="34" charset="0"/>
              </a:rPr>
              <a:t>.</a:t>
            </a:r>
          </a:p>
          <a:p>
            <a:pPr>
              <a:spcBef>
                <a:spcPts val="600"/>
              </a:spcBef>
            </a:pPr>
            <a:r>
              <a:rPr lang="en-US" altLang="en-US" sz="16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Contracts</a:t>
            </a:r>
            <a:r>
              <a:rPr lang="en-US" altLang="en-US" sz="1600" dirty="0">
                <a:latin typeface="Arial" panose="020B0604020202020204" pitchFamily="34" charset="0"/>
                <a:ea typeface="ＭＳ Ｐゴシック" panose="020B0600070205080204" pitchFamily="34" charset="-128"/>
                <a:cs typeface="Arial" panose="020B0604020202020204" pitchFamily="34" charset="0"/>
              </a:rPr>
              <a:t> may be a problem as with other approaches to iterative development.</a:t>
            </a:r>
          </a:p>
          <a:p>
            <a:pPr>
              <a:spcBef>
                <a:spcPts val="600"/>
              </a:spcBef>
            </a:pPr>
            <a:r>
              <a:rPr lang="en-GB" altLang="en-US" sz="1600" dirty="0">
                <a:latin typeface="Arial" panose="020B0604020202020204" pitchFamily="34" charset="0"/>
                <a:ea typeface="ＭＳ Ｐゴシック" panose="020B0600070205080204" pitchFamily="34" charset="-128"/>
                <a:cs typeface="Arial" panose="020B0604020202020204" pitchFamily="34" charset="0"/>
              </a:rPr>
              <a:t>Because of their focus on small, tightly-integrated teams, there are problems in </a:t>
            </a:r>
            <a:r>
              <a:rPr lang="en-GB" altLang="en-US" sz="1600" dirty="0">
                <a:solidFill>
                  <a:srgbClr val="C00000"/>
                </a:solidFill>
                <a:latin typeface="Arial" panose="020B0604020202020204" pitchFamily="34" charset="0"/>
                <a:ea typeface="ＭＳ Ｐゴシック" panose="020B0600070205080204" pitchFamily="34" charset="-128"/>
                <a:cs typeface="Arial" panose="020B0604020202020204" pitchFamily="34" charset="0"/>
              </a:rPr>
              <a:t>scaling</a:t>
            </a:r>
            <a:r>
              <a:rPr lang="en-GB" altLang="en-US" sz="1600" dirty="0">
                <a:latin typeface="Arial" panose="020B0604020202020204" pitchFamily="34" charset="0"/>
                <a:ea typeface="ＭＳ Ｐゴシック" panose="020B0600070205080204" pitchFamily="34" charset="-128"/>
                <a:cs typeface="Arial" panose="020B0604020202020204" pitchFamily="34" charset="0"/>
              </a:rPr>
              <a:t> agile methods to </a:t>
            </a:r>
            <a:r>
              <a:rPr lang="en-GB" altLang="en-US" sz="1600" dirty="0">
                <a:solidFill>
                  <a:srgbClr val="C00000"/>
                </a:solidFill>
                <a:latin typeface="Arial" panose="020B0604020202020204" pitchFamily="34" charset="0"/>
                <a:ea typeface="ＭＳ Ｐゴシック" panose="020B0600070205080204" pitchFamily="34" charset="-128"/>
                <a:cs typeface="Arial" panose="020B0604020202020204" pitchFamily="34" charset="0"/>
              </a:rPr>
              <a:t>large systems</a:t>
            </a:r>
            <a:r>
              <a:rPr lang="en-GB" altLang="en-US" sz="1600" dirty="0">
                <a:latin typeface="Arial" panose="020B0604020202020204" pitchFamily="34" charset="0"/>
                <a:ea typeface="ＭＳ Ｐゴシック" panose="020B0600070205080204" pitchFamily="34" charset="-128"/>
                <a:cs typeface="Arial" panose="020B0604020202020204" pitchFamily="34" charset="0"/>
              </a:rPr>
              <a:t>. </a:t>
            </a:r>
          </a:p>
          <a:p>
            <a:pPr>
              <a:spcBef>
                <a:spcPts val="600"/>
              </a:spcBef>
            </a:pPr>
            <a:r>
              <a:rPr lang="en-GB" altLang="en-US" sz="1600" dirty="0">
                <a:solidFill>
                  <a:srgbClr val="C00000"/>
                </a:solidFill>
                <a:latin typeface="Arial" panose="020B0604020202020204" pitchFamily="34" charset="0"/>
                <a:ea typeface="ＭＳ Ｐゴシック" panose="020B0600070205080204" pitchFamily="34" charset="-128"/>
                <a:cs typeface="Arial" panose="020B0604020202020204" pitchFamily="34" charset="0"/>
              </a:rPr>
              <a:t>Less</a:t>
            </a:r>
            <a:r>
              <a:rPr lang="en-GB" altLang="en-US" sz="1600" dirty="0">
                <a:latin typeface="Arial" panose="020B0604020202020204" pitchFamily="34" charset="0"/>
                <a:ea typeface="ＭＳ Ｐゴシック" panose="020B0600070205080204" pitchFamily="34" charset="-128"/>
                <a:cs typeface="Arial" panose="020B0604020202020204" pitchFamily="34" charset="0"/>
              </a:rPr>
              <a:t> emphasis on </a:t>
            </a:r>
            <a:r>
              <a:rPr lang="en-GB" altLang="en-US" sz="1600" dirty="0">
                <a:solidFill>
                  <a:srgbClr val="C00000"/>
                </a:solidFill>
                <a:latin typeface="Arial" panose="020B0604020202020204" pitchFamily="34" charset="0"/>
                <a:ea typeface="ＭＳ Ｐゴシック" panose="020B0600070205080204" pitchFamily="34" charset="-128"/>
                <a:cs typeface="Arial" panose="020B0604020202020204" pitchFamily="34" charset="0"/>
              </a:rPr>
              <a:t>documentation</a:t>
            </a:r>
            <a:r>
              <a:rPr lang="en-GB" altLang="en-US" sz="1600" dirty="0">
                <a:latin typeface="Arial" panose="020B0604020202020204" pitchFamily="34" charset="0"/>
                <a:ea typeface="ＭＳ Ｐゴシック" panose="020B0600070205080204" pitchFamily="34" charset="-128"/>
                <a:cs typeface="Arial" panose="020B0604020202020204" pitchFamily="34" charset="0"/>
              </a:rPr>
              <a:t> - harder to maintain when you get a new team for maintenance</a:t>
            </a:r>
          </a:p>
          <a:p>
            <a:pPr marL="101600" indent="0">
              <a:buNone/>
            </a:pPr>
            <a:endParaRPr lang="en-US" dirty="0"/>
          </a:p>
        </p:txBody>
      </p:sp>
      <p:sp>
        <p:nvSpPr>
          <p:cNvPr id="6" name="Title 5">
            <a:extLst>
              <a:ext uri="{FF2B5EF4-FFF2-40B4-BE49-F238E27FC236}">
                <a16:creationId xmlns:a16="http://schemas.microsoft.com/office/drawing/2014/main" id="{30C4699B-6E9A-4064-8D8B-689F84102F3F}"/>
              </a:ext>
            </a:extLst>
          </p:cNvPr>
          <p:cNvSpPr>
            <a:spLocks noGrp="1"/>
          </p:cNvSpPr>
          <p:nvPr>
            <p:ph type="title"/>
          </p:nvPr>
        </p:nvSpPr>
        <p:spPr/>
        <p:txBody>
          <a:bodyPr/>
          <a:lstStyle/>
          <a:p>
            <a:r>
              <a:rPr lang="en-IN" altLang="vi-VN" dirty="0">
                <a:solidFill>
                  <a:schemeClr val="tx2">
                    <a:lumMod val="75000"/>
                  </a:schemeClr>
                </a:solidFill>
                <a:latin typeface="Calibri" panose="020F0502020204030204" pitchFamily="34" charset="0"/>
                <a:cs typeface="Calibri" panose="020F0502020204030204" pitchFamily="34" charset="0"/>
              </a:rPr>
              <a:t>Main problems comparison: RUP vs Agile</a:t>
            </a:r>
            <a:br>
              <a:rPr lang="en-IN" altLang="vi-VN" dirty="0">
                <a:solidFill>
                  <a:schemeClr val="tx2">
                    <a:lumMod val="75000"/>
                  </a:schemeClr>
                </a:solidFill>
                <a:latin typeface="Calibri" panose="020F0502020204030204" pitchFamily="34" charset="0"/>
                <a:cs typeface="Calibri" panose="020F0502020204030204" pitchFamily="34" charset="0"/>
              </a:rPr>
            </a:br>
            <a:r>
              <a:rPr lang="en-IN" sz="2200" b="1" dirty="0">
                <a:solidFill>
                  <a:schemeClr val="tx2">
                    <a:lumMod val="75000"/>
                  </a:schemeClr>
                </a:solidFill>
                <a:latin typeface="+mj-lt"/>
              </a:rPr>
              <a:t>1.4</a:t>
            </a:r>
            <a:r>
              <a:rPr lang="en-IN" sz="2200" dirty="0">
                <a:solidFill>
                  <a:schemeClr val="tx2">
                    <a:lumMod val="75000"/>
                  </a:schemeClr>
                </a:solidFill>
                <a:latin typeface="+mj-lt"/>
              </a:rPr>
              <a:t> The great methodologies debate</a:t>
            </a:r>
            <a:endParaRPr lang="en-US" sz="2200" dirty="0">
              <a:solidFill>
                <a:schemeClr val="tx2">
                  <a:lumMod val="75000"/>
                </a:schemeClr>
              </a:solidFill>
            </a:endParaRPr>
          </a:p>
        </p:txBody>
      </p:sp>
    </p:spTree>
    <p:extLst>
      <p:ext uri="{BB962C8B-B14F-4D97-AF65-F5344CB8AC3E}">
        <p14:creationId xmlns:p14="http://schemas.microsoft.com/office/powerpoint/2010/main" val="1980358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3100-97F1-4F68-80E3-08321047DBC2}"/>
              </a:ext>
            </a:extLst>
          </p:cNvPr>
          <p:cNvSpPr>
            <a:spLocks noGrp="1"/>
          </p:cNvSpPr>
          <p:nvPr>
            <p:ph type="title"/>
          </p:nvPr>
        </p:nvSpPr>
        <p:spPr/>
        <p:txBody>
          <a:bodyPr/>
          <a:lstStyle/>
          <a:p>
            <a:r>
              <a:rPr lang="en-IN" altLang="vi-VN" dirty="0">
                <a:solidFill>
                  <a:schemeClr val="tx2">
                    <a:lumMod val="75000"/>
                  </a:schemeClr>
                </a:solidFill>
                <a:latin typeface="Calibri" panose="020F0502020204030204" pitchFamily="34" charset="0"/>
                <a:cs typeface="Calibri" panose="020F0502020204030204" pitchFamily="34" charset="0"/>
              </a:rPr>
              <a:t>Experts review </a:t>
            </a:r>
            <a:r>
              <a:rPr lang="en-IN" altLang="vi-VN" sz="1800" dirty="0">
                <a:solidFill>
                  <a:schemeClr val="tx2">
                    <a:lumMod val="75000"/>
                  </a:schemeClr>
                </a:solidFill>
                <a:latin typeface="Calibri" panose="020F0502020204030204" pitchFamily="34" charset="0"/>
                <a:cs typeface="Calibri" panose="020F0502020204030204" pitchFamily="34" charset="0"/>
              </a:rPr>
              <a:t>(1)</a:t>
            </a:r>
            <a:br>
              <a:rPr lang="en-IN" altLang="vi-VN" dirty="0">
                <a:solidFill>
                  <a:schemeClr val="tx2">
                    <a:lumMod val="75000"/>
                  </a:schemeClr>
                </a:solidFill>
                <a:latin typeface="Calibri" panose="020F0502020204030204" pitchFamily="34" charset="0"/>
                <a:cs typeface="Calibri" panose="020F0502020204030204" pitchFamily="34" charset="0"/>
              </a:rPr>
            </a:br>
            <a:r>
              <a:rPr lang="en-IN" sz="2200" b="1" dirty="0">
                <a:solidFill>
                  <a:schemeClr val="tx2">
                    <a:lumMod val="75000"/>
                  </a:schemeClr>
                </a:solidFill>
                <a:latin typeface="+mj-lt"/>
              </a:rPr>
              <a:t>1.4</a:t>
            </a:r>
            <a:r>
              <a:rPr lang="en-IN" sz="2200" dirty="0">
                <a:solidFill>
                  <a:schemeClr val="tx2">
                    <a:lumMod val="75000"/>
                  </a:schemeClr>
                </a:solidFill>
                <a:latin typeface="+mj-lt"/>
              </a:rPr>
              <a:t> The great methodologies debate</a:t>
            </a:r>
            <a:endParaRPr lang="en-US" dirty="0"/>
          </a:p>
        </p:txBody>
      </p:sp>
      <p:sp>
        <p:nvSpPr>
          <p:cNvPr id="3" name="Content Placeholder 2">
            <a:extLst>
              <a:ext uri="{FF2B5EF4-FFF2-40B4-BE49-F238E27FC236}">
                <a16:creationId xmlns:a16="http://schemas.microsoft.com/office/drawing/2014/main" id="{0C82221E-28E1-462D-9882-7695B62302B5}"/>
              </a:ext>
            </a:extLst>
          </p:cNvPr>
          <p:cNvSpPr>
            <a:spLocks noGrp="1"/>
          </p:cNvSpPr>
          <p:nvPr>
            <p:ph sz="half" idx="2"/>
          </p:nvPr>
        </p:nvSpPr>
        <p:spPr/>
        <p:txBody>
          <a:bodyPr/>
          <a:lstStyle/>
          <a:p>
            <a:endParaRPr lang="en-US" dirty="0"/>
          </a:p>
        </p:txBody>
      </p:sp>
      <p:pic>
        <p:nvPicPr>
          <p:cNvPr id="6" name="Content Placeholder 5">
            <a:extLst>
              <a:ext uri="{FF2B5EF4-FFF2-40B4-BE49-F238E27FC236}">
                <a16:creationId xmlns:a16="http://schemas.microsoft.com/office/drawing/2014/main" id="{DD361E26-4778-4C94-90B4-FEDEF5F0977F}"/>
              </a:ext>
            </a:extLst>
          </p:cNvPr>
          <p:cNvPicPr>
            <a:picLocks noGrp="1" noChangeAspect="1"/>
          </p:cNvPicPr>
          <p:nvPr>
            <p:ph sz="half" idx="3"/>
          </p:nvPr>
        </p:nvPicPr>
        <p:blipFill>
          <a:blip r:embed="rId2"/>
          <a:stretch>
            <a:fillRect/>
          </a:stretch>
        </p:blipFill>
        <p:spPr>
          <a:xfrm>
            <a:off x="4717211" y="1577975"/>
            <a:ext cx="4266679" cy="4875361"/>
          </a:xfrm>
        </p:spPr>
      </p:pic>
      <p:pic>
        <p:nvPicPr>
          <p:cNvPr id="8" name="Picture 7">
            <a:extLst>
              <a:ext uri="{FF2B5EF4-FFF2-40B4-BE49-F238E27FC236}">
                <a16:creationId xmlns:a16="http://schemas.microsoft.com/office/drawing/2014/main" id="{27203F46-75E1-468C-954D-CBD7832004B2}"/>
              </a:ext>
            </a:extLst>
          </p:cNvPr>
          <p:cNvPicPr>
            <a:picLocks noChangeAspect="1"/>
          </p:cNvPicPr>
          <p:nvPr/>
        </p:nvPicPr>
        <p:blipFill>
          <a:blip r:embed="rId3"/>
          <a:stretch>
            <a:fillRect/>
          </a:stretch>
        </p:blipFill>
        <p:spPr>
          <a:xfrm>
            <a:off x="519131" y="1577340"/>
            <a:ext cx="3853778" cy="3460427"/>
          </a:xfrm>
          <a:prstGeom prst="rect">
            <a:avLst/>
          </a:prstGeom>
        </p:spPr>
      </p:pic>
    </p:spTree>
    <p:extLst>
      <p:ext uri="{BB962C8B-B14F-4D97-AF65-F5344CB8AC3E}">
        <p14:creationId xmlns:p14="http://schemas.microsoft.com/office/powerpoint/2010/main" val="1507072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3100-97F1-4F68-80E3-08321047DBC2}"/>
              </a:ext>
            </a:extLst>
          </p:cNvPr>
          <p:cNvSpPr>
            <a:spLocks noGrp="1"/>
          </p:cNvSpPr>
          <p:nvPr>
            <p:ph type="title"/>
          </p:nvPr>
        </p:nvSpPr>
        <p:spPr/>
        <p:txBody>
          <a:bodyPr/>
          <a:lstStyle/>
          <a:p>
            <a:r>
              <a:rPr lang="en-IN" altLang="vi-VN" dirty="0">
                <a:solidFill>
                  <a:schemeClr val="tx2">
                    <a:lumMod val="75000"/>
                  </a:schemeClr>
                </a:solidFill>
                <a:latin typeface="Calibri" panose="020F0502020204030204" pitchFamily="34" charset="0"/>
                <a:cs typeface="Calibri" panose="020F0502020204030204" pitchFamily="34" charset="0"/>
              </a:rPr>
              <a:t>Experts review </a:t>
            </a:r>
            <a:r>
              <a:rPr lang="en-IN" altLang="vi-VN" sz="1800" dirty="0">
                <a:solidFill>
                  <a:schemeClr val="tx2">
                    <a:lumMod val="75000"/>
                  </a:schemeClr>
                </a:solidFill>
                <a:latin typeface="Calibri" panose="020F0502020204030204" pitchFamily="34" charset="0"/>
                <a:cs typeface="Calibri" panose="020F0502020204030204" pitchFamily="34" charset="0"/>
              </a:rPr>
              <a:t>(2)</a:t>
            </a:r>
            <a:br>
              <a:rPr lang="en-IN" altLang="vi-VN" dirty="0">
                <a:solidFill>
                  <a:schemeClr val="tx2">
                    <a:lumMod val="75000"/>
                  </a:schemeClr>
                </a:solidFill>
                <a:latin typeface="Calibri" panose="020F0502020204030204" pitchFamily="34" charset="0"/>
                <a:cs typeface="Calibri" panose="020F0502020204030204" pitchFamily="34" charset="0"/>
              </a:rPr>
            </a:br>
            <a:r>
              <a:rPr lang="en-IN" sz="2200" b="1" dirty="0">
                <a:solidFill>
                  <a:schemeClr val="tx2">
                    <a:lumMod val="75000"/>
                  </a:schemeClr>
                </a:solidFill>
                <a:latin typeface="+mj-lt"/>
              </a:rPr>
              <a:t>1.4</a:t>
            </a:r>
            <a:r>
              <a:rPr lang="en-IN" sz="2200" dirty="0">
                <a:solidFill>
                  <a:schemeClr val="tx2">
                    <a:lumMod val="75000"/>
                  </a:schemeClr>
                </a:solidFill>
                <a:latin typeface="+mj-lt"/>
              </a:rPr>
              <a:t> The great methodologies debate</a:t>
            </a:r>
            <a:endParaRPr lang="en-US" dirty="0"/>
          </a:p>
        </p:txBody>
      </p:sp>
      <p:sp>
        <p:nvSpPr>
          <p:cNvPr id="3" name="Content Placeholder 2">
            <a:extLst>
              <a:ext uri="{FF2B5EF4-FFF2-40B4-BE49-F238E27FC236}">
                <a16:creationId xmlns:a16="http://schemas.microsoft.com/office/drawing/2014/main" id="{0C82221E-28E1-462D-9882-7695B62302B5}"/>
              </a:ext>
            </a:extLst>
          </p:cNvPr>
          <p:cNvSpPr>
            <a:spLocks noGrp="1"/>
          </p:cNvSpPr>
          <p:nvPr>
            <p:ph sz="half" idx="2"/>
          </p:nvPr>
        </p:nvSpPr>
        <p:spPr/>
        <p:txBody>
          <a:bodyPr/>
          <a:lstStyle/>
          <a:p>
            <a:endParaRPr lang="en-US" dirty="0"/>
          </a:p>
        </p:txBody>
      </p:sp>
      <p:sp>
        <p:nvSpPr>
          <p:cNvPr id="4" name="Content Placeholder 3">
            <a:extLst>
              <a:ext uri="{FF2B5EF4-FFF2-40B4-BE49-F238E27FC236}">
                <a16:creationId xmlns:a16="http://schemas.microsoft.com/office/drawing/2014/main" id="{C7A02742-E947-45BA-A14E-48802BA4A4C1}"/>
              </a:ext>
            </a:extLst>
          </p:cNvPr>
          <p:cNvSpPr>
            <a:spLocks noGrp="1"/>
          </p:cNvSpPr>
          <p:nvPr>
            <p:ph sz="half" idx="3"/>
          </p:nvPr>
        </p:nvSpPr>
        <p:spPr/>
        <p:txBody>
          <a:bodyPr/>
          <a:lstStyle/>
          <a:p>
            <a:endParaRPr lang="en-US"/>
          </a:p>
        </p:txBody>
      </p:sp>
      <p:pic>
        <p:nvPicPr>
          <p:cNvPr id="6" name="Picture 5">
            <a:extLst>
              <a:ext uri="{FF2B5EF4-FFF2-40B4-BE49-F238E27FC236}">
                <a16:creationId xmlns:a16="http://schemas.microsoft.com/office/drawing/2014/main" id="{0AB4086B-CB32-4D75-BCDB-D311981F8041}"/>
              </a:ext>
            </a:extLst>
          </p:cNvPr>
          <p:cNvPicPr>
            <a:picLocks noChangeAspect="1"/>
          </p:cNvPicPr>
          <p:nvPr/>
        </p:nvPicPr>
        <p:blipFill>
          <a:blip r:embed="rId2"/>
          <a:stretch>
            <a:fillRect/>
          </a:stretch>
        </p:blipFill>
        <p:spPr>
          <a:xfrm>
            <a:off x="4677603" y="1484784"/>
            <a:ext cx="4358821" cy="5280660"/>
          </a:xfrm>
          <a:prstGeom prst="rect">
            <a:avLst/>
          </a:prstGeom>
        </p:spPr>
      </p:pic>
      <p:pic>
        <p:nvPicPr>
          <p:cNvPr id="8" name="Picture 7">
            <a:extLst>
              <a:ext uri="{FF2B5EF4-FFF2-40B4-BE49-F238E27FC236}">
                <a16:creationId xmlns:a16="http://schemas.microsoft.com/office/drawing/2014/main" id="{CA3557E5-83B8-4C61-B12C-E8574481F2A6}"/>
              </a:ext>
            </a:extLst>
          </p:cNvPr>
          <p:cNvPicPr>
            <a:picLocks noChangeAspect="1"/>
          </p:cNvPicPr>
          <p:nvPr/>
        </p:nvPicPr>
        <p:blipFill>
          <a:blip r:embed="rId3"/>
          <a:stretch>
            <a:fillRect/>
          </a:stretch>
        </p:blipFill>
        <p:spPr>
          <a:xfrm>
            <a:off x="331603" y="1523867"/>
            <a:ext cx="4165370" cy="4713445"/>
          </a:xfrm>
          <a:prstGeom prst="rect">
            <a:avLst/>
          </a:prstGeom>
        </p:spPr>
      </p:pic>
    </p:spTree>
    <p:extLst>
      <p:ext uri="{BB962C8B-B14F-4D97-AF65-F5344CB8AC3E}">
        <p14:creationId xmlns:p14="http://schemas.microsoft.com/office/powerpoint/2010/main" val="2950489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3100-97F1-4F68-80E3-08321047DBC2}"/>
              </a:ext>
            </a:extLst>
          </p:cNvPr>
          <p:cNvSpPr>
            <a:spLocks noGrp="1"/>
          </p:cNvSpPr>
          <p:nvPr>
            <p:ph type="title"/>
          </p:nvPr>
        </p:nvSpPr>
        <p:spPr/>
        <p:txBody>
          <a:bodyPr/>
          <a:lstStyle/>
          <a:p>
            <a:r>
              <a:rPr lang="en-IN" altLang="vi-VN" dirty="0">
                <a:solidFill>
                  <a:schemeClr val="tx2">
                    <a:lumMod val="75000"/>
                  </a:schemeClr>
                </a:solidFill>
                <a:latin typeface="Calibri" panose="020F0502020204030204" pitchFamily="34" charset="0"/>
                <a:cs typeface="Calibri" panose="020F0502020204030204" pitchFamily="34" charset="0"/>
              </a:rPr>
              <a:t>Experts review </a:t>
            </a:r>
            <a:r>
              <a:rPr lang="en-IN" altLang="vi-VN" sz="1800" dirty="0">
                <a:solidFill>
                  <a:schemeClr val="tx2">
                    <a:lumMod val="75000"/>
                  </a:schemeClr>
                </a:solidFill>
                <a:latin typeface="Calibri" panose="020F0502020204030204" pitchFamily="34" charset="0"/>
                <a:cs typeface="Calibri" panose="020F0502020204030204" pitchFamily="34" charset="0"/>
              </a:rPr>
              <a:t>(3)</a:t>
            </a:r>
            <a:br>
              <a:rPr lang="en-IN" altLang="vi-VN" dirty="0">
                <a:solidFill>
                  <a:schemeClr val="tx2">
                    <a:lumMod val="75000"/>
                  </a:schemeClr>
                </a:solidFill>
                <a:latin typeface="Calibri" panose="020F0502020204030204" pitchFamily="34" charset="0"/>
                <a:cs typeface="Calibri" panose="020F0502020204030204" pitchFamily="34" charset="0"/>
              </a:rPr>
            </a:br>
            <a:r>
              <a:rPr lang="en-IN" sz="2200" b="1" dirty="0">
                <a:solidFill>
                  <a:schemeClr val="tx2">
                    <a:lumMod val="75000"/>
                  </a:schemeClr>
                </a:solidFill>
                <a:latin typeface="+mj-lt"/>
              </a:rPr>
              <a:t>1.4</a:t>
            </a:r>
            <a:r>
              <a:rPr lang="en-IN" sz="2200" dirty="0">
                <a:solidFill>
                  <a:schemeClr val="tx2">
                    <a:lumMod val="75000"/>
                  </a:schemeClr>
                </a:solidFill>
                <a:latin typeface="+mj-lt"/>
              </a:rPr>
              <a:t> The great methodologies debate</a:t>
            </a:r>
            <a:endParaRPr lang="en-US" dirty="0"/>
          </a:p>
        </p:txBody>
      </p:sp>
      <p:sp>
        <p:nvSpPr>
          <p:cNvPr id="3" name="Content Placeholder 2">
            <a:extLst>
              <a:ext uri="{FF2B5EF4-FFF2-40B4-BE49-F238E27FC236}">
                <a16:creationId xmlns:a16="http://schemas.microsoft.com/office/drawing/2014/main" id="{0C82221E-28E1-462D-9882-7695B62302B5}"/>
              </a:ext>
            </a:extLst>
          </p:cNvPr>
          <p:cNvSpPr>
            <a:spLocks noGrp="1"/>
          </p:cNvSpPr>
          <p:nvPr>
            <p:ph sz="half" idx="2"/>
          </p:nvPr>
        </p:nvSpPr>
        <p:spPr/>
        <p:txBody>
          <a:bodyPr/>
          <a:lstStyle/>
          <a:p>
            <a:endParaRPr lang="en-US"/>
          </a:p>
        </p:txBody>
      </p:sp>
      <p:sp>
        <p:nvSpPr>
          <p:cNvPr id="4" name="Content Placeholder 3">
            <a:extLst>
              <a:ext uri="{FF2B5EF4-FFF2-40B4-BE49-F238E27FC236}">
                <a16:creationId xmlns:a16="http://schemas.microsoft.com/office/drawing/2014/main" id="{C7A02742-E947-45BA-A14E-48802BA4A4C1}"/>
              </a:ext>
            </a:extLst>
          </p:cNvPr>
          <p:cNvSpPr>
            <a:spLocks noGrp="1"/>
          </p:cNvSpPr>
          <p:nvPr>
            <p:ph sz="half" idx="3"/>
          </p:nvPr>
        </p:nvSpPr>
        <p:spPr/>
        <p:txBody>
          <a:bodyPr/>
          <a:lstStyle/>
          <a:p>
            <a:endParaRPr lang="en-US"/>
          </a:p>
        </p:txBody>
      </p:sp>
      <p:pic>
        <p:nvPicPr>
          <p:cNvPr id="6" name="Picture 5">
            <a:extLst>
              <a:ext uri="{FF2B5EF4-FFF2-40B4-BE49-F238E27FC236}">
                <a16:creationId xmlns:a16="http://schemas.microsoft.com/office/drawing/2014/main" id="{AB92A2CD-637F-4FDC-AA83-4BDD8E2CC465}"/>
              </a:ext>
            </a:extLst>
          </p:cNvPr>
          <p:cNvPicPr>
            <a:picLocks noChangeAspect="1"/>
          </p:cNvPicPr>
          <p:nvPr/>
        </p:nvPicPr>
        <p:blipFill>
          <a:blip r:embed="rId2"/>
          <a:stretch>
            <a:fillRect/>
          </a:stretch>
        </p:blipFill>
        <p:spPr>
          <a:xfrm>
            <a:off x="4681541" y="1562787"/>
            <a:ext cx="4398345" cy="4771392"/>
          </a:xfrm>
          <a:prstGeom prst="rect">
            <a:avLst/>
          </a:prstGeom>
        </p:spPr>
      </p:pic>
      <p:pic>
        <p:nvPicPr>
          <p:cNvPr id="8" name="Picture 7">
            <a:extLst>
              <a:ext uri="{FF2B5EF4-FFF2-40B4-BE49-F238E27FC236}">
                <a16:creationId xmlns:a16="http://schemas.microsoft.com/office/drawing/2014/main" id="{A86C473E-CA3B-4283-9F2C-049AFF0964F0}"/>
              </a:ext>
            </a:extLst>
          </p:cNvPr>
          <p:cNvPicPr>
            <a:picLocks noChangeAspect="1"/>
          </p:cNvPicPr>
          <p:nvPr/>
        </p:nvPicPr>
        <p:blipFill>
          <a:blip r:embed="rId3"/>
          <a:stretch>
            <a:fillRect/>
          </a:stretch>
        </p:blipFill>
        <p:spPr>
          <a:xfrm>
            <a:off x="416883" y="1534427"/>
            <a:ext cx="3999211" cy="4653136"/>
          </a:xfrm>
          <a:prstGeom prst="rect">
            <a:avLst/>
          </a:prstGeom>
        </p:spPr>
      </p:pic>
    </p:spTree>
    <p:extLst>
      <p:ext uri="{BB962C8B-B14F-4D97-AF65-F5344CB8AC3E}">
        <p14:creationId xmlns:p14="http://schemas.microsoft.com/office/powerpoint/2010/main" val="1392721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894B0F-DA83-472C-B04B-DDFC28F650B7}"/>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92A81DE0-63DF-4B4D-80C9-8DFA15EE5EB6}"/>
              </a:ext>
            </a:extLst>
          </p:cNvPr>
          <p:cNvSpPr>
            <a:spLocks noGrp="1"/>
          </p:cNvSpPr>
          <p:nvPr>
            <p:ph idx="1"/>
          </p:nvPr>
        </p:nvSpPr>
        <p:spPr/>
        <p:txBody>
          <a:bodyPr/>
          <a:lstStyle/>
          <a:p>
            <a:r>
              <a:rPr lang="en-US" dirty="0"/>
              <a:t>RUP will be main methodology in this course due to the following reasons:</a:t>
            </a:r>
          </a:p>
          <a:p>
            <a:pPr lvl="1"/>
            <a:r>
              <a:rPr lang="en-US" dirty="0"/>
              <a:t>It is a framework</a:t>
            </a:r>
          </a:p>
          <a:p>
            <a:pPr lvl="1"/>
            <a:r>
              <a:rPr lang="en-US" dirty="0"/>
              <a:t>Well documented, having templates, tools, well explanation</a:t>
            </a:r>
          </a:p>
          <a:p>
            <a:pPr lvl="1"/>
            <a:r>
              <a:rPr lang="en-US" dirty="0"/>
              <a:t>Model visually</a:t>
            </a:r>
          </a:p>
          <a:p>
            <a:pPr lvl="1"/>
            <a:r>
              <a:rPr lang="en-US" dirty="0"/>
              <a:t>Easy to learn, do not required much experience as Agile</a:t>
            </a:r>
          </a:p>
          <a:p>
            <a:pPr lvl="1"/>
            <a:r>
              <a:rPr lang="en-US" dirty="0"/>
              <a:t>Good method to learn OOP, OOD</a:t>
            </a:r>
          </a:p>
          <a:p>
            <a:pPr lvl="1"/>
            <a:r>
              <a:rPr lang="en-US" dirty="0"/>
              <a:t>Can be customized into small version with less artifacts</a:t>
            </a:r>
          </a:p>
          <a:p>
            <a:pPr lvl="1"/>
            <a:endParaRPr lang="en-US" dirty="0"/>
          </a:p>
        </p:txBody>
      </p:sp>
    </p:spTree>
    <p:extLst>
      <p:ext uri="{BB962C8B-B14F-4D97-AF65-F5344CB8AC3E}">
        <p14:creationId xmlns:p14="http://schemas.microsoft.com/office/powerpoint/2010/main" val="593121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658311"/>
          </a:xfrm>
        </p:spPr>
        <p:txBody>
          <a:bodyPr anchor="ctr"/>
          <a:lstStyle/>
          <a:p>
            <a:r>
              <a:rPr lang="en-US" sz="4000" dirty="0">
                <a:latin typeface="Arial heading"/>
                <a:cs typeface="Calibri" panose="020F0502020204030204" pitchFamily="34" charset="0"/>
              </a:rPr>
              <a:t>Systems Analysis and Design</a:t>
            </a:r>
            <a:endParaRPr lang="en-US" altLang="en-US" sz="4000" dirty="0">
              <a:solidFill>
                <a:schemeClr val="tx2"/>
              </a:solidFill>
              <a:latin typeface="+mj-lt"/>
              <a:cs typeface="Times New Roman" panose="02020603050405020304" pitchFamily="18" charset="0"/>
            </a:endParaRPr>
          </a:p>
        </p:txBody>
      </p:sp>
      <p:sp>
        <p:nvSpPr>
          <p:cNvPr id="8" name="TextBox 7"/>
          <p:cNvSpPr txBox="1"/>
          <p:nvPr/>
        </p:nvSpPr>
        <p:spPr>
          <a:xfrm>
            <a:off x="5629811" y="4564004"/>
            <a:ext cx="2529865" cy="830997"/>
          </a:xfrm>
          <a:prstGeom prst="rect">
            <a:avLst/>
          </a:prstGeom>
          <a:noFill/>
        </p:spPr>
        <p:txBody>
          <a:bodyPr wrap="square" rtlCol="0">
            <a:spAutoFit/>
          </a:bodyPr>
          <a:lstStyle/>
          <a:p>
            <a:pPr lvl="2"/>
            <a:r>
              <a:rPr lang="en-US" sz="1200" dirty="0">
                <a:solidFill>
                  <a:schemeClr val="bg1"/>
                </a:solidFill>
                <a:latin typeface="+mn-lt"/>
              </a:rPr>
              <a:t>Slides in this presentation contain hyperlinks. JAWS users should be able to get a list of links by using INSERT+F7</a:t>
            </a:r>
          </a:p>
        </p:txBody>
      </p:sp>
      <p:sp>
        <p:nvSpPr>
          <p:cNvPr id="12" name="Text Placeholder 11">
            <a:extLst>
              <a:ext uri="{FF2B5EF4-FFF2-40B4-BE49-F238E27FC236}">
                <a16:creationId xmlns:a16="http://schemas.microsoft.com/office/drawing/2014/main" id="{ACD9EFFC-BCC9-4F8C-A88E-C58E0948A462}"/>
              </a:ext>
            </a:extLst>
          </p:cNvPr>
          <p:cNvSpPr>
            <a:spLocks noGrp="1"/>
          </p:cNvSpPr>
          <p:nvPr>
            <p:ph type="body" idx="1"/>
          </p:nvPr>
        </p:nvSpPr>
        <p:spPr>
          <a:xfrm>
            <a:off x="457200" y="998025"/>
            <a:ext cx="8229600" cy="478970"/>
          </a:xfrm>
        </p:spPr>
        <p:txBody>
          <a:bodyPr/>
          <a:lstStyle/>
          <a:p>
            <a:r>
              <a:rPr lang="en-US" altLang="en-US" b="1" dirty="0">
                <a:latin typeface="+mn-lt"/>
                <a:ea typeface="Segoe UI Symbol" panose="020B0502040204020203" pitchFamily="34" charset="0"/>
              </a:rPr>
              <a:t>Chapter 3: </a:t>
            </a:r>
            <a:r>
              <a:rPr kumimoji="0" lang="en-US" sz="2000" b="1" kern="1200" dirty="0">
                <a:solidFill>
                  <a:schemeClr val="dk1"/>
                </a:solidFill>
                <a:effectLst/>
                <a:latin typeface="+mn-lt"/>
                <a:ea typeface="+mn-ea"/>
                <a:cs typeface="+mn-cs"/>
              </a:rPr>
              <a:t>Determining software requirements</a:t>
            </a:r>
            <a:endParaRPr lang="en-US" altLang="en-US" b="1" dirty="0">
              <a:latin typeface="+mn-lt"/>
              <a:ea typeface="Segoe UI Symbol" panose="020B0502040204020203" pitchFamily="34" charset="0"/>
            </a:endParaRPr>
          </a:p>
          <a:p>
            <a:endParaRPr lang="en-US" dirty="0"/>
          </a:p>
        </p:txBody>
      </p:sp>
      <p:pic>
        <p:nvPicPr>
          <p:cNvPr id="4" name="Picture 3">
            <a:extLst>
              <a:ext uri="{FF2B5EF4-FFF2-40B4-BE49-F238E27FC236}">
                <a16:creationId xmlns:a16="http://schemas.microsoft.com/office/drawing/2014/main" id="{8D349A55-66BB-41A1-8DF7-77DC1DEADB36}"/>
              </a:ext>
            </a:extLst>
          </p:cNvPr>
          <p:cNvPicPr>
            <a:picLocks noChangeAspect="1"/>
          </p:cNvPicPr>
          <p:nvPr/>
        </p:nvPicPr>
        <p:blipFill>
          <a:blip r:embed="rId3"/>
          <a:stretch>
            <a:fillRect/>
          </a:stretch>
        </p:blipFill>
        <p:spPr>
          <a:xfrm>
            <a:off x="0" y="1714500"/>
            <a:ext cx="9144000" cy="5143500"/>
          </a:xfrm>
          <a:prstGeom prst="rect">
            <a:avLst/>
          </a:prstGeom>
        </p:spPr>
      </p:pic>
    </p:spTree>
    <p:extLst>
      <p:ext uri="{BB962C8B-B14F-4D97-AF65-F5344CB8AC3E}">
        <p14:creationId xmlns:p14="http://schemas.microsoft.com/office/powerpoint/2010/main" val="208812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229600" cy="4434275"/>
          </a:xfrm>
        </p:spPr>
        <p:txBody>
          <a:bodyPr/>
          <a:lstStyle/>
          <a:p>
            <a:pPr marL="432" indent="0">
              <a:buNone/>
            </a:pPr>
            <a:r>
              <a:rPr lang="en-US" sz="1800" b="1" dirty="0">
                <a:solidFill>
                  <a:srgbClr val="C00000"/>
                </a:solidFill>
              </a:rPr>
              <a:t>3.1 Describe options for designing and conducting interviews and developing a plan for conducting an interview to determine system requirements</a:t>
            </a:r>
          </a:p>
          <a:p>
            <a:pPr marL="432" indent="0">
              <a:buNone/>
            </a:pPr>
            <a:r>
              <a:rPr lang="en-US" sz="1800" b="1" dirty="0">
                <a:solidFill>
                  <a:srgbClr val="007FA3"/>
                </a:solidFill>
              </a:rPr>
              <a:t>3.2</a:t>
            </a:r>
            <a:r>
              <a:rPr lang="en-US" sz="1800" b="1" dirty="0">
                <a:solidFill>
                  <a:schemeClr val="accent1"/>
                </a:solidFill>
              </a:rPr>
              <a:t> </a:t>
            </a:r>
            <a:r>
              <a:rPr lang="en-US" sz="1800" dirty="0"/>
              <a:t>Explain the advantages and pitfalls of observing workers and analyzing business documents to determine system requirements</a:t>
            </a:r>
          </a:p>
          <a:p>
            <a:pPr marL="432" indent="0">
              <a:buNone/>
            </a:pPr>
            <a:r>
              <a:rPr lang="en-US" sz="1800" b="1" dirty="0">
                <a:solidFill>
                  <a:srgbClr val="007FA3"/>
                </a:solidFill>
              </a:rPr>
              <a:t>3.3</a:t>
            </a:r>
            <a:r>
              <a:rPr lang="en-US" sz="1800" dirty="0"/>
              <a:t> Explain how computing can provide support for requirements determination</a:t>
            </a:r>
          </a:p>
          <a:p>
            <a:pPr marL="432" indent="0">
              <a:buNone/>
            </a:pPr>
            <a:r>
              <a:rPr lang="en-US" sz="1800" b="1" dirty="0">
                <a:solidFill>
                  <a:srgbClr val="007FA3"/>
                </a:solidFill>
              </a:rPr>
              <a:t>3.4</a:t>
            </a:r>
            <a:r>
              <a:rPr lang="en-US" sz="1800" b="1" dirty="0">
                <a:solidFill>
                  <a:schemeClr val="accent1"/>
                </a:solidFill>
              </a:rPr>
              <a:t> </a:t>
            </a:r>
            <a:r>
              <a:rPr lang="en-US" sz="1800" dirty="0"/>
              <a:t>Participate in and help plan a Joint Application Design session</a:t>
            </a:r>
          </a:p>
          <a:p>
            <a:pPr marL="432" indent="0">
              <a:buNone/>
            </a:pPr>
            <a:r>
              <a:rPr lang="en-US" sz="1800" b="1" dirty="0">
                <a:solidFill>
                  <a:srgbClr val="007FA3"/>
                </a:solidFill>
              </a:rPr>
              <a:t>3.5</a:t>
            </a:r>
            <a:r>
              <a:rPr lang="en-US" sz="1800" b="1" dirty="0">
                <a:solidFill>
                  <a:schemeClr val="accent1"/>
                </a:solidFill>
              </a:rPr>
              <a:t> </a:t>
            </a:r>
            <a:r>
              <a:rPr lang="en-US" sz="1800" dirty="0"/>
              <a:t>Use prototyping during requirements determination</a:t>
            </a:r>
          </a:p>
          <a:p>
            <a:pPr marL="432" indent="0">
              <a:buNone/>
            </a:pPr>
            <a:r>
              <a:rPr lang="en-US" sz="1800" b="1" dirty="0">
                <a:solidFill>
                  <a:srgbClr val="007FA3"/>
                </a:solidFill>
              </a:rPr>
              <a:t>3.6</a:t>
            </a:r>
            <a:r>
              <a:rPr lang="en-US" sz="1800" dirty="0"/>
              <a:t> Describe contemporary approaches to requirements determination</a:t>
            </a:r>
          </a:p>
          <a:p>
            <a:pPr marL="432" indent="0">
              <a:buNone/>
            </a:pPr>
            <a:r>
              <a:rPr lang="en-US" sz="1800" b="1" dirty="0">
                <a:solidFill>
                  <a:srgbClr val="007FA3"/>
                </a:solidFill>
              </a:rPr>
              <a:t>3.7</a:t>
            </a:r>
            <a:r>
              <a:rPr lang="en-US" sz="1800" b="1" dirty="0">
                <a:solidFill>
                  <a:schemeClr val="accent1"/>
                </a:solidFill>
              </a:rPr>
              <a:t> </a:t>
            </a:r>
            <a:r>
              <a:rPr lang="en-US" sz="1800" dirty="0"/>
              <a:t>Understand how requirements determination techniques determination techniques apply to the development of electronic commerce applications</a:t>
            </a:r>
          </a:p>
        </p:txBody>
      </p:sp>
    </p:spTree>
    <p:extLst>
      <p:ext uri="{BB962C8B-B14F-4D97-AF65-F5344CB8AC3E}">
        <p14:creationId xmlns:p14="http://schemas.microsoft.com/office/powerpoint/2010/main" val="252275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0A-576B-42E7-88A7-F0D486FEE90C}"/>
              </a:ext>
            </a:extLst>
          </p:cNvPr>
          <p:cNvSpPr>
            <a:spLocks noGrp="1"/>
          </p:cNvSpPr>
          <p:nvPr>
            <p:ph type="title"/>
          </p:nvPr>
        </p:nvSpPr>
        <p:spPr/>
        <p:txBody>
          <a:bodyPr/>
          <a:lstStyle/>
          <a:p>
            <a:r>
              <a:rPr lang="en-US" sz="3400" dirty="0">
                <a:cs typeface="Calibri" panose="020F0502020204030204" pitchFamily="34" charset="0"/>
              </a:rPr>
              <a:t>Principles of System Development</a:t>
            </a:r>
            <a:endParaRPr lang="en-IN" sz="2000" b="0" dirty="0"/>
          </a:p>
        </p:txBody>
      </p:sp>
      <p:sp>
        <p:nvSpPr>
          <p:cNvPr id="3" name="Content Placeholder 2">
            <a:extLst>
              <a:ext uri="{FF2B5EF4-FFF2-40B4-BE49-F238E27FC236}">
                <a16:creationId xmlns:a16="http://schemas.microsoft.com/office/drawing/2014/main" id="{58B0BB0C-9542-4B97-8546-6DD1AC570823}"/>
              </a:ext>
            </a:extLst>
          </p:cNvPr>
          <p:cNvSpPr>
            <a:spLocks noGrp="1"/>
          </p:cNvSpPr>
          <p:nvPr>
            <p:ph sz="quarter" idx="13"/>
          </p:nvPr>
        </p:nvSpPr>
        <p:spPr>
          <a:xfrm>
            <a:off x="457200" y="1556327"/>
            <a:ext cx="8229600" cy="367364"/>
          </a:xfrm>
        </p:spPr>
        <p:txBody>
          <a:bodyPr/>
          <a:lstStyle/>
          <a:p>
            <a:pPr marL="432" indent="0">
              <a:buNone/>
            </a:pPr>
            <a:r>
              <a:rPr lang="en-IN" sz="2000" b="1" dirty="0"/>
              <a:t>1.1 </a:t>
            </a:r>
            <a:r>
              <a:rPr lang="en-IN" sz="2000" dirty="0"/>
              <a:t>Define information systems analysis and design</a:t>
            </a:r>
          </a:p>
        </p:txBody>
      </p:sp>
      <p:sp>
        <p:nvSpPr>
          <p:cNvPr id="4" name="Content Placeholder 3">
            <a:extLst>
              <a:ext uri="{FF2B5EF4-FFF2-40B4-BE49-F238E27FC236}">
                <a16:creationId xmlns:a16="http://schemas.microsoft.com/office/drawing/2014/main" id="{CB7CABF9-5D23-402A-A875-DBEB7B396238}"/>
              </a:ext>
            </a:extLst>
          </p:cNvPr>
          <p:cNvSpPr>
            <a:spLocks noGrp="1"/>
          </p:cNvSpPr>
          <p:nvPr>
            <p:ph sz="quarter" idx="14"/>
          </p:nvPr>
        </p:nvSpPr>
        <p:spPr>
          <a:xfrm>
            <a:off x="457200" y="1966826"/>
            <a:ext cx="8333117" cy="4555272"/>
          </a:xfrm>
        </p:spPr>
        <p:txBody>
          <a:bodyPr/>
          <a:lstStyle/>
          <a:p>
            <a:r>
              <a:rPr lang="en-IN" sz="2000" dirty="0"/>
              <a:t>Get the system user involved</a:t>
            </a:r>
          </a:p>
          <a:p>
            <a:r>
              <a:rPr lang="en-IN" sz="2000" dirty="0"/>
              <a:t>Use a problem-solving approach</a:t>
            </a:r>
          </a:p>
          <a:p>
            <a:r>
              <a:rPr lang="en-IN" sz="2000" dirty="0"/>
              <a:t>Establish phases and activities</a:t>
            </a:r>
          </a:p>
          <a:p>
            <a:r>
              <a:rPr lang="en-IN" sz="2000" dirty="0"/>
              <a:t>Document through development</a:t>
            </a:r>
          </a:p>
          <a:p>
            <a:r>
              <a:rPr lang="en-IN" sz="2000" dirty="0"/>
              <a:t>Establish standards</a:t>
            </a:r>
          </a:p>
          <a:p>
            <a:r>
              <a:rPr lang="en-IN" sz="2000" dirty="0"/>
              <a:t>Manage process and the projects</a:t>
            </a:r>
          </a:p>
          <a:p>
            <a:r>
              <a:rPr lang="en-IN" sz="2000" dirty="0"/>
              <a:t>Justify systems as capital investments</a:t>
            </a:r>
          </a:p>
          <a:p>
            <a:r>
              <a:rPr lang="en-IN" sz="2000" dirty="0"/>
              <a:t>Don’t be afraid to cancel or revise scope</a:t>
            </a:r>
          </a:p>
          <a:p>
            <a:r>
              <a:rPr lang="vi-VN" sz="2000" dirty="0"/>
              <a:t>Divide and conquer</a:t>
            </a:r>
            <a:endParaRPr lang="en-IN" sz="2000" dirty="0"/>
          </a:p>
        </p:txBody>
      </p:sp>
    </p:spTree>
    <p:extLst>
      <p:ext uri="{BB962C8B-B14F-4D97-AF65-F5344CB8AC3E}">
        <p14:creationId xmlns:p14="http://schemas.microsoft.com/office/powerpoint/2010/main" val="3938016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41CACA3E-94DA-422F-B599-2C6BA58C3002}"/>
              </a:ext>
            </a:extLst>
          </p:cNvPr>
          <p:cNvSpPr>
            <a:spLocks noGrp="1"/>
          </p:cNvSpPr>
          <p:nvPr>
            <p:ph sz="quarter" idx="13"/>
          </p:nvPr>
        </p:nvSpPr>
        <p:spPr/>
        <p:txBody>
          <a:bodyPr/>
          <a:lstStyle/>
          <a:p>
            <a:r>
              <a:rPr lang="en-US" dirty="0"/>
              <a:t>Analysis has two subphases:</a:t>
            </a:r>
          </a:p>
          <a:p>
            <a:pPr lvl="1"/>
            <a:r>
              <a:rPr lang="en-US" dirty="0"/>
              <a:t>Requirements determination</a:t>
            </a:r>
          </a:p>
          <a:p>
            <a:pPr lvl="1"/>
            <a:r>
              <a:rPr lang="en-US" dirty="0"/>
              <a:t>Requirements structuring</a:t>
            </a:r>
          </a:p>
        </p:txBody>
      </p:sp>
    </p:spTree>
    <p:extLst>
      <p:ext uri="{BB962C8B-B14F-4D97-AF65-F5344CB8AC3E}">
        <p14:creationId xmlns:p14="http://schemas.microsoft.com/office/powerpoint/2010/main" val="1521168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System Development Life Cycle with Analysis Phase Highlighted</a:t>
            </a:r>
            <a:endParaRPr lang="en-IN" sz="3400" dirty="0"/>
          </a:p>
        </p:txBody>
      </p:sp>
      <p:pic>
        <p:nvPicPr>
          <p:cNvPr id="6" name="Picture 5" descr="The S D L C diagram consists of five following phases starting at the top. Planning, analysis, design, implementation, and maintenance. Arrows indicate transitions between these phases.  Analysis phase consists of requirements determination, and requirements structuring. Requirements determination is highlighted.">
            <a:extLst>
              <a:ext uri="{FF2B5EF4-FFF2-40B4-BE49-F238E27FC236}">
                <a16:creationId xmlns:a16="http://schemas.microsoft.com/office/drawing/2014/main" id="{0BC8D1D3-44AF-4BA5-B567-4F453C924A0A}"/>
              </a:ext>
            </a:extLst>
          </p:cNvPr>
          <p:cNvPicPr>
            <a:picLocks noChangeAspect="1"/>
          </p:cNvPicPr>
          <p:nvPr/>
        </p:nvPicPr>
        <p:blipFill>
          <a:blip r:embed="rId2"/>
          <a:stretch>
            <a:fillRect/>
          </a:stretch>
        </p:blipFill>
        <p:spPr>
          <a:xfrm>
            <a:off x="180078" y="1791478"/>
            <a:ext cx="8805302" cy="3865035"/>
          </a:xfrm>
          <a:prstGeom prst="rect">
            <a:avLst/>
          </a:prstGeom>
        </p:spPr>
      </p:pic>
    </p:spTree>
    <p:extLst>
      <p:ext uri="{BB962C8B-B14F-4D97-AF65-F5344CB8AC3E}">
        <p14:creationId xmlns:p14="http://schemas.microsoft.com/office/powerpoint/2010/main" val="1501910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15371"/>
            <a:ext cx="8257592" cy="1097279"/>
          </a:xfrm>
        </p:spPr>
        <p:txBody>
          <a:bodyPr/>
          <a:lstStyle/>
          <a:p>
            <a:r>
              <a:rPr lang="en-US" sz="3400" dirty="0"/>
              <a:t>The Process of Determining Requirements</a:t>
            </a:r>
            <a:endParaRPr lang="en-IN" sz="3400" dirty="0"/>
          </a:p>
        </p:txBody>
      </p:sp>
      <p:sp>
        <p:nvSpPr>
          <p:cNvPr id="6" name="Content Placeholder 5">
            <a:extLst>
              <a:ext uri="{FF2B5EF4-FFF2-40B4-BE49-F238E27FC236}">
                <a16:creationId xmlns:a16="http://schemas.microsoft.com/office/drawing/2014/main" id="{4FEC56E0-E37B-4C76-8AA2-995BF715A25F}"/>
              </a:ext>
            </a:extLst>
          </p:cNvPr>
          <p:cNvSpPr>
            <a:spLocks noGrp="1"/>
          </p:cNvSpPr>
          <p:nvPr>
            <p:ph sz="quarter" idx="14"/>
          </p:nvPr>
        </p:nvSpPr>
        <p:spPr>
          <a:xfrm>
            <a:off x="457200" y="1726163"/>
            <a:ext cx="8382000" cy="4442409"/>
          </a:xfrm>
        </p:spPr>
        <p:txBody>
          <a:bodyPr/>
          <a:lstStyle/>
          <a:p>
            <a:pPr indent="-256032"/>
            <a:r>
              <a:rPr lang="en-US" sz="2000" dirty="0"/>
              <a:t>Characteristics of a good systems analyst:</a:t>
            </a:r>
          </a:p>
          <a:p>
            <a:pPr marL="740664" lvl="1" indent="-283464"/>
            <a:r>
              <a:rPr lang="en-US" sz="2000" dirty="0"/>
              <a:t>Impertinence – question everything</a:t>
            </a:r>
          </a:p>
          <a:p>
            <a:pPr marL="740664" lvl="1" indent="-283464"/>
            <a:r>
              <a:rPr lang="en-US" sz="2000" dirty="0"/>
              <a:t>Impartiality – consider all issues to find the best solution</a:t>
            </a:r>
          </a:p>
          <a:p>
            <a:pPr marL="740664" lvl="1" indent="-283464"/>
            <a:r>
              <a:rPr lang="en-US" sz="2000" dirty="0"/>
              <a:t>Relax constraints – assume anything is possible and eliminate the infeasible</a:t>
            </a:r>
          </a:p>
          <a:p>
            <a:pPr marL="740664" lvl="1" indent="-283464"/>
            <a:r>
              <a:rPr lang="en-US" sz="2000" dirty="0"/>
              <a:t>Attention to detail – every fact must fit with every other fact</a:t>
            </a:r>
          </a:p>
          <a:p>
            <a:pPr marL="740664" lvl="1" indent="-283464"/>
            <a:r>
              <a:rPr lang="en-US" sz="2000" dirty="0"/>
              <a:t>Reframing – challenge yourself to look at the organization in new ways</a:t>
            </a:r>
          </a:p>
        </p:txBody>
      </p:sp>
    </p:spTree>
    <p:extLst>
      <p:ext uri="{BB962C8B-B14F-4D97-AF65-F5344CB8AC3E}">
        <p14:creationId xmlns:p14="http://schemas.microsoft.com/office/powerpoint/2010/main" val="1001452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Organizational Components to Understand</a:t>
            </a:r>
            <a:endParaRPr lang="en-IN" sz="3400" dirty="0"/>
          </a:p>
        </p:txBody>
      </p:sp>
      <p:sp>
        <p:nvSpPr>
          <p:cNvPr id="6" name="Content Placeholder 5">
            <a:extLst>
              <a:ext uri="{FF2B5EF4-FFF2-40B4-BE49-F238E27FC236}">
                <a16:creationId xmlns:a16="http://schemas.microsoft.com/office/drawing/2014/main" id="{4FEC56E0-E37B-4C76-8AA2-995BF715A25F}"/>
              </a:ext>
            </a:extLst>
          </p:cNvPr>
          <p:cNvSpPr>
            <a:spLocks noGrp="1"/>
          </p:cNvSpPr>
          <p:nvPr>
            <p:ph sz="quarter" idx="14"/>
          </p:nvPr>
        </p:nvSpPr>
        <p:spPr>
          <a:xfrm>
            <a:off x="457200" y="1763486"/>
            <a:ext cx="8229600" cy="4589775"/>
          </a:xfrm>
        </p:spPr>
        <p:txBody>
          <a:bodyPr/>
          <a:lstStyle/>
          <a:p>
            <a:pPr indent="-256032"/>
            <a:r>
              <a:rPr lang="en-US" sz="2000" dirty="0"/>
              <a:t>Systems analysts need to understand:</a:t>
            </a:r>
          </a:p>
          <a:p>
            <a:pPr marL="741600" lvl="1"/>
            <a:r>
              <a:rPr lang="en-US" sz="2000" dirty="0"/>
              <a:t>Business objectives that drive what and how work is done</a:t>
            </a:r>
          </a:p>
          <a:p>
            <a:pPr marL="741600" lvl="1"/>
            <a:r>
              <a:rPr lang="en-US" sz="2000" dirty="0"/>
              <a:t>Information people need to do their jobs</a:t>
            </a:r>
          </a:p>
          <a:p>
            <a:pPr marL="741600" lvl="1"/>
            <a:r>
              <a:rPr lang="en-US" sz="2000" dirty="0"/>
              <a:t>The data (definition, volume, size) handled in support of jobs</a:t>
            </a:r>
          </a:p>
          <a:p>
            <a:pPr marL="741600" lvl="1"/>
            <a:r>
              <a:rPr lang="en-US" sz="2000" dirty="0"/>
              <a:t>Data transformation and storage (when, how, by whom)</a:t>
            </a:r>
          </a:p>
          <a:p>
            <a:pPr marL="741600" lvl="1"/>
            <a:r>
              <a:rPr lang="en-US" sz="2000" dirty="0"/>
              <a:t>Data handling dependencies and sequences</a:t>
            </a:r>
          </a:p>
          <a:p>
            <a:pPr marL="741600" lvl="1"/>
            <a:r>
              <a:rPr lang="en-US" sz="2000" dirty="0"/>
              <a:t>Data handling and processing rules</a:t>
            </a:r>
          </a:p>
          <a:p>
            <a:pPr marL="741600" lvl="1"/>
            <a:r>
              <a:rPr lang="en-US" sz="2000" dirty="0"/>
              <a:t>Policies and guidelines that describe the nature of the business and market and the environment it operates in</a:t>
            </a:r>
          </a:p>
          <a:p>
            <a:pPr marL="741600" lvl="1"/>
            <a:r>
              <a:rPr lang="en-US" sz="2000" dirty="0"/>
              <a:t>Key events that affect data values and when they occur</a:t>
            </a:r>
          </a:p>
        </p:txBody>
      </p:sp>
    </p:spTree>
    <p:extLst>
      <p:ext uri="{BB962C8B-B14F-4D97-AF65-F5344CB8AC3E}">
        <p14:creationId xmlns:p14="http://schemas.microsoft.com/office/powerpoint/2010/main" val="2319546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Deliverables for Requirements Determination</a:t>
            </a:r>
            <a:endParaRPr lang="en-IN" sz="3400" dirty="0"/>
          </a:p>
        </p:txBody>
      </p:sp>
      <p:graphicFrame>
        <p:nvGraphicFramePr>
          <p:cNvPr id="8" name="Table 7">
            <a:extLst>
              <a:ext uri="{FF2B5EF4-FFF2-40B4-BE49-F238E27FC236}">
                <a16:creationId xmlns:a16="http://schemas.microsoft.com/office/drawing/2014/main" id="{C3765E47-EFB8-449B-BA65-C4A35B28419C}"/>
              </a:ext>
            </a:extLst>
          </p:cNvPr>
          <p:cNvGraphicFramePr>
            <a:graphicFrameLocks noGrp="1"/>
          </p:cNvGraphicFramePr>
          <p:nvPr>
            <p:extLst/>
          </p:nvPr>
        </p:nvGraphicFramePr>
        <p:xfrm>
          <a:off x="493486" y="1934029"/>
          <a:ext cx="8171543" cy="2839720"/>
        </p:xfrm>
        <a:graphic>
          <a:graphicData uri="http://schemas.openxmlformats.org/drawingml/2006/table">
            <a:tbl>
              <a:tblPr firstRow="1" bandRow="1">
                <a:tableStyleId>{2D5ABB26-0587-4C30-8999-92F81FD0307C}</a:tableStyleId>
              </a:tblPr>
              <a:tblGrid>
                <a:gridCol w="8171543">
                  <a:extLst>
                    <a:ext uri="{9D8B030D-6E8A-4147-A177-3AD203B41FA5}">
                      <a16:colId xmlns:a16="http://schemas.microsoft.com/office/drawing/2014/main" val="3509419270"/>
                    </a:ext>
                  </a:extLst>
                </a:gridCol>
              </a:tblGrid>
              <a:tr h="370840">
                <a:tc>
                  <a:txBody>
                    <a:bodyPr/>
                    <a:lstStyle/>
                    <a:p>
                      <a:r>
                        <a:rPr lang="en-US" sz="1800" b="1" dirty="0"/>
                        <a:t>Deliverables for Requirements Determination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5110056"/>
                  </a:ext>
                </a:extLst>
              </a:tr>
              <a:tr h="370840">
                <a:tc>
                  <a:txBody>
                    <a:bodyPr/>
                    <a:lstStyle/>
                    <a:p>
                      <a:pPr marL="432000" indent="-432000">
                        <a:spcBef>
                          <a:spcPts val="1500"/>
                        </a:spcBef>
                        <a:buClr>
                          <a:srgbClr val="007FA3"/>
                        </a:buClr>
                        <a:buFont typeface="+mj-lt"/>
                        <a:buAutoNum type="arabicPeriod"/>
                      </a:pPr>
                      <a:r>
                        <a:rPr lang="en-US" sz="1800" dirty="0"/>
                        <a:t>Information collected from conversations with or observations of users: interview transcripts, notes from observation, meeting minutes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2050467"/>
                  </a:ext>
                </a:extLst>
              </a:tr>
              <a:tr h="370840">
                <a:tc>
                  <a:txBody>
                    <a:bodyPr/>
                    <a:lstStyle/>
                    <a:p>
                      <a:pPr marL="432000" indent="-432000">
                        <a:spcBef>
                          <a:spcPts val="1500"/>
                        </a:spcBef>
                        <a:buClr>
                          <a:srgbClr val="007FA3"/>
                        </a:buClr>
                        <a:buFont typeface="+mj-lt"/>
                        <a:buAutoNum type="arabicPeriod" startAt="2"/>
                      </a:pPr>
                      <a:r>
                        <a:rPr lang="en-US" sz="1800" dirty="0"/>
                        <a:t>Existing written information business mission and strategy statements, sample business forms and reports and computer displays, procedure manuals, job descriptions, training manuals, flowcharts and documentation of existing systems, consultant reports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3914880"/>
                  </a:ext>
                </a:extLst>
              </a:tr>
              <a:tr h="370840">
                <a:tc>
                  <a:txBody>
                    <a:bodyPr/>
                    <a:lstStyle/>
                    <a:p>
                      <a:pPr marL="432000" indent="-432000">
                        <a:spcBef>
                          <a:spcPts val="1500"/>
                        </a:spcBef>
                        <a:buClr>
                          <a:srgbClr val="007FA3"/>
                        </a:buClr>
                        <a:buFont typeface="+mj-lt"/>
                        <a:buAutoNum type="arabicPeriod" startAt="3"/>
                      </a:pPr>
                      <a:r>
                        <a:rPr lang="en-US" sz="1800" dirty="0"/>
                        <a:t>Computer-based information: results from J</a:t>
                      </a:r>
                      <a:r>
                        <a:rPr lang="en-US" sz="100" dirty="0"/>
                        <a:t> </a:t>
                      </a:r>
                      <a:r>
                        <a:rPr lang="en-US" sz="1800" dirty="0"/>
                        <a:t>A</a:t>
                      </a:r>
                      <a:r>
                        <a:rPr lang="en-US" sz="100" dirty="0"/>
                        <a:t> </a:t>
                      </a:r>
                      <a:r>
                        <a:rPr lang="en-US" sz="1800" dirty="0"/>
                        <a:t>D sessions, reports of existing systems, and displays and reports from system prototypes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3947590"/>
                  </a:ext>
                </a:extLst>
              </a:tr>
            </a:tbl>
          </a:graphicData>
        </a:graphic>
      </p:graphicFrame>
    </p:spTree>
    <p:extLst>
      <p:ext uri="{BB962C8B-B14F-4D97-AF65-F5344CB8AC3E}">
        <p14:creationId xmlns:p14="http://schemas.microsoft.com/office/powerpoint/2010/main" val="1294417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Traditional Methods of Collecting System Requirements</a:t>
            </a:r>
            <a:endParaRPr lang="en-IN" sz="3400" dirty="0"/>
          </a:p>
        </p:txBody>
      </p:sp>
      <p:graphicFrame>
        <p:nvGraphicFramePr>
          <p:cNvPr id="8" name="Table 7">
            <a:extLst>
              <a:ext uri="{FF2B5EF4-FFF2-40B4-BE49-F238E27FC236}">
                <a16:creationId xmlns:a16="http://schemas.microsoft.com/office/drawing/2014/main" id="{C3765E47-EFB8-449B-BA65-C4A35B28419C}"/>
              </a:ext>
            </a:extLst>
          </p:cNvPr>
          <p:cNvGraphicFramePr>
            <a:graphicFrameLocks noGrp="1"/>
          </p:cNvGraphicFramePr>
          <p:nvPr>
            <p:extLst/>
          </p:nvPr>
        </p:nvGraphicFramePr>
        <p:xfrm>
          <a:off x="493486" y="1921691"/>
          <a:ext cx="8171543" cy="3205480"/>
        </p:xfrm>
        <a:graphic>
          <a:graphicData uri="http://schemas.openxmlformats.org/drawingml/2006/table">
            <a:tbl>
              <a:tblPr firstRow="1" bandRow="1">
                <a:tableStyleId>{2D5ABB26-0587-4C30-8999-92F81FD0307C}</a:tableStyleId>
              </a:tblPr>
              <a:tblGrid>
                <a:gridCol w="8171543">
                  <a:extLst>
                    <a:ext uri="{9D8B030D-6E8A-4147-A177-3AD203B41FA5}">
                      <a16:colId xmlns:a16="http://schemas.microsoft.com/office/drawing/2014/main" val="3509419270"/>
                    </a:ext>
                  </a:extLst>
                </a:gridCol>
              </a:tblGrid>
              <a:tr h="370840">
                <a:tc>
                  <a:txBody>
                    <a:bodyPr/>
                    <a:lstStyle/>
                    <a:p>
                      <a:r>
                        <a:rPr lang="en-US" sz="1800" b="1" dirty="0"/>
                        <a:t>Traditional Methods of Collecting System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5110056"/>
                  </a:ext>
                </a:extLst>
              </a:tr>
              <a:tr h="370840">
                <a:tc>
                  <a:txBody>
                    <a:bodyPr/>
                    <a:lstStyle/>
                    <a:p>
                      <a:pPr marL="256032" indent="-256032">
                        <a:spcBef>
                          <a:spcPts val="1500"/>
                        </a:spcBef>
                        <a:buClr>
                          <a:srgbClr val="007FA3"/>
                        </a:buClr>
                        <a:buFont typeface="Arial" panose="020B0604020202020204" pitchFamily="34" charset="0"/>
                        <a:buChar char="•"/>
                      </a:pPr>
                      <a:r>
                        <a:rPr lang="en-US" sz="1800" dirty="0"/>
                        <a:t>Individually interview people informed about the operation and issues of the current system and future systems needs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2050467"/>
                  </a:ext>
                </a:extLst>
              </a:tr>
              <a:tr h="370840">
                <a:tc>
                  <a:txBody>
                    <a:bodyPr/>
                    <a:lstStyle/>
                    <a:p>
                      <a:pPr marL="256032" indent="-256032">
                        <a:spcBef>
                          <a:spcPts val="1500"/>
                        </a:spcBef>
                        <a:buClr>
                          <a:srgbClr val="007FA3"/>
                        </a:buClr>
                        <a:buFont typeface="Arial" panose="020B0604020202020204" pitchFamily="34" charset="0"/>
                        <a:buChar char="•"/>
                      </a:pPr>
                      <a:r>
                        <a:rPr lang="en-US" sz="1800" dirty="0"/>
                        <a:t>Interview groups of people with diverse needs to find synergies and contrasts among system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3914880"/>
                  </a:ext>
                </a:extLst>
              </a:tr>
              <a:tr h="370840">
                <a:tc>
                  <a:txBody>
                    <a:bodyPr/>
                    <a:lstStyle/>
                    <a:p>
                      <a:pPr marL="256032" indent="-256032">
                        <a:spcBef>
                          <a:spcPts val="1500"/>
                        </a:spcBef>
                        <a:buClr>
                          <a:srgbClr val="007FA3"/>
                        </a:buClr>
                        <a:buFont typeface="Arial" panose="020B0604020202020204" pitchFamily="34" charset="0"/>
                        <a:buChar char="•"/>
                      </a:pPr>
                      <a:r>
                        <a:rPr lang="en-US" sz="1800" dirty="0"/>
                        <a:t>Observe workers at selected times to see how data are handled and what information people need to do their jobs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3947590"/>
                  </a:ext>
                </a:extLst>
              </a:tr>
              <a:tr h="370840">
                <a:tc>
                  <a:txBody>
                    <a:bodyPr/>
                    <a:lstStyle/>
                    <a:p>
                      <a:pPr marL="256032" indent="-256032">
                        <a:spcBef>
                          <a:spcPts val="1500"/>
                        </a:spcBef>
                        <a:buClr>
                          <a:srgbClr val="007FA3"/>
                        </a:buClr>
                        <a:buFont typeface="Arial" panose="020B0604020202020204" pitchFamily="34" charset="0"/>
                        <a:buChar char="•"/>
                      </a:pPr>
                      <a:r>
                        <a:rPr lang="en-US" sz="1800" dirty="0"/>
                        <a:t>Study business documents to discover reported issues, policies, rules, and directions as well as concrete examples of the use of data and information in the organization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863649"/>
                  </a:ext>
                </a:extLst>
              </a:tr>
            </a:tbl>
          </a:graphicData>
        </a:graphic>
      </p:graphicFrame>
    </p:spTree>
    <p:extLst>
      <p:ext uri="{BB962C8B-B14F-4D97-AF65-F5344CB8AC3E}">
        <p14:creationId xmlns:p14="http://schemas.microsoft.com/office/powerpoint/2010/main" val="3352439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Guidelines for Effective Interviewing</a:t>
            </a:r>
            <a:endParaRPr lang="en-IN" sz="3400" dirty="0"/>
          </a:p>
        </p:txBody>
      </p:sp>
      <p:graphicFrame>
        <p:nvGraphicFramePr>
          <p:cNvPr id="8" name="Table 7">
            <a:extLst>
              <a:ext uri="{FF2B5EF4-FFF2-40B4-BE49-F238E27FC236}">
                <a16:creationId xmlns:a16="http://schemas.microsoft.com/office/drawing/2014/main" id="{C3765E47-EFB8-449B-BA65-C4A35B28419C}"/>
              </a:ext>
            </a:extLst>
          </p:cNvPr>
          <p:cNvGraphicFramePr>
            <a:graphicFrameLocks noGrp="1"/>
          </p:cNvGraphicFramePr>
          <p:nvPr>
            <p:extLst/>
          </p:nvPr>
        </p:nvGraphicFramePr>
        <p:xfrm>
          <a:off x="493486" y="1921691"/>
          <a:ext cx="8171543" cy="2524760"/>
        </p:xfrm>
        <a:graphic>
          <a:graphicData uri="http://schemas.openxmlformats.org/drawingml/2006/table">
            <a:tbl>
              <a:tblPr firstRow="1" bandRow="1">
                <a:tableStyleId>{2D5ABB26-0587-4C30-8999-92F81FD0307C}</a:tableStyleId>
              </a:tblPr>
              <a:tblGrid>
                <a:gridCol w="8171543">
                  <a:extLst>
                    <a:ext uri="{9D8B030D-6E8A-4147-A177-3AD203B41FA5}">
                      <a16:colId xmlns:a16="http://schemas.microsoft.com/office/drawing/2014/main" val="3509419270"/>
                    </a:ext>
                  </a:extLst>
                </a:gridCol>
              </a:tblGrid>
              <a:tr h="370840">
                <a:tc>
                  <a:txBody>
                    <a:bodyPr/>
                    <a:lstStyle/>
                    <a:p>
                      <a:r>
                        <a:rPr lang="en-US" sz="1800" b="1" dirty="0"/>
                        <a:t>Guidelines for Effective Interviewing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5110056"/>
                  </a:ext>
                </a:extLst>
              </a:tr>
              <a:tr h="370840">
                <a:tc>
                  <a:txBody>
                    <a:bodyPr/>
                    <a:lstStyle/>
                    <a:p>
                      <a:r>
                        <a:rPr lang="en-US" sz="1800" dirty="0"/>
                        <a:t>Plan the Interview</a:t>
                      </a:r>
                    </a:p>
                    <a:p>
                      <a:pPr marL="256032" indent="-256032">
                        <a:spcBef>
                          <a:spcPts val="500"/>
                        </a:spcBef>
                        <a:buClr>
                          <a:srgbClr val="007FA3"/>
                        </a:buClr>
                        <a:buFont typeface="Arial" panose="020B0604020202020204" pitchFamily="34" charset="0"/>
                        <a:buChar char="•"/>
                      </a:pPr>
                      <a:r>
                        <a:rPr lang="en-US" sz="1800" dirty="0"/>
                        <a:t>Prepare interviewee: appointment, priming questions</a:t>
                      </a:r>
                    </a:p>
                    <a:p>
                      <a:pPr marL="256032" indent="-256032">
                        <a:spcBef>
                          <a:spcPts val="500"/>
                        </a:spcBef>
                        <a:buClr>
                          <a:srgbClr val="007FA3"/>
                        </a:buClr>
                        <a:buFont typeface="Arial" panose="020B0604020202020204" pitchFamily="34" charset="0"/>
                        <a:buChar char="•"/>
                      </a:pPr>
                      <a:r>
                        <a:rPr lang="en-US" sz="1800" dirty="0"/>
                        <a:t>Prepare checklist, agenda, and questions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2050467"/>
                  </a:ext>
                </a:extLst>
              </a:tr>
              <a:tr h="370840">
                <a:tc>
                  <a:txBody>
                    <a:bodyPr/>
                    <a:lstStyle/>
                    <a:p>
                      <a:r>
                        <a:rPr lang="en-US" sz="1800" dirty="0"/>
                        <a:t>Listen carefully and take notes (record if permitted)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3914880"/>
                  </a:ext>
                </a:extLst>
              </a:tr>
              <a:tr h="370840">
                <a:tc>
                  <a:txBody>
                    <a:bodyPr/>
                    <a:lstStyle/>
                    <a:p>
                      <a:r>
                        <a:rPr lang="en-US" sz="1800" dirty="0"/>
                        <a:t>Review noes within 48 hours of interview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3947590"/>
                  </a:ext>
                </a:extLst>
              </a:tr>
              <a:tr h="370840">
                <a:tc>
                  <a:txBody>
                    <a:bodyPr/>
                    <a:lstStyle/>
                    <a:p>
                      <a:r>
                        <a:rPr lang="en-US" sz="1800" dirty="0"/>
                        <a:t>Seek diverse views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863649"/>
                  </a:ext>
                </a:extLst>
              </a:tr>
            </a:tbl>
          </a:graphicData>
        </a:graphic>
      </p:graphicFrame>
    </p:spTree>
    <p:extLst>
      <p:ext uri="{BB962C8B-B14F-4D97-AF65-F5344CB8AC3E}">
        <p14:creationId xmlns:p14="http://schemas.microsoft.com/office/powerpoint/2010/main" val="2861529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Interviewing and Listening</a:t>
            </a:r>
            <a:endParaRPr lang="en-IN" sz="3400" dirty="0"/>
          </a:p>
        </p:txBody>
      </p:sp>
      <p:sp>
        <p:nvSpPr>
          <p:cNvPr id="6" name="Content Placeholder 5">
            <a:extLst>
              <a:ext uri="{FF2B5EF4-FFF2-40B4-BE49-F238E27FC236}">
                <a16:creationId xmlns:a16="http://schemas.microsoft.com/office/drawing/2014/main" id="{4FEC56E0-E37B-4C76-8AA2-995BF715A25F}"/>
              </a:ext>
            </a:extLst>
          </p:cNvPr>
          <p:cNvSpPr>
            <a:spLocks noGrp="1"/>
          </p:cNvSpPr>
          <p:nvPr>
            <p:ph sz="quarter" idx="14"/>
          </p:nvPr>
        </p:nvSpPr>
        <p:spPr>
          <a:xfrm>
            <a:off x="457200" y="1875453"/>
            <a:ext cx="8229600" cy="3073917"/>
          </a:xfrm>
        </p:spPr>
        <p:txBody>
          <a:bodyPr/>
          <a:lstStyle/>
          <a:p>
            <a:pPr indent="-256032"/>
            <a:r>
              <a:rPr lang="en-US" b="1" dirty="0">
                <a:solidFill>
                  <a:schemeClr val="tx1"/>
                </a:solidFill>
              </a:rPr>
              <a:t>Open-ended questions </a:t>
            </a:r>
            <a:r>
              <a:rPr lang="en-US" dirty="0">
                <a:solidFill>
                  <a:schemeClr val="tx1"/>
                </a:solidFill>
              </a:rPr>
              <a:t>– questions in interviews that have no prespecified answers</a:t>
            </a:r>
          </a:p>
          <a:p>
            <a:pPr indent="-256032"/>
            <a:r>
              <a:rPr lang="en-US" b="1" dirty="0">
                <a:solidFill>
                  <a:schemeClr val="tx1"/>
                </a:solidFill>
              </a:rPr>
              <a:t>Closed-ended questions </a:t>
            </a:r>
            <a:r>
              <a:rPr lang="en-US" dirty="0">
                <a:solidFill>
                  <a:schemeClr val="tx1"/>
                </a:solidFill>
              </a:rPr>
              <a:t>– questions in interviews that ask those responding to choose from among a set of specified responses</a:t>
            </a:r>
          </a:p>
        </p:txBody>
      </p:sp>
    </p:spTree>
    <p:extLst>
      <p:ext uri="{BB962C8B-B14F-4D97-AF65-F5344CB8AC3E}">
        <p14:creationId xmlns:p14="http://schemas.microsoft.com/office/powerpoint/2010/main" val="14798592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15372"/>
            <a:ext cx="3387012" cy="1725396"/>
          </a:xfrm>
        </p:spPr>
        <p:txBody>
          <a:bodyPr/>
          <a:lstStyle/>
          <a:p>
            <a:r>
              <a:rPr lang="en-US" dirty="0"/>
              <a:t>Typical Interview Guide</a:t>
            </a:r>
            <a:endParaRPr lang="en-IN" sz="3400" dirty="0"/>
          </a:p>
        </p:txBody>
      </p:sp>
      <p:pic>
        <p:nvPicPr>
          <p:cNvPr id="2" name="Picture 1" descr="An interview guide consists of the following sections and corresponding text. The title is Interview Outline. The interviewer and interviewee section includes the following information. Interviewee, name of person being interviewed. Interviewer, name of person leading interview. Location and time section includes the following information. Location, medium, office, conference room, or phone number. Appointment date. Start time. End time. Objective section includes the following information. Objectives, what data to collect, on what to gain agreement, what areas to explore.  Reminders, background experience of interviewee, known opinions of interviewee. Agenda section includes the following information.  Introduction, approximate time 1 minute. Background on project, approximate time 2 minutes. Overview of interview. Topics to be covered, approximate time 1 minute. Permission to record. Topic 1 questions, approximate time 5 minutes. Topic 2 questions, approximate time 7 minutes. Etcetera. Summary of major points, approximate time 2 minutes. Questions from interviewee, approximate time 5 minutes. Closing, 1 minute. General observation section includes the following handwritten text. Interviewee seemed busy probably need to call in a few days for follow up questions because he gave only short answers. P C was turned off, probably not a regular P C user. Unresolved issues, topics not covered section includes the following handwritten text. He needs to look up sales figures from 1999. He raised the issue of how to handle returned goods, but we did not have time to discuss. Next section has the following blank fields. Interviewee. Date. Next section has the following blank fields. Questions. Notes. Conditional question 1 section has the following information. When to ask question, if conditional question. 1. Have you used the current sales tracking system, question mark. If so, how often, question mark. If yes, go question 2.  Answer. Yes, I ask for a report on my product line weekly. Observations. Seemed anxious, maybe overestimating usage frequency. Question 2 section has the following information. Question. 2. What do you like least about the system, question mark. Answer. Sales are shown in units, not dollars. Observations. Systems can show sales in dollars, but user does not know this. ">
            <a:extLst>
              <a:ext uri="{FF2B5EF4-FFF2-40B4-BE49-F238E27FC236}">
                <a16:creationId xmlns:a16="http://schemas.microsoft.com/office/drawing/2014/main" id="{B62DB1F6-1C62-4855-86FB-2F4B8D3AE1BA}"/>
              </a:ext>
            </a:extLst>
          </p:cNvPr>
          <p:cNvPicPr>
            <a:picLocks noChangeAspect="1"/>
          </p:cNvPicPr>
          <p:nvPr/>
        </p:nvPicPr>
        <p:blipFill>
          <a:blip r:embed="rId2"/>
          <a:stretch>
            <a:fillRect/>
          </a:stretch>
        </p:blipFill>
        <p:spPr>
          <a:xfrm>
            <a:off x="3097764" y="0"/>
            <a:ext cx="3909525" cy="6877282"/>
          </a:xfrm>
          <a:prstGeom prst="rect">
            <a:avLst/>
          </a:prstGeom>
        </p:spPr>
      </p:pic>
    </p:spTree>
    <p:extLst>
      <p:ext uri="{BB962C8B-B14F-4D97-AF65-F5344CB8AC3E}">
        <p14:creationId xmlns:p14="http://schemas.microsoft.com/office/powerpoint/2010/main" val="30045169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Interviewing Guidelines</a:t>
            </a:r>
            <a:endParaRPr lang="en-IN" sz="3400" dirty="0"/>
          </a:p>
        </p:txBody>
      </p:sp>
      <p:sp>
        <p:nvSpPr>
          <p:cNvPr id="6" name="Content Placeholder 5">
            <a:extLst>
              <a:ext uri="{FF2B5EF4-FFF2-40B4-BE49-F238E27FC236}">
                <a16:creationId xmlns:a16="http://schemas.microsoft.com/office/drawing/2014/main" id="{4FEC56E0-E37B-4C76-8AA2-995BF715A25F}"/>
              </a:ext>
            </a:extLst>
          </p:cNvPr>
          <p:cNvSpPr>
            <a:spLocks noGrp="1"/>
          </p:cNvSpPr>
          <p:nvPr>
            <p:ph sz="quarter" idx="14"/>
          </p:nvPr>
        </p:nvSpPr>
        <p:spPr>
          <a:xfrm>
            <a:off x="457200" y="1763486"/>
            <a:ext cx="8229600" cy="4457205"/>
          </a:xfrm>
        </p:spPr>
        <p:txBody>
          <a:bodyPr/>
          <a:lstStyle/>
          <a:p>
            <a:pPr indent="-256032"/>
            <a:r>
              <a:rPr lang="en-US" dirty="0">
                <a:solidFill>
                  <a:schemeClr val="tx1"/>
                </a:solidFill>
              </a:rPr>
              <a:t>Don’t phrase a question in a way that implies a right or wrong answer</a:t>
            </a:r>
          </a:p>
          <a:p>
            <a:pPr indent="-256032"/>
            <a:r>
              <a:rPr lang="en-US" dirty="0">
                <a:solidFill>
                  <a:schemeClr val="tx1"/>
                </a:solidFill>
              </a:rPr>
              <a:t>Listen carefully to what is being said</a:t>
            </a:r>
          </a:p>
          <a:p>
            <a:pPr indent="-256032"/>
            <a:r>
              <a:rPr lang="en-US" dirty="0">
                <a:solidFill>
                  <a:schemeClr val="tx1"/>
                </a:solidFill>
              </a:rPr>
              <a:t>Record notes within 48 hours after an interview</a:t>
            </a:r>
          </a:p>
          <a:p>
            <a:pPr indent="-256032"/>
            <a:r>
              <a:rPr lang="en-US" dirty="0">
                <a:solidFill>
                  <a:schemeClr val="tx1"/>
                </a:solidFill>
              </a:rPr>
              <a:t>Don’t set expectations about the new system unless you know these will be deliverables</a:t>
            </a:r>
          </a:p>
          <a:p>
            <a:pPr indent="-256032"/>
            <a:r>
              <a:rPr lang="en-US" dirty="0">
                <a:solidFill>
                  <a:schemeClr val="tx1"/>
                </a:solidFill>
              </a:rPr>
              <a:t>Seek a variety of perspectives from the interviews</a:t>
            </a:r>
          </a:p>
        </p:txBody>
      </p:sp>
    </p:spTree>
    <p:extLst>
      <p:ext uri="{BB962C8B-B14F-4D97-AF65-F5344CB8AC3E}">
        <p14:creationId xmlns:p14="http://schemas.microsoft.com/office/powerpoint/2010/main" val="1026159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D90A-576B-42E7-88A7-F0D486FEE90C}"/>
              </a:ext>
            </a:extLst>
          </p:cNvPr>
          <p:cNvSpPr>
            <a:spLocks noGrp="1"/>
          </p:cNvSpPr>
          <p:nvPr>
            <p:ph type="title"/>
          </p:nvPr>
        </p:nvSpPr>
        <p:spPr/>
        <p:txBody>
          <a:bodyPr/>
          <a:lstStyle/>
          <a:p>
            <a:r>
              <a:rPr lang="en-IN" sz="3400" dirty="0">
                <a:cs typeface="Calibri" panose="020F0502020204030204" pitchFamily="34" charset="0"/>
              </a:rPr>
              <a:t>Developing Information Systems and the Systems Development Life Cycle</a:t>
            </a:r>
            <a:endParaRPr lang="en-IN" sz="2000" b="0" dirty="0"/>
          </a:p>
        </p:txBody>
      </p:sp>
      <p:sp>
        <p:nvSpPr>
          <p:cNvPr id="3" name="Content Placeholder 2">
            <a:extLst>
              <a:ext uri="{FF2B5EF4-FFF2-40B4-BE49-F238E27FC236}">
                <a16:creationId xmlns:a16="http://schemas.microsoft.com/office/drawing/2014/main" id="{58B0BB0C-9542-4B97-8546-6DD1AC570823}"/>
              </a:ext>
            </a:extLst>
          </p:cNvPr>
          <p:cNvSpPr>
            <a:spLocks noGrp="1"/>
          </p:cNvSpPr>
          <p:nvPr>
            <p:ph sz="quarter" idx="13"/>
          </p:nvPr>
        </p:nvSpPr>
        <p:spPr>
          <a:xfrm>
            <a:off x="457200" y="1556326"/>
            <a:ext cx="8229600" cy="781431"/>
          </a:xfrm>
        </p:spPr>
        <p:txBody>
          <a:bodyPr/>
          <a:lstStyle/>
          <a:p>
            <a:pPr marL="432" indent="0">
              <a:buNone/>
            </a:pPr>
            <a:r>
              <a:rPr lang="en-IN" b="1" dirty="0"/>
              <a:t>1.2 </a:t>
            </a:r>
            <a:r>
              <a:rPr lang="en-IN" dirty="0"/>
              <a:t>Describe the information systems development life cycle (S</a:t>
            </a:r>
            <a:r>
              <a:rPr lang="en-IN" sz="100" dirty="0"/>
              <a:t> </a:t>
            </a:r>
            <a:r>
              <a:rPr lang="en-IN" dirty="0"/>
              <a:t>D</a:t>
            </a:r>
            <a:r>
              <a:rPr lang="en-IN" sz="100" dirty="0"/>
              <a:t> </a:t>
            </a:r>
            <a:r>
              <a:rPr lang="en-IN" dirty="0"/>
              <a:t>L</a:t>
            </a:r>
            <a:r>
              <a:rPr lang="en-IN" sz="100" dirty="0"/>
              <a:t> </a:t>
            </a:r>
            <a:r>
              <a:rPr lang="en-IN" dirty="0"/>
              <a:t>C)</a:t>
            </a:r>
          </a:p>
        </p:txBody>
      </p:sp>
      <p:sp>
        <p:nvSpPr>
          <p:cNvPr id="4" name="Content Placeholder 3">
            <a:extLst>
              <a:ext uri="{FF2B5EF4-FFF2-40B4-BE49-F238E27FC236}">
                <a16:creationId xmlns:a16="http://schemas.microsoft.com/office/drawing/2014/main" id="{CB7CABF9-5D23-402A-A875-DBEB7B396238}"/>
              </a:ext>
            </a:extLst>
          </p:cNvPr>
          <p:cNvSpPr>
            <a:spLocks noGrp="1"/>
          </p:cNvSpPr>
          <p:nvPr>
            <p:ph sz="quarter" idx="14"/>
          </p:nvPr>
        </p:nvSpPr>
        <p:spPr>
          <a:xfrm>
            <a:off x="457200" y="2432648"/>
            <a:ext cx="8333117" cy="3922859"/>
          </a:xfrm>
        </p:spPr>
        <p:txBody>
          <a:bodyPr/>
          <a:lstStyle/>
          <a:p>
            <a:r>
              <a:rPr lang="en-IN" b="1" dirty="0"/>
              <a:t>Systems development methodology</a:t>
            </a:r>
          </a:p>
          <a:p>
            <a:pPr lvl="1"/>
            <a:r>
              <a:rPr lang="en-IN" dirty="0"/>
              <a:t>A standard process followed in an organization to conduct all the steps necessary to </a:t>
            </a:r>
            <a:r>
              <a:rPr lang="en-IN" dirty="0" err="1"/>
              <a:t>analyze</a:t>
            </a:r>
            <a:r>
              <a:rPr lang="en-IN" dirty="0"/>
              <a:t>, design, implement, and maintain information systems</a:t>
            </a:r>
          </a:p>
          <a:p>
            <a:r>
              <a:rPr lang="en-IN" b="1" dirty="0"/>
              <a:t>The systems development life cycle (S</a:t>
            </a:r>
            <a:r>
              <a:rPr lang="en-IN" sz="100" b="1" dirty="0"/>
              <a:t> </a:t>
            </a:r>
            <a:r>
              <a:rPr lang="en-IN" b="1" dirty="0"/>
              <a:t>D</a:t>
            </a:r>
            <a:r>
              <a:rPr lang="en-IN" sz="100" b="1" dirty="0"/>
              <a:t> </a:t>
            </a:r>
            <a:r>
              <a:rPr lang="en-IN" b="1" dirty="0"/>
              <a:t>L</a:t>
            </a:r>
            <a:r>
              <a:rPr lang="en-IN" sz="100" b="1" dirty="0"/>
              <a:t> </a:t>
            </a:r>
            <a:r>
              <a:rPr lang="en-IN" b="1" dirty="0"/>
              <a:t>C)</a:t>
            </a:r>
          </a:p>
          <a:p>
            <a:pPr lvl="1"/>
            <a:r>
              <a:rPr lang="en-IN" dirty="0"/>
              <a:t>The traditional methodology used to develop, maintain, and replace information systems</a:t>
            </a:r>
          </a:p>
          <a:p>
            <a:pPr lvl="2"/>
            <a:r>
              <a:rPr lang="en-IN" dirty="0"/>
              <a:t>Features several phases that mark the progress of the systems analysis and design efforts</a:t>
            </a:r>
          </a:p>
        </p:txBody>
      </p:sp>
    </p:spTree>
    <p:extLst>
      <p:ext uri="{BB962C8B-B14F-4D97-AF65-F5344CB8AC3E}">
        <p14:creationId xmlns:p14="http://schemas.microsoft.com/office/powerpoint/2010/main" val="9331035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Interviewing Groups</a:t>
            </a:r>
            <a:endParaRPr lang="en-IN" sz="3400" dirty="0"/>
          </a:p>
        </p:txBody>
      </p:sp>
      <p:sp>
        <p:nvSpPr>
          <p:cNvPr id="6" name="Content Placeholder 5">
            <a:extLst>
              <a:ext uri="{FF2B5EF4-FFF2-40B4-BE49-F238E27FC236}">
                <a16:creationId xmlns:a16="http://schemas.microsoft.com/office/drawing/2014/main" id="{4FEC56E0-E37B-4C76-8AA2-995BF715A25F}"/>
              </a:ext>
            </a:extLst>
          </p:cNvPr>
          <p:cNvSpPr>
            <a:spLocks noGrp="1"/>
          </p:cNvSpPr>
          <p:nvPr>
            <p:ph sz="quarter" idx="14"/>
          </p:nvPr>
        </p:nvSpPr>
        <p:spPr>
          <a:xfrm>
            <a:off x="457200" y="1670180"/>
            <a:ext cx="8229600" cy="4527419"/>
          </a:xfrm>
        </p:spPr>
        <p:txBody>
          <a:bodyPr/>
          <a:lstStyle/>
          <a:p>
            <a:pPr indent="-256032"/>
            <a:r>
              <a:rPr lang="en-US" sz="2000" dirty="0"/>
              <a:t>Drawbacks to interviewing individuals:</a:t>
            </a:r>
          </a:p>
          <a:p>
            <a:pPr marL="740664" lvl="1" indent="-283464"/>
            <a:r>
              <a:rPr lang="en-US" sz="2000" dirty="0"/>
              <a:t>Reconciling contradictions in information collected</a:t>
            </a:r>
          </a:p>
          <a:p>
            <a:pPr marL="740664" lvl="1" indent="-283464"/>
            <a:r>
              <a:rPr lang="en-US" sz="2000" dirty="0"/>
              <a:t>New interviews may require new questions</a:t>
            </a:r>
          </a:p>
          <a:p>
            <a:pPr marL="740664" lvl="1" indent="-283464"/>
            <a:r>
              <a:rPr lang="en-US" sz="2000" dirty="0"/>
              <a:t>Not an efficient process</a:t>
            </a:r>
          </a:p>
          <a:p>
            <a:pPr indent="-256032"/>
            <a:r>
              <a:rPr lang="en-US" sz="2000" dirty="0"/>
              <a:t>Group interview advantages:</a:t>
            </a:r>
          </a:p>
          <a:p>
            <a:pPr marL="740664" lvl="1" indent="-283464"/>
            <a:r>
              <a:rPr lang="en-US" sz="2000" dirty="0"/>
              <a:t>More effective use of time</a:t>
            </a:r>
          </a:p>
          <a:p>
            <a:pPr marL="740664" lvl="1" indent="-283464"/>
            <a:r>
              <a:rPr lang="en-US" sz="2000" dirty="0"/>
              <a:t>Allows synergy when groups can hear each other</a:t>
            </a:r>
          </a:p>
          <a:p>
            <a:pPr indent="-256032"/>
            <a:r>
              <a:rPr lang="en-US" sz="2000" dirty="0"/>
              <a:t>Primary disadvantage is difficulty in scheduling with multiple people involved</a:t>
            </a:r>
          </a:p>
        </p:txBody>
      </p:sp>
    </p:spTree>
    <p:extLst>
      <p:ext uri="{BB962C8B-B14F-4D97-AF65-F5344CB8AC3E}">
        <p14:creationId xmlns:p14="http://schemas.microsoft.com/office/powerpoint/2010/main" val="39527122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Nominal Group Technique (N</a:t>
            </a:r>
            <a:r>
              <a:rPr lang="en-US" sz="100" dirty="0"/>
              <a:t> </a:t>
            </a:r>
            <a:r>
              <a:rPr lang="en-US" dirty="0"/>
              <a:t>G</a:t>
            </a:r>
            <a:r>
              <a:rPr lang="en-US" sz="100" dirty="0"/>
              <a:t> </a:t>
            </a:r>
            <a:r>
              <a:rPr lang="en-US" dirty="0"/>
              <a:t>T)</a:t>
            </a:r>
            <a:endParaRPr lang="en-IN" sz="3400" dirty="0"/>
          </a:p>
        </p:txBody>
      </p:sp>
      <p:sp>
        <p:nvSpPr>
          <p:cNvPr id="6" name="Content Placeholder 5">
            <a:extLst>
              <a:ext uri="{FF2B5EF4-FFF2-40B4-BE49-F238E27FC236}">
                <a16:creationId xmlns:a16="http://schemas.microsoft.com/office/drawing/2014/main" id="{4FEC56E0-E37B-4C76-8AA2-995BF715A25F}"/>
              </a:ext>
            </a:extLst>
          </p:cNvPr>
          <p:cNvSpPr>
            <a:spLocks noGrp="1"/>
          </p:cNvSpPr>
          <p:nvPr>
            <p:ph sz="quarter" idx="14"/>
          </p:nvPr>
        </p:nvSpPr>
        <p:spPr>
          <a:xfrm>
            <a:off x="457200" y="1754155"/>
            <a:ext cx="8229600" cy="4370874"/>
          </a:xfrm>
        </p:spPr>
        <p:txBody>
          <a:bodyPr/>
          <a:lstStyle/>
          <a:p>
            <a:pPr indent="-256032"/>
            <a:r>
              <a:rPr lang="en-US" b="1" dirty="0"/>
              <a:t>Nominal group technique (N</a:t>
            </a:r>
            <a:r>
              <a:rPr lang="en-US" sz="100" b="1" dirty="0"/>
              <a:t> </a:t>
            </a:r>
            <a:r>
              <a:rPr lang="en-US" b="1" dirty="0"/>
              <a:t>G</a:t>
            </a:r>
            <a:r>
              <a:rPr lang="en-US" sz="100" b="1" dirty="0"/>
              <a:t> </a:t>
            </a:r>
            <a:r>
              <a:rPr lang="en-US" b="1" dirty="0"/>
              <a:t>T) </a:t>
            </a:r>
            <a:r>
              <a:rPr lang="en-US" dirty="0"/>
              <a:t>– facilitated process that supports idea generation by groups. At the beginning of the process, group members work alone to generate ideas. The ideas are then pooled under the guidance of a trained facilitator.</a:t>
            </a:r>
          </a:p>
          <a:p>
            <a:pPr indent="-256032"/>
            <a:r>
              <a:rPr lang="en-US" dirty="0"/>
              <a:t>End result is a listing of either problems or features generated and prioritized by the group</a:t>
            </a:r>
          </a:p>
          <a:p>
            <a:pPr indent="-256032"/>
            <a:r>
              <a:rPr lang="en-US" dirty="0"/>
              <a:t>Can be used as part of a J</a:t>
            </a:r>
            <a:r>
              <a:rPr lang="en-US" sz="100" dirty="0"/>
              <a:t> </a:t>
            </a:r>
            <a:r>
              <a:rPr lang="en-US" dirty="0"/>
              <a:t>A</a:t>
            </a:r>
            <a:r>
              <a:rPr lang="en-US" sz="100" dirty="0"/>
              <a:t> </a:t>
            </a:r>
            <a:r>
              <a:rPr lang="en-US" dirty="0"/>
              <a:t>D effort</a:t>
            </a:r>
          </a:p>
        </p:txBody>
      </p:sp>
    </p:spTree>
    <p:extLst>
      <p:ext uri="{BB962C8B-B14F-4D97-AF65-F5344CB8AC3E}">
        <p14:creationId xmlns:p14="http://schemas.microsoft.com/office/powerpoint/2010/main" val="30215985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Directly Observing Users</a:t>
            </a:r>
            <a:endParaRPr lang="en-IN" sz="3400" dirty="0"/>
          </a:p>
        </p:txBody>
      </p:sp>
      <p:sp>
        <p:nvSpPr>
          <p:cNvPr id="6" name="Content Placeholder 5">
            <a:extLst>
              <a:ext uri="{FF2B5EF4-FFF2-40B4-BE49-F238E27FC236}">
                <a16:creationId xmlns:a16="http://schemas.microsoft.com/office/drawing/2014/main" id="{4FEC56E0-E37B-4C76-8AA2-995BF715A25F}"/>
              </a:ext>
            </a:extLst>
          </p:cNvPr>
          <p:cNvSpPr>
            <a:spLocks noGrp="1"/>
          </p:cNvSpPr>
          <p:nvPr>
            <p:ph sz="quarter" idx="14"/>
          </p:nvPr>
        </p:nvSpPr>
        <p:spPr>
          <a:xfrm>
            <a:off x="457199" y="1744825"/>
            <a:ext cx="8548255" cy="4655976"/>
          </a:xfrm>
        </p:spPr>
        <p:txBody>
          <a:bodyPr/>
          <a:lstStyle/>
          <a:p>
            <a:pPr indent="-256032"/>
            <a:r>
              <a:rPr lang="en-US" dirty="0"/>
              <a:t>Direct observation of workers:</a:t>
            </a:r>
          </a:p>
          <a:p>
            <a:pPr lvl="1" indent="-283464"/>
            <a:r>
              <a:rPr lang="en-US" dirty="0"/>
              <a:t>Watching users work at their jobs</a:t>
            </a:r>
          </a:p>
          <a:p>
            <a:pPr lvl="1" indent="-283464"/>
            <a:r>
              <a:rPr lang="en-US" dirty="0"/>
              <a:t>Observe actual measure of how employees interact with information systems and how they do their jobs</a:t>
            </a:r>
          </a:p>
          <a:p>
            <a:pPr lvl="1" indent="-283464"/>
            <a:r>
              <a:rPr lang="en-US" dirty="0"/>
              <a:t>More accurate than interview</a:t>
            </a:r>
          </a:p>
          <a:p>
            <a:pPr lvl="1" indent="-283464"/>
            <a:r>
              <a:rPr lang="en-US" dirty="0"/>
              <a:t>People can change their normal behavior when they know they are being observed</a:t>
            </a:r>
          </a:p>
          <a:p>
            <a:pPr lvl="1" indent="-283464"/>
            <a:r>
              <a:rPr lang="en-US" dirty="0"/>
              <a:t>Observation cannot be continuous, thus you are getting only a snapshot of how they work</a:t>
            </a:r>
          </a:p>
        </p:txBody>
      </p:sp>
    </p:spTree>
    <p:extLst>
      <p:ext uri="{BB962C8B-B14F-4D97-AF65-F5344CB8AC3E}">
        <p14:creationId xmlns:p14="http://schemas.microsoft.com/office/powerpoint/2010/main" val="948371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IN" dirty="0"/>
              <a:t>Learning Objectives</a:t>
            </a:r>
          </a:p>
        </p:txBody>
      </p:sp>
      <p:sp>
        <p:nvSpPr>
          <p:cNvPr id="20" name="Content Placeholder 19"/>
          <p:cNvSpPr>
            <a:spLocks noGrp="1"/>
          </p:cNvSpPr>
          <p:nvPr>
            <p:ph sz="quarter" idx="13"/>
          </p:nvPr>
        </p:nvSpPr>
        <p:spPr>
          <a:xfrm>
            <a:off x="457200" y="1556326"/>
            <a:ext cx="8229600" cy="4434275"/>
          </a:xfrm>
        </p:spPr>
        <p:txBody>
          <a:bodyPr/>
          <a:lstStyle/>
          <a:p>
            <a:pPr marL="432" indent="0">
              <a:buNone/>
            </a:pPr>
            <a:r>
              <a:rPr lang="en-US" sz="1800" b="1" dirty="0">
                <a:solidFill>
                  <a:srgbClr val="007FA3"/>
                </a:solidFill>
              </a:rPr>
              <a:t>3.1</a:t>
            </a:r>
            <a:r>
              <a:rPr lang="en-US" sz="1800" dirty="0"/>
              <a:t> Describe options for designing and conducting interviews and developing a plan for conducting an interview to determine system requirements</a:t>
            </a:r>
          </a:p>
          <a:p>
            <a:pPr marL="432" indent="0">
              <a:buNone/>
            </a:pPr>
            <a:r>
              <a:rPr lang="en-US" sz="1800" b="1" dirty="0">
                <a:solidFill>
                  <a:srgbClr val="C00000"/>
                </a:solidFill>
              </a:rPr>
              <a:t>3.2 Explain the advantages and pitfalls of observing workers and analyzing business documents to determine system requirements</a:t>
            </a:r>
          </a:p>
          <a:p>
            <a:pPr marL="432" indent="0">
              <a:buNone/>
            </a:pPr>
            <a:r>
              <a:rPr lang="en-US" sz="1800" b="1" dirty="0">
                <a:solidFill>
                  <a:srgbClr val="007FA3"/>
                </a:solidFill>
              </a:rPr>
              <a:t>3.3</a:t>
            </a:r>
            <a:r>
              <a:rPr lang="en-US" sz="1800" dirty="0"/>
              <a:t> Explain how computing can provide support for requirements determination</a:t>
            </a:r>
          </a:p>
          <a:p>
            <a:pPr marL="432" indent="0">
              <a:buNone/>
            </a:pPr>
            <a:r>
              <a:rPr lang="en-US" sz="1800" b="1" dirty="0">
                <a:solidFill>
                  <a:srgbClr val="007FA3"/>
                </a:solidFill>
              </a:rPr>
              <a:t>3.4</a:t>
            </a:r>
            <a:r>
              <a:rPr lang="en-US" sz="1800" b="1" dirty="0">
                <a:solidFill>
                  <a:schemeClr val="accent1"/>
                </a:solidFill>
              </a:rPr>
              <a:t> </a:t>
            </a:r>
            <a:r>
              <a:rPr lang="en-US" sz="1800" dirty="0"/>
              <a:t>Participate in and help plan a Joint Application Design session</a:t>
            </a:r>
          </a:p>
          <a:p>
            <a:pPr marL="432" indent="0">
              <a:buNone/>
            </a:pPr>
            <a:r>
              <a:rPr lang="en-US" sz="1800" b="1" dirty="0">
                <a:solidFill>
                  <a:srgbClr val="007FA3"/>
                </a:solidFill>
              </a:rPr>
              <a:t>3.5</a:t>
            </a:r>
            <a:r>
              <a:rPr lang="en-US" sz="1800" b="1" dirty="0">
                <a:solidFill>
                  <a:schemeClr val="accent1"/>
                </a:solidFill>
              </a:rPr>
              <a:t> </a:t>
            </a:r>
            <a:r>
              <a:rPr lang="en-US" sz="1800" dirty="0"/>
              <a:t>Use prototyping during requirements determination</a:t>
            </a:r>
          </a:p>
          <a:p>
            <a:pPr marL="432" indent="0">
              <a:buNone/>
            </a:pPr>
            <a:r>
              <a:rPr lang="en-US" sz="1800" b="1" dirty="0">
                <a:solidFill>
                  <a:srgbClr val="007FA3"/>
                </a:solidFill>
              </a:rPr>
              <a:t>3.6</a:t>
            </a:r>
            <a:r>
              <a:rPr lang="en-US" sz="1800" dirty="0"/>
              <a:t> Describe contemporary approaches to requirements determination</a:t>
            </a:r>
          </a:p>
          <a:p>
            <a:pPr marL="432" indent="0">
              <a:buNone/>
            </a:pPr>
            <a:r>
              <a:rPr lang="en-US" sz="1800" b="1" dirty="0">
                <a:solidFill>
                  <a:srgbClr val="007FA3"/>
                </a:solidFill>
              </a:rPr>
              <a:t>3.7</a:t>
            </a:r>
            <a:r>
              <a:rPr lang="en-US" sz="1800" b="1" dirty="0">
                <a:solidFill>
                  <a:schemeClr val="accent1"/>
                </a:solidFill>
              </a:rPr>
              <a:t> </a:t>
            </a:r>
            <a:r>
              <a:rPr lang="en-US" sz="1800" dirty="0"/>
              <a:t>Understand how requirements determination techniques determination techniques apply to the development of electronic commerce applications</a:t>
            </a:r>
          </a:p>
        </p:txBody>
      </p:sp>
    </p:spTree>
    <p:extLst>
      <p:ext uri="{BB962C8B-B14F-4D97-AF65-F5344CB8AC3E}">
        <p14:creationId xmlns:p14="http://schemas.microsoft.com/office/powerpoint/2010/main" val="331366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Analyzing Procedures and Other Documents </a:t>
            </a:r>
            <a:r>
              <a:rPr lang="en-US" sz="2000" b="0" dirty="0"/>
              <a:t>(1 of 3)</a:t>
            </a:r>
            <a:endParaRPr lang="en-IN" sz="2000" b="0" dirty="0"/>
          </a:p>
        </p:txBody>
      </p:sp>
      <p:sp>
        <p:nvSpPr>
          <p:cNvPr id="6" name="Content Placeholder 5">
            <a:extLst>
              <a:ext uri="{FF2B5EF4-FFF2-40B4-BE49-F238E27FC236}">
                <a16:creationId xmlns:a16="http://schemas.microsoft.com/office/drawing/2014/main" id="{4FEC56E0-E37B-4C76-8AA2-995BF715A25F}"/>
              </a:ext>
            </a:extLst>
          </p:cNvPr>
          <p:cNvSpPr>
            <a:spLocks noGrp="1"/>
          </p:cNvSpPr>
          <p:nvPr>
            <p:ph sz="quarter" idx="14"/>
          </p:nvPr>
        </p:nvSpPr>
        <p:spPr>
          <a:xfrm>
            <a:off x="457200" y="1623527"/>
            <a:ext cx="8326582" cy="5019102"/>
          </a:xfrm>
        </p:spPr>
        <p:txBody>
          <a:bodyPr/>
          <a:lstStyle/>
          <a:p>
            <a:pPr indent="-256032"/>
            <a:r>
              <a:rPr lang="en-US" sz="2200" dirty="0"/>
              <a:t>An analysis of existing documents can give you a wealth of information:</a:t>
            </a:r>
          </a:p>
          <a:p>
            <a:pPr lvl="1" indent="-283464"/>
            <a:r>
              <a:rPr lang="en-US" sz="2200" dirty="0"/>
              <a:t>Problems with existing systems</a:t>
            </a:r>
          </a:p>
          <a:p>
            <a:pPr lvl="1" indent="-283464"/>
            <a:r>
              <a:rPr lang="en-US" sz="2200" dirty="0"/>
              <a:t>Opportunities to meet new needs with critical information</a:t>
            </a:r>
          </a:p>
          <a:p>
            <a:pPr lvl="1" indent="-283464"/>
            <a:r>
              <a:rPr lang="en-US" sz="2200" dirty="0"/>
              <a:t>Identify key people of current system</a:t>
            </a:r>
          </a:p>
          <a:p>
            <a:pPr lvl="1" indent="-283464"/>
            <a:r>
              <a:rPr lang="en-US" sz="2200" dirty="0"/>
              <a:t>Values of organization who help determine priorities desired by different users</a:t>
            </a:r>
          </a:p>
          <a:p>
            <a:pPr lvl="1" indent="-283464"/>
            <a:r>
              <a:rPr lang="en-US" sz="2200" dirty="0"/>
              <a:t>Special information processing circumstances that might not otherwise be identified</a:t>
            </a:r>
          </a:p>
          <a:p>
            <a:pPr marL="740664" lvl="1" indent="-283464"/>
            <a:r>
              <a:rPr lang="en-US" sz="2200" dirty="0"/>
              <a:t>Identify left out features of current software that may lead to needed features in future systems</a:t>
            </a:r>
          </a:p>
          <a:p>
            <a:pPr marL="740664" lvl="1" indent="-283464"/>
            <a:r>
              <a:rPr lang="en-US" sz="2200" dirty="0"/>
              <a:t>Identify processing rules that must be enforced</a:t>
            </a:r>
          </a:p>
        </p:txBody>
      </p:sp>
    </p:spTree>
    <p:extLst>
      <p:ext uri="{BB962C8B-B14F-4D97-AF65-F5344CB8AC3E}">
        <p14:creationId xmlns:p14="http://schemas.microsoft.com/office/powerpoint/2010/main" val="3017131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Analyzing Procedures and Other Documents </a:t>
            </a:r>
            <a:r>
              <a:rPr lang="en-US" sz="2000" b="0" dirty="0"/>
              <a:t>(2 of 3)</a:t>
            </a:r>
            <a:endParaRPr lang="en-IN" sz="2000" b="0" dirty="0"/>
          </a:p>
        </p:txBody>
      </p:sp>
      <p:sp>
        <p:nvSpPr>
          <p:cNvPr id="6" name="Content Placeholder 5">
            <a:extLst>
              <a:ext uri="{FF2B5EF4-FFF2-40B4-BE49-F238E27FC236}">
                <a16:creationId xmlns:a16="http://schemas.microsoft.com/office/drawing/2014/main" id="{4FEC56E0-E37B-4C76-8AA2-995BF715A25F}"/>
              </a:ext>
            </a:extLst>
          </p:cNvPr>
          <p:cNvSpPr>
            <a:spLocks noGrp="1"/>
          </p:cNvSpPr>
          <p:nvPr>
            <p:ph sz="quarter" idx="14"/>
          </p:nvPr>
        </p:nvSpPr>
        <p:spPr>
          <a:xfrm>
            <a:off x="457201" y="1791479"/>
            <a:ext cx="4338734" cy="4415358"/>
          </a:xfrm>
        </p:spPr>
        <p:txBody>
          <a:bodyPr/>
          <a:lstStyle/>
          <a:p>
            <a:pPr indent="-256032"/>
            <a:r>
              <a:rPr lang="en-US" sz="2200" dirty="0">
                <a:solidFill>
                  <a:schemeClr val="tx1"/>
                </a:solidFill>
              </a:rPr>
              <a:t>A written work procedure describes how a job or task is performed</a:t>
            </a:r>
          </a:p>
          <a:p>
            <a:pPr indent="-256032"/>
            <a:r>
              <a:rPr lang="en-US" sz="2200" b="1" dirty="0">
                <a:solidFill>
                  <a:schemeClr val="tx1"/>
                </a:solidFill>
              </a:rPr>
              <a:t>Formal system </a:t>
            </a:r>
            <a:r>
              <a:rPr lang="en-US" sz="2200" dirty="0">
                <a:solidFill>
                  <a:schemeClr val="tx1"/>
                </a:solidFill>
              </a:rPr>
              <a:t>– official way a system works as described in organizational documentation.</a:t>
            </a:r>
          </a:p>
          <a:p>
            <a:pPr indent="-256032"/>
            <a:r>
              <a:rPr lang="en-US" sz="2200" b="1" dirty="0">
                <a:solidFill>
                  <a:schemeClr val="tx1"/>
                </a:solidFill>
              </a:rPr>
              <a:t>Informal system </a:t>
            </a:r>
            <a:r>
              <a:rPr lang="en-US" sz="2200" dirty="0">
                <a:solidFill>
                  <a:schemeClr val="tx1"/>
                </a:solidFill>
              </a:rPr>
              <a:t>– way a system actually works</a:t>
            </a:r>
          </a:p>
        </p:txBody>
      </p:sp>
      <p:pic>
        <p:nvPicPr>
          <p:cNvPr id="7" name="Picture 6" descr="The work procedure title text is as follows. Guide for preparation of invention disclosure. Left parenthesis, See faculty and staff manuals for Detailed Patent Policy and Routing Procedures, right parenthesis. The procedure has 7 following steps.  1. Disclose only one invention per form. 2. Prepare complete disclosure. The disclosure of your invention is adequate for patent purposes only if it enables a person skilled in the art to understand the invention.  3. Consider the following in preparing a complete disclosure. a. All essential elements of the invention, their relationship to one another, and their mode of operation. b. Equivalents that can be substituted for any elements. c. List of features believed to be new. d. Advantages this invention has over the prior art. E. Whether the invention has been built and, or tested. 4. Provide appropriate additional material. Drawings and descriptive material should be provided as needed to clarify the disclosure. Each page of this material must be signed and dated by each inventor and properly witnessed. A copy of any current and, or planned publication relating to the invention should be included. 5. Indicate prior knowledge and information. Pertinent publications, patents or previous devices, and related research or engineering activities should be identified. 6. Have disclosure witnessed. Persons other than coinventors should serve as witnesses and should sign each sheet of the disclosure only after reading and understanding the disclosure. 7. Forward original plus one copy, two copies if supported by grant or contract, to vice president for research via department head and dean.">
            <a:extLst>
              <a:ext uri="{FF2B5EF4-FFF2-40B4-BE49-F238E27FC236}">
                <a16:creationId xmlns:a16="http://schemas.microsoft.com/office/drawing/2014/main" id="{8E2D95F9-CF99-49D0-9AC5-FA1D49F164BC}"/>
              </a:ext>
            </a:extLst>
          </p:cNvPr>
          <p:cNvPicPr>
            <a:picLocks noChangeAspect="1"/>
          </p:cNvPicPr>
          <p:nvPr/>
        </p:nvPicPr>
        <p:blipFill>
          <a:blip r:embed="rId2"/>
          <a:stretch>
            <a:fillRect/>
          </a:stretch>
        </p:blipFill>
        <p:spPr>
          <a:xfrm>
            <a:off x="4917233" y="862453"/>
            <a:ext cx="4103619" cy="5576911"/>
          </a:xfrm>
          <a:prstGeom prst="rect">
            <a:avLst/>
          </a:prstGeom>
          <a:ln>
            <a:solidFill>
              <a:schemeClr val="accent1"/>
            </a:solidFill>
          </a:ln>
        </p:spPr>
      </p:pic>
      <p:sp>
        <p:nvSpPr>
          <p:cNvPr id="4" name="TextBox 3">
            <a:extLst>
              <a:ext uri="{FF2B5EF4-FFF2-40B4-BE49-F238E27FC236}">
                <a16:creationId xmlns:a16="http://schemas.microsoft.com/office/drawing/2014/main" id="{96A2D5FF-7C78-4D5B-B85D-5B6EA921CC34}"/>
              </a:ext>
            </a:extLst>
          </p:cNvPr>
          <p:cNvSpPr txBox="1"/>
          <p:nvPr/>
        </p:nvSpPr>
        <p:spPr>
          <a:xfrm>
            <a:off x="5635690" y="6484063"/>
            <a:ext cx="3170557" cy="307777"/>
          </a:xfrm>
          <a:prstGeom prst="rect">
            <a:avLst/>
          </a:prstGeom>
          <a:noFill/>
        </p:spPr>
        <p:txBody>
          <a:bodyPr wrap="square" rtlCol="0">
            <a:spAutoFit/>
          </a:bodyPr>
          <a:lstStyle/>
          <a:p>
            <a:pPr algn="ctr"/>
            <a:r>
              <a:rPr lang="en-US" dirty="0"/>
              <a:t>Example of a Procedure</a:t>
            </a:r>
          </a:p>
        </p:txBody>
      </p:sp>
    </p:spTree>
    <p:extLst>
      <p:ext uri="{BB962C8B-B14F-4D97-AF65-F5344CB8AC3E}">
        <p14:creationId xmlns:p14="http://schemas.microsoft.com/office/powerpoint/2010/main" val="40203714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Analyzing Procedures and Other Documents </a:t>
            </a:r>
            <a:r>
              <a:rPr lang="en-US" sz="2000" b="0" dirty="0"/>
              <a:t>(3 of 3)</a:t>
            </a:r>
            <a:endParaRPr lang="en-IN" sz="2000" b="0" dirty="0"/>
          </a:p>
        </p:txBody>
      </p:sp>
      <p:sp>
        <p:nvSpPr>
          <p:cNvPr id="11" name="Content Placeholder 10">
            <a:extLst>
              <a:ext uri="{FF2B5EF4-FFF2-40B4-BE49-F238E27FC236}">
                <a16:creationId xmlns:a16="http://schemas.microsoft.com/office/drawing/2014/main" id="{8EE55722-2C3B-416C-B282-E27B935CF4F1}"/>
              </a:ext>
            </a:extLst>
          </p:cNvPr>
          <p:cNvSpPr>
            <a:spLocks noGrp="1"/>
          </p:cNvSpPr>
          <p:nvPr>
            <p:ph sz="quarter" idx="14"/>
          </p:nvPr>
        </p:nvSpPr>
        <p:spPr>
          <a:xfrm>
            <a:off x="457200" y="1707503"/>
            <a:ext cx="8229600" cy="4310742"/>
          </a:xfrm>
        </p:spPr>
        <p:txBody>
          <a:bodyPr/>
          <a:lstStyle/>
          <a:p>
            <a:pPr indent="-256032"/>
            <a:r>
              <a:rPr lang="en-US" sz="2000" dirty="0"/>
              <a:t>Four major documents analyzed when creating a new system:</a:t>
            </a:r>
          </a:p>
          <a:p>
            <a:pPr marL="740664" lvl="1" indent="-429768">
              <a:buFont typeface="+mj-lt"/>
              <a:buAutoNum type="arabicPeriod"/>
            </a:pPr>
            <a:r>
              <a:rPr lang="en-US" sz="2000" dirty="0"/>
              <a:t>Written work procedure </a:t>
            </a:r>
          </a:p>
          <a:p>
            <a:pPr marL="740664" lvl="1" indent="-429768">
              <a:buFont typeface="+mj-lt"/>
              <a:buAutoNum type="arabicPeriod"/>
            </a:pPr>
            <a:r>
              <a:rPr lang="en-US" sz="2000" dirty="0"/>
              <a:t>A form such as the invoice form on the previous slide</a:t>
            </a:r>
          </a:p>
          <a:p>
            <a:pPr marL="710946" lvl="2" indent="0">
              <a:buNone/>
            </a:pPr>
            <a:r>
              <a:rPr lang="en-US" sz="2000" dirty="0"/>
              <a:t> Gives crucial information about the nature of the organization</a:t>
            </a:r>
          </a:p>
          <a:p>
            <a:pPr marL="768096" lvl="1" indent="-457200">
              <a:buFont typeface="+mj-lt"/>
              <a:buAutoNum type="arabicPeriod"/>
            </a:pPr>
            <a:r>
              <a:rPr lang="en-US" sz="2000" dirty="0"/>
              <a:t>A report such as the one on the next slide</a:t>
            </a:r>
          </a:p>
          <a:p>
            <a:pPr marL="710946" lvl="2" indent="0">
              <a:buNone/>
            </a:pPr>
            <a:r>
              <a:rPr lang="en-US" sz="2000" dirty="0"/>
              <a:t> Can be used to analyze to determine which data to capture</a:t>
            </a:r>
          </a:p>
          <a:p>
            <a:pPr marL="768096" lvl="1" indent="-457200">
              <a:buFont typeface="+mj-lt"/>
              <a:buAutoNum type="arabicPeriod"/>
            </a:pPr>
            <a:r>
              <a:rPr lang="en-US" sz="2000" dirty="0"/>
              <a:t>Documents used to describe the system and how it is used</a:t>
            </a:r>
          </a:p>
          <a:p>
            <a:pPr marL="310896" lvl="1" indent="0">
              <a:buNone/>
            </a:pPr>
            <a:r>
              <a:rPr lang="en-US" sz="2000" dirty="0"/>
              <a:t>      Examples include flowcharts, data dictionaries, user manuals</a:t>
            </a:r>
          </a:p>
          <a:p>
            <a:pPr marL="310896" lvl="1" indent="0">
              <a:buNone/>
            </a:pPr>
            <a:endParaRPr lang="en-US" sz="2000" dirty="0"/>
          </a:p>
          <a:p>
            <a:pPr marL="710946" lvl="2" indent="0">
              <a:buNone/>
            </a:pPr>
            <a:endParaRPr lang="en-US" sz="2000" dirty="0"/>
          </a:p>
          <a:p>
            <a:pPr marL="710946" lvl="2" indent="0">
              <a:buNone/>
            </a:pPr>
            <a:endParaRPr lang="en-US" sz="2000" dirty="0"/>
          </a:p>
          <a:p>
            <a:pPr marL="710946" lvl="2" indent="0">
              <a:buNone/>
            </a:pPr>
            <a:endParaRPr lang="en-US" sz="2000" dirty="0"/>
          </a:p>
          <a:p>
            <a:pPr marL="1140714" lvl="2" indent="-429768">
              <a:buFont typeface="+mj-lt"/>
              <a:buAutoNum type="arabicPeriod"/>
            </a:pPr>
            <a:endParaRPr lang="en-US" sz="2000" dirty="0"/>
          </a:p>
        </p:txBody>
      </p:sp>
    </p:spTree>
    <p:extLst>
      <p:ext uri="{BB962C8B-B14F-4D97-AF65-F5344CB8AC3E}">
        <p14:creationId xmlns:p14="http://schemas.microsoft.com/office/powerpoint/2010/main" val="23133420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457200" y="215371"/>
            <a:ext cx="3405673" cy="2173266"/>
          </a:xfrm>
        </p:spPr>
        <p:txBody>
          <a:bodyPr/>
          <a:lstStyle/>
          <a:p>
            <a:r>
              <a:rPr lang="en-US" sz="3400" dirty="0"/>
              <a:t>Example of a Report – As Statement of Cash Flows</a:t>
            </a:r>
            <a:endParaRPr lang="en-IN" sz="3400" dirty="0"/>
          </a:p>
        </p:txBody>
      </p:sp>
      <p:pic>
        <p:nvPicPr>
          <p:cNvPr id="3" name="Picture 2" descr="The financial report contains the following information. Title section of the report. Mellankamp Industries. Statement of Cash Flows. October 1 through December 31, 2017. This title section is followed by a 2-column table listing various operating, investing, and financial activities with their corresponding amounts. Row 1. Blank, October 1 through December 31, 2020. Row 2. Operating activities, Blank. Row 3. Net income, 38239.15 dollars. Row 4. Adjustments to reconcile Net Income to net cash provided by operations, blank. Row 5. Accounts receivable, negative 46571.69 dollars. Row 6. Employee loans, negative 62.00 dollars. Row 7. Inventory asset, negative 18827.16 dollars. Row 8. Retainage, negative 2461.80 dollars. Row 9. Accounts payable, negative 29189.66 dollars. Row 10. Business credit card, 70.00 dollars. Row 11. Big Oil Card, negative 18.86 dollars. Row 12. Sales tax payable, 687.65 dollars. Row 13. Net cash provided by operating activities, 244.95 dollars. Row 14. Investing activities, blank. Row 15. Equipment, negative 44500.00 dollars. Row 16. Prepaid insurance, 2322.66 dollars. Row 17. Net cash provided by investing activities, negative 42177.34 dollars. Row 18. Financing activities, blank. Row 19. Bank loan, negative 868.42 dollars. Row 20. Emergency loan, 3911.32 dollars. Row 21. Note payable, negative 17059.17 dollars. Row 22. Equipment loan, 43013.06 dollars. Row 23. Opening balance equity, negative 11697.50 dollars. Row 24. Owners’ equity, owners draw, negative 6000.00 dollars. Row 25. Retained earnings, 8863.39 dollars. Row 26. Net cash provided by financing activities, 20162.68 dollars. Row 27. Net cash increase for period, negative 21769.71 dollars. Row 28. Cash at beginning of period, negative 21818.48 dollars. Row 29. Cash at end of period, negative 43588.19 dollars.">
            <a:extLst>
              <a:ext uri="{FF2B5EF4-FFF2-40B4-BE49-F238E27FC236}">
                <a16:creationId xmlns:a16="http://schemas.microsoft.com/office/drawing/2014/main" id="{A8D938F9-1856-4159-9F90-76D6B18FFF0A}"/>
              </a:ext>
            </a:extLst>
          </p:cNvPr>
          <p:cNvPicPr>
            <a:picLocks noChangeAspect="1"/>
          </p:cNvPicPr>
          <p:nvPr/>
        </p:nvPicPr>
        <p:blipFill>
          <a:blip r:embed="rId2"/>
          <a:stretch>
            <a:fillRect/>
          </a:stretch>
        </p:blipFill>
        <p:spPr>
          <a:xfrm>
            <a:off x="4281635" y="0"/>
            <a:ext cx="3845328" cy="6862270"/>
          </a:xfrm>
          <a:prstGeom prst="rect">
            <a:avLst/>
          </a:prstGeom>
        </p:spPr>
      </p:pic>
    </p:spTree>
    <p:extLst>
      <p:ext uri="{BB962C8B-B14F-4D97-AF65-F5344CB8AC3E}">
        <p14:creationId xmlns:p14="http://schemas.microsoft.com/office/powerpoint/2010/main" val="15840564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Comparison of Observation and Document Analysis</a:t>
            </a:r>
            <a:endParaRPr lang="en-IN" sz="3400" dirty="0"/>
          </a:p>
        </p:txBody>
      </p:sp>
      <p:graphicFrame>
        <p:nvGraphicFramePr>
          <p:cNvPr id="3" name="Table 2">
            <a:extLst>
              <a:ext uri="{FF2B5EF4-FFF2-40B4-BE49-F238E27FC236}">
                <a16:creationId xmlns:a16="http://schemas.microsoft.com/office/drawing/2014/main" id="{392E7655-74E3-4C3F-883D-3967715A04A5}"/>
              </a:ext>
            </a:extLst>
          </p:cNvPr>
          <p:cNvGraphicFramePr>
            <a:graphicFrameLocks noGrp="1"/>
          </p:cNvGraphicFramePr>
          <p:nvPr>
            <p:extLst/>
          </p:nvPr>
        </p:nvGraphicFramePr>
        <p:xfrm>
          <a:off x="457200" y="1484084"/>
          <a:ext cx="8396514" cy="4254863"/>
        </p:xfrm>
        <a:graphic>
          <a:graphicData uri="http://schemas.openxmlformats.org/drawingml/2006/table">
            <a:tbl>
              <a:tblPr firstRow="1" bandRow="1">
                <a:tableStyleId>{2D5ABB26-0587-4C30-8999-92F81FD0307C}</a:tableStyleId>
              </a:tblPr>
              <a:tblGrid>
                <a:gridCol w="2708789">
                  <a:extLst>
                    <a:ext uri="{9D8B030D-6E8A-4147-A177-3AD203B41FA5}">
                      <a16:colId xmlns:a16="http://schemas.microsoft.com/office/drawing/2014/main" val="2139217783"/>
                    </a:ext>
                  </a:extLst>
                </a:gridCol>
                <a:gridCol w="2402133">
                  <a:extLst>
                    <a:ext uri="{9D8B030D-6E8A-4147-A177-3AD203B41FA5}">
                      <a16:colId xmlns:a16="http://schemas.microsoft.com/office/drawing/2014/main" val="1450261823"/>
                    </a:ext>
                  </a:extLst>
                </a:gridCol>
                <a:gridCol w="3285592">
                  <a:extLst>
                    <a:ext uri="{9D8B030D-6E8A-4147-A177-3AD203B41FA5}">
                      <a16:colId xmlns:a16="http://schemas.microsoft.com/office/drawing/2014/main" val="662022691"/>
                    </a:ext>
                  </a:extLst>
                </a:gridCol>
              </a:tblGrid>
              <a:tr h="370840">
                <a:tc>
                  <a:txBody>
                    <a:bodyPr/>
                    <a:lstStyle/>
                    <a:p>
                      <a:r>
                        <a:rPr lang="en-US" sz="1200" b="1" dirty="0"/>
                        <a:t>Characteristic</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Observation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Document Analysis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429518"/>
                  </a:ext>
                </a:extLst>
              </a:tr>
              <a:tr h="370840">
                <a:tc>
                  <a:txBody>
                    <a:bodyPr/>
                    <a:lstStyle/>
                    <a:p>
                      <a:r>
                        <a:rPr lang="en-US" sz="1200" dirty="0"/>
                        <a:t>Information Richness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High (many channels)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Low (passive) and 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7803939"/>
                  </a:ext>
                </a:extLst>
              </a:tr>
              <a:tr h="370840">
                <a:tc>
                  <a:txBody>
                    <a:bodyPr/>
                    <a:lstStyle/>
                    <a:p>
                      <a:r>
                        <a:rPr lang="en-US" sz="1200" dirty="0"/>
                        <a:t>Time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Can be extensive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Low to 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3701928"/>
                  </a:ext>
                </a:extLst>
              </a:tr>
              <a:tr h="370840">
                <a:tc>
                  <a:txBody>
                    <a:bodyPr/>
                    <a:lstStyle/>
                    <a:p>
                      <a:r>
                        <a:rPr lang="en-US" sz="1200" dirty="0"/>
                        <a:t>Expense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Can be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Low to 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3127422"/>
                  </a:ext>
                </a:extLst>
              </a:tr>
              <a:tr h="370840">
                <a:tc>
                  <a:txBody>
                    <a:bodyPr/>
                    <a:lstStyle/>
                    <a:p>
                      <a:r>
                        <a:rPr lang="en-US" sz="1200" dirty="0"/>
                        <a:t>Chance for Follow-Up and Probing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Good: probing and clarification questions can be asked during or after observation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Limited: probing possible only if original author is 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90237"/>
                  </a:ext>
                </a:extLst>
              </a:tr>
              <a:tr h="370840">
                <a:tc>
                  <a:txBody>
                    <a:bodyPr/>
                    <a:lstStyle/>
                    <a:p>
                      <a:r>
                        <a:rPr lang="en-US" sz="1200" dirty="0"/>
                        <a:t>Confidentiality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Observee is known to interviewer; observee may change behavior when observed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Depends on nature of document; does not change simply by being 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0375322"/>
                  </a:ext>
                </a:extLst>
              </a:tr>
              <a:tr h="370840">
                <a:tc>
                  <a:txBody>
                    <a:bodyPr/>
                    <a:lstStyle/>
                    <a:p>
                      <a:r>
                        <a:rPr lang="en-US" sz="1200" dirty="0"/>
                        <a:t>Involvement of Subject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Interviewees may or may not be involved and committed depending on whether they know if they are being observed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None, no clear commitment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448672"/>
                  </a:ext>
                </a:extLst>
              </a:tr>
              <a:tr h="668383">
                <a:tc>
                  <a:txBody>
                    <a:bodyPr/>
                    <a:lstStyle/>
                    <a:p>
                      <a:r>
                        <a:rPr lang="en-US" sz="1200" dirty="0"/>
                        <a:t>Potential Audience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Limited numbers and limited time (snapshot) of each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Potentially biased by which documents were kept or because document was not created for this 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472517"/>
                  </a:ext>
                </a:extLst>
              </a:tr>
            </a:tbl>
          </a:graphicData>
        </a:graphic>
      </p:graphicFrame>
    </p:spTree>
    <p:extLst>
      <p:ext uri="{BB962C8B-B14F-4D97-AF65-F5344CB8AC3E}">
        <p14:creationId xmlns:p14="http://schemas.microsoft.com/office/powerpoint/2010/main" val="823954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3400" dirty="0"/>
              <a:t>Contemporary Methods for Collecting System Requirements</a:t>
            </a:r>
            <a:endParaRPr lang="en-IN" sz="3400" dirty="0"/>
          </a:p>
        </p:txBody>
      </p:sp>
      <p:graphicFrame>
        <p:nvGraphicFramePr>
          <p:cNvPr id="2" name="Table 1">
            <a:extLst>
              <a:ext uri="{FF2B5EF4-FFF2-40B4-BE49-F238E27FC236}">
                <a16:creationId xmlns:a16="http://schemas.microsoft.com/office/drawing/2014/main" id="{5FAE415E-28EB-4D31-A86E-B290EC5F5C05}"/>
              </a:ext>
            </a:extLst>
          </p:cNvPr>
          <p:cNvGraphicFramePr>
            <a:graphicFrameLocks noGrp="1"/>
          </p:cNvGraphicFramePr>
          <p:nvPr>
            <p:extLst/>
          </p:nvPr>
        </p:nvGraphicFramePr>
        <p:xfrm>
          <a:off x="457200" y="1963057"/>
          <a:ext cx="8352971" cy="1651000"/>
        </p:xfrm>
        <a:graphic>
          <a:graphicData uri="http://schemas.openxmlformats.org/drawingml/2006/table">
            <a:tbl>
              <a:tblPr firstRow="1" bandRow="1">
                <a:tableStyleId>{2D5ABB26-0587-4C30-8999-92F81FD0307C}</a:tableStyleId>
              </a:tblPr>
              <a:tblGrid>
                <a:gridCol w="8352971">
                  <a:extLst>
                    <a:ext uri="{9D8B030D-6E8A-4147-A177-3AD203B41FA5}">
                      <a16:colId xmlns:a16="http://schemas.microsoft.com/office/drawing/2014/main" val="3782333282"/>
                    </a:ext>
                  </a:extLst>
                </a:gridCol>
              </a:tblGrid>
              <a:tr h="370840">
                <a:tc>
                  <a:txBody>
                    <a:bodyPr/>
                    <a:lstStyle/>
                    <a:p>
                      <a:r>
                        <a:rPr lang="en-US" sz="1800" b="1" i="0" dirty="0"/>
                        <a:t>Contemporary Methods for Collecting System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6717912"/>
                  </a:ext>
                </a:extLst>
              </a:tr>
              <a:tr h="370840">
                <a:tc>
                  <a:txBody>
                    <a:bodyPr/>
                    <a:lstStyle/>
                    <a:p>
                      <a:r>
                        <a:rPr lang="en-US" sz="1800" dirty="0"/>
                        <a:t>Bringing session users, sponsors, analysts, and others together in a J</a:t>
                      </a:r>
                      <a:r>
                        <a:rPr lang="en-US" sz="100" dirty="0"/>
                        <a:t> </a:t>
                      </a:r>
                      <a:r>
                        <a:rPr lang="en-US" sz="1800" dirty="0"/>
                        <a:t>A</a:t>
                      </a:r>
                      <a:r>
                        <a:rPr lang="en-US" sz="100" dirty="0"/>
                        <a:t> </a:t>
                      </a:r>
                      <a:r>
                        <a:rPr lang="en-US" sz="1800" dirty="0"/>
                        <a:t>D session to discuss and review system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2441898"/>
                  </a:ext>
                </a:extLst>
              </a:tr>
              <a:tr h="370840">
                <a:tc>
                  <a:txBody>
                    <a:bodyPr/>
                    <a:lstStyle/>
                    <a:p>
                      <a:r>
                        <a:rPr lang="en-US" sz="1800" dirty="0"/>
                        <a:t>Iteratively developing system prototypes that refine the understanding of system requirements in concrete terms by showing working versions of system 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397246"/>
                  </a:ext>
                </a:extLst>
              </a:tr>
            </a:tbl>
          </a:graphicData>
        </a:graphic>
      </p:graphicFrame>
    </p:spTree>
    <p:extLst>
      <p:ext uri="{BB962C8B-B14F-4D97-AF65-F5344CB8AC3E}">
        <p14:creationId xmlns:p14="http://schemas.microsoft.com/office/powerpoint/2010/main" val="252319628"/>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10540</TotalTime>
  <Words>19449</Words>
  <Application>Microsoft Office PowerPoint</Application>
  <PresentationFormat>On-screen Show (4:3)</PresentationFormat>
  <Paragraphs>1966</Paragraphs>
  <Slides>285</Slides>
  <Notes>20</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0</vt:i4>
      </vt:variant>
      <vt:variant>
        <vt:lpstr>Slide Titles</vt:lpstr>
      </vt:variant>
      <vt:variant>
        <vt:i4>285</vt:i4>
      </vt:variant>
    </vt:vector>
  </HeadingPairs>
  <TitlesOfParts>
    <vt:vector size="305" baseType="lpstr">
      <vt:lpstr>ＭＳ Ｐゴシック</vt:lpstr>
      <vt:lpstr>Arial</vt:lpstr>
      <vt:lpstr>Arial heading</vt:lpstr>
      <vt:lpstr>Arial Narrow</vt:lpstr>
      <vt:lpstr>Calibri</vt:lpstr>
      <vt:lpstr>Gill Sans</vt:lpstr>
      <vt:lpstr>Gill Sans MT</vt:lpstr>
      <vt:lpstr>Helvetica Neue</vt:lpstr>
      <vt:lpstr>Monotype Sorts</vt:lpstr>
      <vt:lpstr>Noto Sans Symbols</vt:lpstr>
      <vt:lpstr>Segoe UI Symbol</vt:lpstr>
      <vt:lpstr>Tahoma</vt:lpstr>
      <vt:lpstr>Times New Roman</vt:lpstr>
      <vt:lpstr>Trebuchet MS</vt:lpstr>
      <vt:lpstr>Verdana</vt:lpstr>
      <vt:lpstr>Wingdings</vt:lpstr>
      <vt:lpstr>Wingdings 3</vt:lpstr>
      <vt:lpstr>ヒラギノ角ゴ ProN W6</vt:lpstr>
      <vt:lpstr>508 Lecture</vt:lpstr>
      <vt:lpstr>1_508 Lecture</vt:lpstr>
      <vt:lpstr>Systems Analysis and Design</vt:lpstr>
      <vt:lpstr>Learning Objectives</vt:lpstr>
      <vt:lpstr>Introduction</vt:lpstr>
      <vt:lpstr>Figure 1-1: An Organizational Approach to Systems Analysis and Design Is Driven by Methodologies, Techniques, and Tools</vt:lpstr>
      <vt:lpstr>A Modern Approach to Systems Analysis and Design (1 of 3)</vt:lpstr>
      <vt:lpstr>A Modern Approach to Systems Analysis and Design (2 of 3)</vt:lpstr>
      <vt:lpstr>A Modern Approach to Systems Analysis and Design (3 of 3)</vt:lpstr>
      <vt:lpstr>Principles of System Development</vt:lpstr>
      <vt:lpstr>Developing Information Systems and the Systems Development Life Cycle</vt:lpstr>
      <vt:lpstr>Systems Development Life Cycle</vt:lpstr>
      <vt:lpstr>Figure 1-2: Systems Development Life Cycle</vt:lpstr>
      <vt:lpstr>Evolutionary Model</vt:lpstr>
      <vt:lpstr>Figure 1-3: Evolutionary Model</vt:lpstr>
      <vt:lpstr>Phases of the S D L C (1 of 3)</vt:lpstr>
      <vt:lpstr>Phases of the S D L C (2 of 3)</vt:lpstr>
      <vt:lpstr>Phases of the S D L C (3 of 3)</vt:lpstr>
      <vt:lpstr>Table 1-1: Products of SDLC Phases</vt:lpstr>
      <vt:lpstr>Analysis-Design-Code-Test Loop</vt:lpstr>
      <vt:lpstr>Figure 1-6: Analysis-Design-Code-Test Loop</vt:lpstr>
      <vt:lpstr>Heart of Systems Development</vt:lpstr>
      <vt:lpstr>Figure 1-7: Heart of Systems Development</vt:lpstr>
      <vt:lpstr>The S D L C Traditional Waterfall Problems</vt:lpstr>
      <vt:lpstr>Figure 1-8: Traditional Waterfall S D L C</vt:lpstr>
      <vt:lpstr>Agile Methodologies</vt:lpstr>
      <vt:lpstr>Table 1-2: The Agile Manifesto (1 of 3)</vt:lpstr>
      <vt:lpstr>Table 1-2: The Agile Manifesto (2 of 3)</vt:lpstr>
      <vt:lpstr>Table 1-2: The Agile Manifesto (3 of 3)</vt:lpstr>
      <vt:lpstr>Agile Methodologies—Not for Every Project</vt:lpstr>
      <vt:lpstr>Table 1-3: Five Critical Factors that Distinguish Agile and Traditional Approaches to System Development</vt:lpstr>
      <vt:lpstr>eXtreme Programming (1 of 2)</vt:lpstr>
      <vt:lpstr>eXtreme Programming (2 of 2)</vt:lpstr>
      <vt:lpstr>Scrum (1 of 3)</vt:lpstr>
      <vt:lpstr>Scrum (2 of 3)</vt:lpstr>
      <vt:lpstr>Scrum (3 of 3)</vt:lpstr>
      <vt:lpstr>Agile in Practice</vt:lpstr>
      <vt:lpstr>Object-Oriented Analysis and Design (O O A D)</vt:lpstr>
      <vt:lpstr>Rational Unified Process (R U P)</vt:lpstr>
      <vt:lpstr>Figure 1-9: Phases of O O A D-Based Development</vt:lpstr>
      <vt:lpstr>Our Approach to Systems Development</vt:lpstr>
      <vt:lpstr>Summary</vt:lpstr>
      <vt:lpstr>Systems Analysis and Design</vt:lpstr>
      <vt:lpstr>Learning Objectives</vt:lpstr>
      <vt:lpstr>68% of all Software Projects fail – ZDNET 1.1 Choose the right SDLC</vt:lpstr>
      <vt:lpstr>Software Projects fail from around 5 to 47 factors – Alexandria University 1.1 Choose the right SDLC</vt:lpstr>
      <vt:lpstr>Project failures can be controlled 1.1 Choose the right SDLC</vt:lpstr>
      <vt:lpstr>Unified Software Development Process 1.1 Choose the right SDLC</vt:lpstr>
      <vt:lpstr>Agile methodology 1.1 Choose the right SDLC</vt:lpstr>
      <vt:lpstr>What is Rational Unified Process ? 1.2 Describe the RUP methodologies</vt:lpstr>
      <vt:lpstr>RUP uses an integration of approaches &amp; initiatives 1.2 Describe the RUP methodologies</vt:lpstr>
      <vt:lpstr>Key Aspects of RUP 1.2 Describe the RUP methodologies</vt:lpstr>
      <vt:lpstr>Rational Unified Process – Snapshot 1.2 Describe the RUP methodologies</vt:lpstr>
      <vt:lpstr>Dynamic Elements Phases and Milestones 1.2 Describe the RUP methodologies</vt:lpstr>
      <vt:lpstr>Inception Phase 1.2 Describe the RUP methodologies</vt:lpstr>
      <vt:lpstr>Elaboration phase 1.2 Describe the RUP methodologies</vt:lpstr>
      <vt:lpstr>Construction Phase  1.2 Describe the RUP methodologies</vt:lpstr>
      <vt:lpstr>Transition Phase 1.2 Describe the RUP methodologies</vt:lpstr>
      <vt:lpstr>RUP Disciplines 1.2 Describe the RUP methodologies</vt:lpstr>
      <vt:lpstr>Models and Workflows</vt:lpstr>
      <vt:lpstr>Workflow Detail: Prepare Environment for Project </vt:lpstr>
      <vt:lpstr>Bringing It All Together...</vt:lpstr>
      <vt:lpstr>What is Agile? 1.3 Describe the Agile methodologies</vt:lpstr>
      <vt:lpstr>Agile History Timeline 1.3 Describe the Agile methodologies</vt:lpstr>
      <vt:lpstr>What is Agile? 1.3 Describe the Agile methodologies</vt:lpstr>
      <vt:lpstr>What is Agile? 1.3 Describe the Agile methodologies</vt:lpstr>
      <vt:lpstr>Modern Agile 1.3 Describe the Agile methodologies</vt:lpstr>
      <vt:lpstr>Modern Agile guiding principles 1.3 Describe the Agile methodologies</vt:lpstr>
      <vt:lpstr>Agile Umbrella 1.4 The great methodologies debate</vt:lpstr>
      <vt:lpstr>How is Agile different? 1.4 The great methodologies debate</vt:lpstr>
      <vt:lpstr>RUP vs Agile: another view</vt:lpstr>
      <vt:lpstr>PowerPoint Presentation</vt:lpstr>
      <vt:lpstr>PowerPoint Presentation</vt:lpstr>
      <vt:lpstr>Main characteristics comparison: RUP vs Agile 1.4 The great methodologies debate</vt:lpstr>
      <vt:lpstr>Main problems comparison: RUP vs Agile 1.4 The great methodologies debate</vt:lpstr>
      <vt:lpstr>Experts review (1) 1.4 The great methodologies debate</vt:lpstr>
      <vt:lpstr>Experts review (2) 1.4 The great methodologies debate</vt:lpstr>
      <vt:lpstr>Experts review (3) 1.4 The great methodologies debate</vt:lpstr>
      <vt:lpstr>Conclusion</vt:lpstr>
      <vt:lpstr>Systems Analysis and Design</vt:lpstr>
      <vt:lpstr>Learning Objectives</vt:lpstr>
      <vt:lpstr>Introduction</vt:lpstr>
      <vt:lpstr>System Development Life Cycle with Analysis Phase Highlighted</vt:lpstr>
      <vt:lpstr>The Process of Determining Requirements</vt:lpstr>
      <vt:lpstr>Organizational Components to Understand</vt:lpstr>
      <vt:lpstr>Deliverables for Requirements Determination</vt:lpstr>
      <vt:lpstr>Traditional Methods of Collecting System Requirements</vt:lpstr>
      <vt:lpstr>Guidelines for Effective Interviewing</vt:lpstr>
      <vt:lpstr>Interviewing and Listening</vt:lpstr>
      <vt:lpstr>Typical Interview Guide</vt:lpstr>
      <vt:lpstr>Interviewing Guidelines</vt:lpstr>
      <vt:lpstr>Interviewing Groups</vt:lpstr>
      <vt:lpstr>Nominal Group Technique (N G T)</vt:lpstr>
      <vt:lpstr>Directly Observing Users</vt:lpstr>
      <vt:lpstr>Learning Objectives</vt:lpstr>
      <vt:lpstr>Analyzing Procedures and Other Documents (1 of 3)</vt:lpstr>
      <vt:lpstr>Analyzing Procedures and Other Documents (2 of 3)</vt:lpstr>
      <vt:lpstr>Analyzing Procedures and Other Documents (3 of 3)</vt:lpstr>
      <vt:lpstr>Example of a Report – As Statement of Cash Flows</vt:lpstr>
      <vt:lpstr>Comparison of Observation and Document Analysis</vt:lpstr>
      <vt:lpstr>Contemporary Methods for Collecting System Requirements</vt:lpstr>
      <vt:lpstr>Learning Objectives</vt:lpstr>
      <vt:lpstr>Joint Application Design (1 of 3)</vt:lpstr>
      <vt:lpstr>Joint Application Design (2 of 3)</vt:lpstr>
      <vt:lpstr>Joint Application Design (3 of 3)</vt:lpstr>
      <vt:lpstr>Illustration of the Typical Room Layout for a J A D</vt:lpstr>
      <vt:lpstr>Learning Objectives</vt:lpstr>
      <vt:lpstr>Using Prototyping During Requirements Determination (1 of 4)</vt:lpstr>
      <vt:lpstr>The Prototyping Methodology</vt:lpstr>
      <vt:lpstr>McConnell’s Evolutionary Prototyping Model</vt:lpstr>
      <vt:lpstr>Using Prototyping During Requirements Determination (2 of 4)</vt:lpstr>
      <vt:lpstr>Using Prototyping During Requirements Determination (3 of 4)</vt:lpstr>
      <vt:lpstr>Using Prototyping During Requirements Determination (4 of 4)</vt:lpstr>
      <vt:lpstr>Learning Objectives</vt:lpstr>
      <vt:lpstr>Business Process Reengineering (B P R)</vt:lpstr>
      <vt:lpstr>Identifying Processes to Reengineer</vt:lpstr>
      <vt:lpstr>Disruptive Technologies</vt:lpstr>
      <vt:lpstr>Long-Held Organizational Rules That Are Being Eliminated through Disruptive Technologies</vt:lpstr>
      <vt:lpstr>Requirements Determination Using Agile Methodologies</vt:lpstr>
      <vt:lpstr>The Iterative Analysis-Design-Code-Test Cycle</vt:lpstr>
      <vt:lpstr>Steps in the Agile Usage-Centered Design Method for Requirements Determination</vt:lpstr>
      <vt:lpstr>eXtreme Programming’s Planning Game</vt:lpstr>
      <vt:lpstr>Learning Objectives</vt:lpstr>
      <vt:lpstr>Electronic Commerce Applications: Determining System Requirements</vt:lpstr>
      <vt:lpstr>Desired Layout and Navigation Feature of WebStore</vt:lpstr>
      <vt:lpstr>System Structure of the WebStore and Site Management Systems</vt:lpstr>
      <vt:lpstr>Customer and Inventory for WebStore</vt:lpstr>
      <vt:lpstr>Stages of System Implementation of WebStore</vt:lpstr>
      <vt:lpstr>Summary (1 of 2)</vt:lpstr>
      <vt:lpstr>Summary (2 of 2)</vt:lpstr>
      <vt:lpstr>Systems Analysis and Design</vt:lpstr>
      <vt:lpstr>Learning Objectives</vt:lpstr>
      <vt:lpstr>Architectural Abstraction</vt:lpstr>
      <vt:lpstr>Why is architecture important?</vt:lpstr>
      <vt:lpstr>Architectural Representations</vt:lpstr>
      <vt:lpstr>Architectural Design Decisions</vt:lpstr>
      <vt:lpstr>Architecture Reuse</vt:lpstr>
      <vt:lpstr>Learning Objectives</vt:lpstr>
      <vt:lpstr>Many IS architectural styles</vt:lpstr>
      <vt:lpstr>Layered Architecture Pattern</vt:lpstr>
      <vt:lpstr>Event-driven Architecture Pattern</vt:lpstr>
      <vt:lpstr>Microservices Architecture Pattern</vt:lpstr>
      <vt:lpstr>Client-server Architecture Pattern</vt:lpstr>
      <vt:lpstr>Designing Systems for a Client/Server Architecture</vt:lpstr>
      <vt:lpstr>Advanced Forms of Client/Server Architectures (1 of 2)</vt:lpstr>
      <vt:lpstr>Advanced Forms of Client/Server Architectures (2 of 2)</vt:lpstr>
      <vt:lpstr>Middleware Ties Together Diverse Applications and Devices</vt:lpstr>
      <vt:lpstr>Learning Objectives</vt:lpstr>
      <vt:lpstr>What is Cloud Computing?</vt:lpstr>
      <vt:lpstr>Processing, Storage, and Transmission of Data Taking Place in the Cloud</vt:lpstr>
      <vt:lpstr>Cloud Computing Uses a Utility Computing Model, Allowing Companies to Pay for Computing Resources on an as Needed Basis</vt:lpstr>
      <vt:lpstr>It Is Difficult to Match Demand Using an In-House Infrastructure; with a Cloud Infrastructure, Resources Can Be Added Incrementally, on an As-Needed Basis</vt:lpstr>
      <vt:lpstr>Services by SaaS, PaaS, and IaaS Providers</vt:lpstr>
      <vt:lpstr>Service Models</vt:lpstr>
      <vt:lpstr>Cloud Characteristics</vt:lpstr>
      <vt:lpstr>Public Clouds Versus Private Clouds</vt:lpstr>
      <vt:lpstr>Organizations Have to Consider Various Issues When Managing Their Cloud infrastructure</vt:lpstr>
      <vt:lpstr>Service-Oriented Architecture</vt:lpstr>
      <vt:lpstr>Using S O A, Multiple Applications Can Invoke Multiple Services</vt:lpstr>
      <vt:lpstr>Web Services (1 of 2)</vt:lpstr>
      <vt:lpstr>Web Services (2 of 2)</vt:lpstr>
      <vt:lpstr>Learning Objectives</vt:lpstr>
      <vt:lpstr>Designing Internet Systems</vt:lpstr>
      <vt:lpstr>Standards Drive the Internet</vt:lpstr>
      <vt:lpstr>Thin Clients Used to Access the Internet</vt:lpstr>
      <vt:lpstr>Site Consistency</vt:lpstr>
      <vt:lpstr>Using H T M L’s Link Command for Cascading Style Sheets</vt:lpstr>
      <vt:lpstr>Combining X M L Data with X S L Style Sheet to Format Content</vt:lpstr>
      <vt:lpstr>Design Issues Related to Site Management (1 of 2)</vt:lpstr>
      <vt:lpstr>Design Issues Related to Site Management (2 of 2)</vt:lpstr>
      <vt:lpstr>A Content Management System Allows Content from Multiple Sources to be Stored Separately From its Formatting to Ease Website Management</vt:lpstr>
      <vt:lpstr>Summary</vt:lpstr>
      <vt:lpstr>Systems Analysis and Design</vt:lpstr>
      <vt:lpstr>Learning Objectives</vt:lpstr>
      <vt:lpstr>Learning Objectives</vt:lpstr>
      <vt:lpstr>Systems Development Life Cycle with Design Phase Highlighted</vt:lpstr>
      <vt:lpstr>Database Design</vt:lpstr>
      <vt:lpstr>Relationship Between Data Modeling and the S D L C</vt:lpstr>
      <vt:lpstr>Database Development Phases</vt:lpstr>
      <vt:lpstr>Process of Database Design</vt:lpstr>
      <vt:lpstr>Physical Database Design</vt:lpstr>
      <vt:lpstr>Deliverables and Outcomes</vt:lpstr>
      <vt:lpstr>Conceptual Data Model and Transformed Relations</vt:lpstr>
      <vt:lpstr>The Relational Database Model (1 of 2)</vt:lpstr>
      <vt:lpstr>The Relational Database Model (2 of 2)</vt:lpstr>
      <vt:lpstr>Well-Structured Relations</vt:lpstr>
      <vt:lpstr>Introduction</vt:lpstr>
      <vt:lpstr>Normalization (1 of 2)</vt:lpstr>
      <vt:lpstr>Normalization (2 of 2)</vt:lpstr>
      <vt:lpstr>Functional Dependency (1 of 2)</vt:lpstr>
      <vt:lpstr>Functional Dependency (2 of 2)</vt:lpstr>
      <vt:lpstr>Second Normal Form (2N F)</vt:lpstr>
      <vt:lpstr>Third Normal Form (3N F)</vt:lpstr>
      <vt:lpstr>Removing Transitive Dependencies (a) Relation with Transitive Dependency (b) Relation in 3N F</vt:lpstr>
      <vt:lpstr>Learning Objectives</vt:lpstr>
      <vt:lpstr>Transforming E-R Diagrams into Relations</vt:lpstr>
      <vt:lpstr>Representing Entities</vt:lpstr>
      <vt:lpstr>Representing Relationships (1 of 4)</vt:lpstr>
      <vt:lpstr>Representing Relationships (2 of 4)</vt:lpstr>
      <vt:lpstr>Representing a 1:N Relationship (a) E-R Diagram (b) Relations</vt:lpstr>
      <vt:lpstr>Representing an M:N Relationship (a) E-R Diagram (b) Relations</vt:lpstr>
      <vt:lpstr>Representing Relationships (3 of 4)</vt:lpstr>
      <vt:lpstr>Representing Relationships (4 of 4)</vt:lpstr>
      <vt:lpstr>Two Unary Relationships (a) EMPLOYEE with Manages Relationship (1:N) (b) Bill-of-Materials Structure (M:N)</vt:lpstr>
      <vt:lpstr>E-R Diagrams to Relational Transformation</vt:lpstr>
      <vt:lpstr>Learning Objectives</vt:lpstr>
      <vt:lpstr>Merging Relations</vt:lpstr>
      <vt:lpstr>View Integration Problems (1 of 4)</vt:lpstr>
      <vt:lpstr>View Integration Problems (2 of 4)</vt:lpstr>
      <vt:lpstr>View Integration Problems (3 of 4)</vt:lpstr>
      <vt:lpstr>View Integration Problems (4 of 4)</vt:lpstr>
      <vt:lpstr>E-R Diagram Corresponding to Normalized Relations of Hoosier Burger’s Inventory Control System</vt:lpstr>
      <vt:lpstr>Final Normalized Relations for Hoosier Burger</vt:lpstr>
      <vt:lpstr>Learning Objectives</vt:lpstr>
      <vt:lpstr>Physical File and Database Design</vt:lpstr>
      <vt:lpstr>Designing Fields</vt:lpstr>
      <vt:lpstr>Choosing Data Types</vt:lpstr>
      <vt:lpstr>Commonly Used Data Types in Oracle 10gram</vt:lpstr>
      <vt:lpstr>Calculated Fields</vt:lpstr>
      <vt:lpstr>Controlling Data Integrity</vt:lpstr>
      <vt:lpstr>Examples of Referential Integrity Field Controls (a) Referential Integrity Between Relations (b) Referential Integrity Within a Relation</vt:lpstr>
      <vt:lpstr>Designing Physical Tables (1 of 3)</vt:lpstr>
      <vt:lpstr>Examples of Denormalization (a) Denormalization by Columns (b) Denormalization by Rows</vt:lpstr>
      <vt:lpstr>Designing Physical Tables (2 of 3)</vt:lpstr>
      <vt:lpstr>Designing Physical Tables (3 of 3)</vt:lpstr>
      <vt:lpstr>Arranging Table Rows (1 of 5)</vt:lpstr>
      <vt:lpstr>Arranging Table Rows (2 of 5)</vt:lpstr>
      <vt:lpstr>Arranging Table Rows (3 of 5)</vt:lpstr>
      <vt:lpstr>Comparison of File Organizations (a) Sequential (b) Indexed (c) Hashed</vt:lpstr>
      <vt:lpstr>Arranging Table Rows (4 of 5)</vt:lpstr>
      <vt:lpstr>Arranging Table Rows (5 of 5)</vt:lpstr>
      <vt:lpstr>Comparative Features of Sequential, Indexed, and Hashed File Organizations</vt:lpstr>
      <vt:lpstr>Designing Controls for Files (1 of 2)</vt:lpstr>
      <vt:lpstr>Designing Controls for Files (2 of 2)</vt:lpstr>
      <vt:lpstr>Summary</vt:lpstr>
      <vt:lpstr>Systems Analysis and Design</vt:lpstr>
      <vt:lpstr>Learning Objectives</vt:lpstr>
      <vt:lpstr>Systems Development Life Cycle with Logical Design Phase Highlighted</vt:lpstr>
      <vt:lpstr>Designing Interfaces: Forms and Reports</vt:lpstr>
      <vt:lpstr>Common Types of Business Reports</vt:lpstr>
      <vt:lpstr>The Process of Designing Interfaces (1 of 3)</vt:lpstr>
      <vt:lpstr>Fundamental Questions When Designing Forms and Reports</vt:lpstr>
      <vt:lpstr>The Process of Designing Interfaces (2 of 3)</vt:lpstr>
      <vt:lpstr>The Process of Designing Interfaces (3 of 3)</vt:lpstr>
      <vt:lpstr>The Layout of a Data Input Form Using a Coding Sheet</vt:lpstr>
      <vt:lpstr>A Data Input Screen Designed as a Wireframe</vt:lpstr>
      <vt:lpstr>A Data Input Screen Designed in Microsoft’s Visual Basic.NET</vt:lpstr>
      <vt:lpstr>Deliverables and Outcomes</vt:lpstr>
      <vt:lpstr>Learning Objectives</vt:lpstr>
      <vt:lpstr>General Guidelines for the Design of Interfaces (1 of 2)</vt:lpstr>
      <vt:lpstr>General Guidelines for the Design of Interfaces (2 of 2)</vt:lpstr>
      <vt:lpstr>Contrasting Customer Information Forms (Pine Valley Furniture) (a) Poorly Designed Form</vt:lpstr>
      <vt:lpstr>Contrasting Customer Information Forms (Pine Valley Furniture) (b) Improved Design for Form</vt:lpstr>
      <vt:lpstr>Methods of Highlighting</vt:lpstr>
      <vt:lpstr>Highlighting Information</vt:lpstr>
      <vt:lpstr>Customer Account Status Display Using Various Highlighting Techniques</vt:lpstr>
      <vt:lpstr>Learning Objectives</vt:lpstr>
      <vt:lpstr>Color Use Guidelines</vt:lpstr>
      <vt:lpstr>Benefits and Problems from Using Color</vt:lpstr>
      <vt:lpstr>The Psychology of Color</vt:lpstr>
      <vt:lpstr>Color in Culture</vt:lpstr>
      <vt:lpstr>Rule 60-30-10</vt:lpstr>
      <vt:lpstr>Learning Objectives</vt:lpstr>
      <vt:lpstr>Guidelines for Displaying Text</vt:lpstr>
      <vt:lpstr>Contrasting the Display  (a) Poorly-Designed Help Screen with Many Violations of the General Guidelines</vt:lpstr>
      <vt:lpstr>Contrasting the Display  (b) An Improved Design for a Help Screen</vt:lpstr>
      <vt:lpstr>General Guidelines for Displaying Tables and Lists (1 of 2)</vt:lpstr>
      <vt:lpstr>General Guidelines for Displaying Tables and Lists (2 of 2)</vt:lpstr>
      <vt:lpstr>Contrasting the Display of Tables and Lists (a) Poorly- Designed Form</vt:lpstr>
      <vt:lpstr>Contrasting the Display of Tables and Lists (b) Improved Design for Form</vt:lpstr>
      <vt:lpstr>Guidelines for Selecting Tables Versus Graphs</vt:lpstr>
      <vt:lpstr>Tabular Report Illustrating Numerous Design Guidelines (Pine Valley Furniture)</vt:lpstr>
      <vt:lpstr>Graphs for Comparison (a) Line Graph (b) Bar Graph</vt:lpstr>
      <vt:lpstr>Paper versus Electronic Reports</vt:lpstr>
      <vt:lpstr>Learning Objectives</vt:lpstr>
      <vt:lpstr>Assessing Usability</vt:lpstr>
      <vt:lpstr>General Design Guidelines for Usability of Forms and Reports</vt:lpstr>
      <vt:lpstr>Characteristics for Consideration When Designing Forms and Reports</vt:lpstr>
      <vt:lpstr>Measures of Usability</vt:lpstr>
      <vt:lpstr>Common Errors When Designing the Layout of Web Pages (1 of 2)</vt:lpstr>
      <vt:lpstr>Common Errors When Designing the Layout of Web Pages (2 of 2)</vt:lpstr>
      <vt:lpstr>Learning Objectives</vt:lpstr>
      <vt:lpstr>Designing Forms and Reports at P V F</vt:lpstr>
      <vt:lpstr>Lightweight Graphics</vt:lpstr>
      <vt:lpstr>Stylesheet-Based H T M L</vt:lpstr>
      <vt:lpstr>Summary (1 of 2)</vt:lpstr>
      <vt:lpstr>Summary (2 of 2)</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Systems Analysis and Design, Ninth Edition, Chapter 1, The Systems Development Environment</dc:title>
  <dc:subject>MIS/IT</dc:subject>
  <dc:creator>Valacich/George</dc:creator>
  <cp:keywords>Modern Systems Analysis and Design</cp:keywords>
  <cp:lastModifiedBy>Đỗ Đức Minh</cp:lastModifiedBy>
  <cp:revision>1355</cp:revision>
  <dcterms:modified xsi:type="dcterms:W3CDTF">2021-10-28T00:43:40Z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